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8"/>
  </p:notesMasterIdLst>
  <p:sldIdLst>
    <p:sldId id="256" r:id="rId3"/>
    <p:sldId id="540" r:id="rId4"/>
    <p:sldId id="653" r:id="rId5"/>
    <p:sldId id="538" r:id="rId6"/>
    <p:sldId id="573" r:id="rId7"/>
    <p:sldId id="475" r:id="rId8"/>
    <p:sldId id="580" r:id="rId9"/>
    <p:sldId id="581" r:id="rId10"/>
    <p:sldId id="587" r:id="rId11"/>
    <p:sldId id="589" r:id="rId12"/>
    <p:sldId id="590" r:id="rId13"/>
    <p:sldId id="588" r:id="rId14"/>
    <p:sldId id="599" r:id="rId15"/>
    <p:sldId id="592" r:id="rId16"/>
    <p:sldId id="596" r:id="rId17"/>
    <p:sldId id="543" r:id="rId18"/>
    <p:sldId id="593" r:id="rId19"/>
    <p:sldId id="595" r:id="rId20"/>
    <p:sldId id="594" r:id="rId21"/>
    <p:sldId id="643" r:id="rId22"/>
    <p:sldId id="644" r:id="rId23"/>
    <p:sldId id="645" r:id="rId24"/>
    <p:sldId id="646" r:id="rId25"/>
    <p:sldId id="647" r:id="rId26"/>
    <p:sldId id="649" r:id="rId27"/>
    <p:sldId id="650" r:id="rId28"/>
    <p:sldId id="651" r:id="rId29"/>
    <p:sldId id="655" r:id="rId30"/>
    <p:sldId id="648" r:id="rId31"/>
    <p:sldId id="600" r:id="rId32"/>
    <p:sldId id="481" r:id="rId33"/>
    <p:sldId id="497" r:id="rId34"/>
    <p:sldId id="479" r:id="rId35"/>
    <p:sldId id="654" r:id="rId36"/>
    <p:sldId id="504" r:id="rId37"/>
    <p:sldId id="505" r:id="rId38"/>
    <p:sldId id="477" r:id="rId39"/>
    <p:sldId id="603" r:id="rId40"/>
    <p:sldId id="482" r:id="rId41"/>
    <p:sldId id="506" r:id="rId42"/>
    <p:sldId id="602" r:id="rId43"/>
    <p:sldId id="553" r:id="rId44"/>
    <p:sldId id="554" r:id="rId45"/>
    <p:sldId id="555" r:id="rId46"/>
    <p:sldId id="56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9966"/>
    <a:srgbClr val="3399FF"/>
    <a:srgbClr val="008080"/>
    <a:srgbClr val="CCFFCC"/>
    <a:srgbClr val="CC0000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9834" autoAdjust="0"/>
  </p:normalViewPr>
  <p:slideViewPr>
    <p:cSldViewPr>
      <p:cViewPr varScale="1">
        <p:scale>
          <a:sx n="117" d="100"/>
          <a:sy n="117" d="100"/>
        </p:scale>
        <p:origin x="-14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41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C9C81791-6D66-44BE-A4C0-FA4AA31C464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3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481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EC2C1B-E6D8-4574-B6F3-4279A3D4BC8F}" type="slidenum">
              <a:rPr lang="ar-SA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73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B651CA2-6B27-4891-B37E-E8E02BCD8B0D}" type="slidenum">
              <a:rPr lang="he-IL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83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D75AA64-0CFE-4799-855C-AD2A7797A33B}" type="slidenum">
              <a:rPr lang="he-IL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93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F3C59A-3A15-4481-BFCC-C823C09C7FF4}" type="slidenum">
              <a:rPr lang="he-IL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04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7E640CD-8602-4048-9982-89679504DF09}" type="slidenum">
              <a:rPr lang="ar-SA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A6E72FE-CDFC-4C21-A121-8F98E7936E4A}" type="slidenum">
              <a:rPr lang="he-IL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http://revolveapp.com/Portals/218018/images/re-invent-the-wheel-small.png</a:t>
            </a:r>
            <a:endParaRPr lang="he-IL" dirty="0" smtClean="0">
              <a:latin typeface="Arial" pitchFamily="34" charset="0"/>
            </a:endParaRPr>
          </a:p>
        </p:txBody>
      </p:sp>
      <p:sp>
        <p:nvSpPr>
          <p:cNvPr id="624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C6790DE-473C-4D9A-8D6D-BF9A4B11C333}" type="slidenum">
              <a:rPr lang="ar-SA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34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9D06EB3-2BE7-4990-8297-EC91B02BD5D4}" type="slidenum">
              <a:rPr lang="he-IL" smtClean="0"/>
              <a:pPr eaLnBrk="1" hangingPunct="1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C2CDBE-3791-4A5B-881E-F0799FF506AE}" type="slidenum">
              <a:rPr lang="he-IL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55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CE93711-AD79-424D-970D-D6CE08B4C98F}" type="slidenum">
              <a:rPr lang="he-IL" smtClean="0"/>
              <a:pPr eaLnBrk="1" hangingPunct="1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65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B4C86B3-7610-45AF-94EA-F105B37D2EEB}" type="slidenum">
              <a:rPr lang="he-IL" smtClean="0"/>
              <a:pPr eaLnBrk="1" hangingPunct="1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1DD0F8-6F3E-483F-BA54-C8947F52443E}" type="slidenum">
              <a:rPr lang="ar-SA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92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7D4C60-81EC-4CF1-BEC7-E42A3487E6BD}" type="slidenum">
              <a:rPr lang="en-US" smtClean="0"/>
              <a:pPr eaLnBrk="1" hangingPunct="1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802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3E4719-240C-4693-8B38-D5EAB4507CA9}" type="slidenum">
              <a:rPr lang="ar-SA" smtClean="0"/>
              <a:pPr eaLnBrk="1" hangingPunct="1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812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135CAF1-EB69-4E75-B29E-5783227266CC}" type="slidenum">
              <a:rPr lang="en-US" smtClean="0"/>
              <a:pPr eaLnBrk="1" hangingPunct="1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82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ABC2436-AAA5-42DF-8B78-41021DD16767}" type="slidenum">
              <a:rPr lang="ar-SA" smtClean="0"/>
              <a:pPr eaLnBrk="1" hangingPunct="1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http://farm2.staticflickr.com/1072/582310541_2bfcb04282_z.jpg?zz=1</a:t>
            </a:r>
            <a:endParaRPr lang="he-IL" smtClean="0">
              <a:latin typeface="Arial" pitchFamily="34" charset="0"/>
            </a:endParaRPr>
          </a:p>
        </p:txBody>
      </p:sp>
      <p:sp>
        <p:nvSpPr>
          <p:cNvPr id="183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7DA2704-BCDC-43FF-9F75-418E2FC8A3E6}" type="slidenum">
              <a:rPr lang="ar-SA" smtClean="0"/>
              <a:pPr eaLnBrk="1" hangingPunct="1"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http://upload.wikimedia.org/wikipedia/commons/thumb/a/a2/Fibonacci.jpg/220px-Fibonacci.jpg</a:t>
            </a:r>
          </a:p>
          <a:p>
            <a:r>
              <a:rPr lang="en-US" smtClean="0">
                <a:latin typeface="Arial" pitchFamily="34" charset="0"/>
              </a:rPr>
              <a:t>http://upload.wikimedia.org/wikipedia/commons/thumb/9/95/FibonacciBlocks.svg/180px-FibonacciBlocks.svg.png</a:t>
            </a:r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75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144AA66-E4D2-4E86-BF37-FB648F16611F}" type="slidenum">
              <a:rPr lang="he-IL" smtClean="0"/>
              <a:pPr eaLnBrk="1" hangingPunct="1"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86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7B31C0-9450-4D60-9E89-445E3E63524A}" type="slidenum">
              <a:rPr lang="ar-SA" smtClean="0"/>
              <a:pPr eaLnBrk="1" hangingPunct="1"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22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2895F8-5E02-4FF8-B01E-CC109017ABD9}" type="slidenum">
              <a:rPr lang="ar-SA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96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95ACF32-4AA2-4F63-8487-7F11E1E56B8B}" type="slidenum">
              <a:rPr lang="he-IL" smtClean="0"/>
              <a:pPr eaLnBrk="1" hangingPunct="1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CDAAAF-94E5-4936-AB0D-9D3AB4485C44}" type="slidenum">
              <a:rPr lang="he-IL" smtClean="0"/>
              <a:pPr eaLnBrk="1" hangingPunct="1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16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2C6086F-504A-41C3-9021-B90F873B74A1}" type="slidenum">
              <a:rPr lang="he-IL" smtClean="0"/>
              <a:pPr eaLnBrk="1" hangingPunct="1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86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7B31C0-9450-4D60-9E89-445E3E63524A}" type="slidenum">
              <a:rPr lang="ar-SA" smtClean="0"/>
              <a:pPr eaLnBrk="1" hangingPunct="1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78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6056C9-EC1D-4BD8-B5C0-112D8BEA98BC}" type="slidenum">
              <a:rPr lang="he-IL" smtClean="0"/>
              <a:pPr eaLnBrk="1" hangingPunct="1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88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28F453-D9F9-4186-ACDB-C7BCD5E3B749}" type="slidenum">
              <a:rPr lang="he-IL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98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6DBDCFA-E516-4EC4-AA83-8BF04A89C488}" type="slidenum">
              <a:rPr lang="he-IL" smtClean="0"/>
              <a:pPr eaLnBrk="1" hangingPunct="1"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7083907-3A71-4933-AC68-7D65726D725F}" type="slidenum">
              <a:rPr lang="en-US" smtClean="0"/>
              <a:pPr eaLnBrk="1" hangingPunct="1"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19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E40311-9FC8-49A2-A135-BE80DAA4CE55}" type="slidenum">
              <a:rPr lang="he-IL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29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8969ADE-8508-4847-A9E0-F1776EAD32E8}" type="slidenum">
              <a:rPr lang="he-IL" smtClean="0"/>
              <a:pPr eaLnBrk="1" hangingPunct="1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01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BC4143-0653-40BF-A5B2-5866A80E7F76}" type="slidenum">
              <a:rPr lang="ar-SA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B36622F-B3C9-452B-8FD6-0CDC9D89507B}" type="slidenum">
              <a:rPr lang="ar-SA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CE91C3-A52A-4394-BE6F-63EEA23BB623}" type="slidenum">
              <a:rPr lang="he-IL" smtClean="0"/>
              <a:pPr eaLnBrk="1" hangingPunct="1"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90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431E55C-49DD-4E16-8E13-B045B408DB47}" type="slidenum">
              <a:rPr lang="he-IL" smtClean="0"/>
              <a:pPr eaLnBrk="1" hangingPunct="1"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EB9581-CE57-450C-A911-BC99DC732B9D}" type="slidenum">
              <a:rPr lang="he-IL" smtClean="0"/>
              <a:pPr eaLnBrk="1" hangingPunct="1"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490E2A-B175-44EC-BFC4-AEAB667950BF}" type="slidenum">
              <a:rPr lang="he-IL" smtClean="0"/>
              <a:pPr eaLnBrk="1" hangingPunct="1"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12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82311D-E1F4-441E-B251-2242BC00890F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22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2895F8-5E02-4FF8-B01E-CC109017ABD9}" type="slidenum">
              <a:rPr lang="ar-SA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4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21C87EE-395E-4B53-9409-82116AA5ED1F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5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3E5332-8B03-46C3-A303-CDE65BC55535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63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22C0BA-6448-461F-B479-9DEFE9960C6D}" type="slidenum">
              <a:rPr lang="he-IL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D30A1-F193-468F-BB58-2398332A8B6B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2D596-4784-4AA7-B064-90051090B86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B3A2E-D74C-4E5A-8188-B2CB3D7AF373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003CD-6FB7-4EEE-A231-5CDA557B166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8A3FD-7638-4C45-8E32-B3B1C664EEDA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C9F33-44E2-4591-9407-98B21BEAB2F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CE13C-7665-4202-99C4-2BD2624C3C77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42098-7869-422A-8844-4EC3BEBBA1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68FEB-43A5-4B81-AB51-D853197C1608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80310-CD23-469B-BBFB-196665D286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8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E5AE3-FD8E-4189-85C0-818845616775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CE64A-6565-4DFE-A085-08D22C26EFA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8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68713-A4AA-42A2-83C5-E45B158A2D52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40720-7741-435D-B43C-77E7A6D84EE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58551-37E7-4816-8D6A-53CA133EDF77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53C02-7163-4836-998D-FDDF3B5ED8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2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03DC1-E0EA-47C7-A41C-13F04E14497F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BDADD-8F6A-4630-A413-38E89F1FB1C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8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C9451-6D2F-404A-B26A-6865423E1241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FC9BD-6CAC-4A65-8B89-3B9B9C876A3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4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3AC01-8FDE-4BE4-B255-1428749BE70B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8E614-2460-4B5E-86D1-36C19D4BAF0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E5D06-E0E9-44D7-B2EE-3FB438E675A8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B90AA-821F-4EBE-B194-E684C9B64E0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4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0703C-5810-4AA5-BD78-1DF4030D8816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1A6E8-2219-456F-8625-13A28E3D7C0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59205-8846-48DD-B393-A188A14AAC9B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8E19-52A0-4DDA-A7AF-6E0375BB228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2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30B27-5E52-4CF6-9EAA-B5B86558554E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327FF-57EB-403A-857E-C892A65A1D0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9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E64EF-A34A-46D9-BDF5-95A1722BFC5C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2D9DA-5609-48F1-BF97-32142B1070A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ABD9E-71E5-4EC4-A976-8C2AFD81ECBC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98E00-382A-45A2-A932-CAABCD83C38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2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ED374-08D6-4CC1-9F2C-76A72EDF62DF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371A5-59BD-4392-A723-5DE17F1F5E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E9EEC-1308-4360-9B45-A8DA40D6BCD3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C8F21-137F-4AE0-82A2-72D98756170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959EF-7C50-4C9A-9F76-43E9AF7E7B63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6D06-552C-4317-9962-33CF463D2B1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C2C9C-15E8-4CA3-85D0-599B5EE54A31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804D9-B329-421F-BA79-20A8DDD7983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4A567-8E79-4356-A95D-7E88762161ED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48961-C171-4348-B9B8-10012E68DA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25FD8-528E-41E8-9A3C-829ABD0EA1B5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D04E2-84FB-493A-8C22-56FF611A178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4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CFF93225-FED2-4565-8721-A7F828FA629B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C2E75A-DA66-4668-9B20-1FB461E195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7D310A3D-4CAF-4176-902D-0CD68F6F4433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2873053-230A-4D08-8D0F-5CAEBC8AC91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bonacci_numb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hyperlink" Target="underwar.co.i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BD2A2B8-1C5A-42C1-BEF1-69D230F5C8FD}" type="slidenum">
              <a:rPr lang="ar-SA" smtClean="0">
                <a:cs typeface="Arial" pitchFamily="34" charset="0"/>
              </a:rPr>
              <a:pPr eaLnBrk="1" hangingPunct="1"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r>
              <a:rPr lang="en-US" sz="8000" b="1" dirty="0" smtClean="0"/>
              <a:t>Gentle </a:t>
            </a:r>
            <a:r>
              <a:rPr lang="en-US" sz="8000" b="1" dirty="0" smtClean="0"/>
              <a:t>Introduction </a:t>
            </a:r>
            <a:r>
              <a:rPr lang="en-US" sz="8000" b="1" dirty="0"/>
              <a:t>to </a:t>
            </a:r>
            <a:r>
              <a:rPr lang="en-US" sz="8000" b="1" dirty="0" smtClean="0"/>
              <a:t>Programming</a:t>
            </a:r>
            <a:endParaRPr lang="en-US" sz="8000" b="1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743200" y="4495800"/>
            <a:ext cx="3733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Session 2: </a:t>
            </a: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Lists, Loops, Functions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Summer 2014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Lists – Dynamic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84213" y="1447800"/>
            <a:ext cx="8002587" cy="45720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want to maintain a list of the students here either by name or by id:</a:t>
            </a:r>
          </a:p>
          <a:p>
            <a:pPr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&gt;&gt;&gt; students </a:t>
            </a:r>
            <a:r>
              <a:rPr lang="en-US" sz="2800" dirty="0" smtClean="0"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=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err="1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Itay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9255587, 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err="1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Alon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'Zohar'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744554887]</a:t>
            </a:r>
          </a:p>
          <a:p>
            <a:pPr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800" dirty="0" smtClean="0">
                <a:solidFill>
                  <a:srgbClr val="FF8C00"/>
                </a:solidFill>
                <a:effectLst/>
                <a:latin typeface="Arial" pitchFamily="34" charset="0"/>
                <a:cs typeface="Arial" pitchFamily="34" charset="0"/>
              </a:rPr>
              <a:t>print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(students[2])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Alon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’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Michal decided to join the course, so we update the list: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append - add an element to the end of the list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students.append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'Michal'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students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['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Itay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', 9255587, '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Alon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', 'Zohar', 744554887, 'Michal']</a:t>
            </a:r>
            <a:endParaRPr lang="he-IL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Lists – Dynamic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>
                <a:latin typeface="Arial" pitchFamily="34" charset="0"/>
                <a:cs typeface="Arial" pitchFamily="34" charset="0"/>
              </a:rPr>
              <a:t>But Alon wants lo leave the course: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&gt;&gt;&gt; students.remove(</a:t>
            </a:r>
            <a:r>
              <a:rPr lang="en-US" sz="24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'Alon'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&gt;&gt;&gt; students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['Itay', 9255587, 'Zohar', 744554887, 'Michal']</a:t>
            </a:r>
          </a:p>
          <a:p>
            <a:pPr>
              <a:buFontTx/>
              <a:buNone/>
            </a:pPr>
            <a:r>
              <a:rPr lang="en-US" sz="2400" i="1" smtClean="0">
                <a:latin typeface="Arial" pitchFamily="34" charset="0"/>
                <a:cs typeface="Arial" pitchFamily="34" charset="0"/>
              </a:rPr>
              <a:t>remove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removes only the first occurrence of a value.</a:t>
            </a: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Nested Lists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fi-FI" sz="2400" dirty="0" smtClean="0">
                <a:latin typeface="Arial" pitchFamily="34" charset="0"/>
                <a:cs typeface="Arial" pitchFamily="34" charset="0"/>
              </a:rPr>
              <a:t>&gt;&gt;&gt; mat = [  [1, 2, 3],  [4, 5, 6],  [7, 8, 9] ]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mat[1]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[4, 5, 6]</a:t>
            </a:r>
          </a:p>
          <a:p>
            <a:pPr>
              <a:buFontTx/>
              <a:buNone/>
              <a:defRPr/>
            </a:pP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(mat) ? 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family =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‘Grandma’, ‘Grandpa’,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Orit’,’Yossi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’,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Shiri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                   			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Mom’,’Dad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’,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Tali’,’Ami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’,[‘Ran’],[‘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Eitan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’]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				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’me’, ‘Amir’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		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Roi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14340" name="Picture 3" descr="250px-Russian-Matroshka_no_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6400"/>
            <a:ext cx="25146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444C794-407B-4D3A-A972-5A11432B54F1}" type="slidenum">
              <a:rPr lang="ar-SA" smtClean="0">
                <a:cs typeface="Arial" pitchFamily="34" charset="0"/>
              </a:rPr>
              <a:pPr eaLnBrk="1" hangingPunct="1"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for Next Meeting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For Loop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8525" y="1468437"/>
            <a:ext cx="7772400" cy="5005536"/>
          </a:xfrm>
          <a:ln>
            <a:miter lim="800000"/>
            <a:headEnd/>
            <a:tailEnd/>
          </a:ln>
          <a:extLst/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elem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a_list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statement1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statement2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…</a:t>
            </a:r>
          </a:p>
          <a:p>
            <a:pPr lvl="1">
              <a:buFontTx/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Run over all elements in the list. In iteration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Assign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a_list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[i-1]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Execute the statements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Indentation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determines the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scope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the iteration.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Note: No infinite loops here! (no infinite lists in Python)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Compute 1 + 2 + … + 100: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0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(1,101):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Partial sum is:”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5050</a:t>
            </a:r>
          </a:p>
          <a:p>
            <a:pPr>
              <a:buFontTx/>
              <a:buNone/>
              <a:defRPr/>
            </a:pPr>
            <a:endParaRPr lang="he-I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 Python’s built-in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function: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sum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(range(1,101))</a:t>
            </a:r>
          </a:p>
          <a:p>
            <a:pPr>
              <a:buFontTx/>
              <a:buNone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b="1" dirty="0" smtClean="0">
              <a:solidFill>
                <a:srgbClr val="1A1AE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he-IL" sz="24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CC9256-89CE-43CA-86B1-377D1C10F016}" type="slidenum">
              <a:rPr lang="ar-SA" smtClean="0">
                <a:cs typeface="Arial" pitchFamily="34" charset="0"/>
              </a:rPr>
              <a:pPr eaLnBrk="1" hangingPunct="1"/>
              <a:t>15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7400" y="1600200"/>
            <a:ext cx="3048000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i="1" dirty="0"/>
              <a:t>range(stop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range(start</a:t>
            </a:r>
            <a:r>
              <a:rPr lang="en-US" i="1" dirty="0"/>
              <a:t>, stop[, step</a:t>
            </a:r>
            <a:r>
              <a:rPr lang="en-US" i="1" dirty="0" smtClean="0"/>
              <a:t>])</a:t>
            </a:r>
          </a:p>
          <a:p>
            <a:r>
              <a:rPr lang="en-US" dirty="0" smtClean="0"/>
              <a:t>Gives numbers from start (or 0) to stop, with steps intervals (defaults to 1)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9FB11C1-DD53-469F-9872-B1D6274B6AA2}" type="slidenum">
              <a:rPr lang="he-IL" smtClean="0">
                <a:cs typeface="Arial" pitchFamily="34" charset="0"/>
              </a:rPr>
              <a:pPr eaLnBrk="1" hangingPunct="1"/>
              <a:t>16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For Example 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Compute factorial of 12 (12!=</a:t>
            </a:r>
            <a:r>
              <a:rPr lang="en-US" sz="2400" dirty="0" smtClean="0">
                <a:solidFill>
                  <a:srgbClr val="C00000"/>
                </a:solidFill>
                <a:cs typeface="Arial" pitchFamily="34" charset="0"/>
              </a:rPr>
              <a:t>479,001,600)</a:t>
            </a:r>
            <a:endParaRPr lang="en-US" sz="2400" dirty="0">
              <a:solidFill>
                <a:srgbClr val="C00000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n 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7030A0"/>
                </a:solidFill>
                <a:cs typeface="Arial" pitchFamily="34" charset="0"/>
              </a:rPr>
              <a:t>12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fact = 1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pitchFamily="34" charset="0"/>
              </a:rPr>
              <a:t>for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i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in range(2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, n + 1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):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	fact *=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i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(n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, </a:t>
            </a:r>
            <a:r>
              <a:rPr lang="en-US" sz="2400" dirty="0">
                <a:solidFill>
                  <a:srgbClr val="339966"/>
                </a:solidFill>
                <a:cs typeface="Arial" pitchFamily="34" charset="0"/>
              </a:rPr>
              <a:t>"! = "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fact)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For Loop and Strings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Iterate over strings: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name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‘Kobe’</a:t>
            </a:r>
            <a:endParaRPr lang="en-US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letter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name: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'Give me'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letter)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'What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did we get?'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name)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K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</a:t>
            </a: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o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</a:t>
            </a: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What did we get? Kobe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19716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Break - Aborting Iteration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terminates the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nearest enclosing loop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skipping the code that follows the break inside the loop.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Useful for getting out of loops when some predefined condition occurs.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a_list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	if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&lt; 0: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break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Stopped at”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>
              <a:solidFill>
                <a:srgbClr val="FF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792163" cy="360363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# Find smallest divisor using </a:t>
            </a:r>
            <a:r>
              <a:rPr lang="en-US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div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range(2, n+1):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if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 % div == 0: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break</a:t>
            </a: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Smallest divisor is”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div)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 smtClean="0">
              <a:solidFill>
                <a:srgbClr val="F4910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1762" y="2992438"/>
            <a:ext cx="884237" cy="36036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Break Example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F7C154-AB8A-445E-8098-66F3C3594F20}" type="slidenum">
              <a:rPr lang="ar-SA" smtClean="0">
                <a:cs typeface="Arial" pitchFamily="34" charset="0"/>
              </a:rPr>
              <a:pPr eaLnBrk="1" hangingPunct="1"/>
              <a:t>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installation status?</a:t>
            </a:r>
          </a:p>
        </p:txBody>
      </p:sp>
      <p:pic>
        <p:nvPicPr>
          <p:cNvPr id="2" name="Picture 1" descr="‪Our Downloads | Python.org - Google Chrome‬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2784" r="5000" b="11083"/>
          <a:stretch/>
        </p:blipFill>
        <p:spPr>
          <a:xfrm>
            <a:off x="457200" y="2043448"/>
            <a:ext cx="8229600" cy="37477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67000" y="5802868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https://www.python.org/downloads/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While Loop</a:t>
            </a:r>
            <a:endParaRPr lang="he-IL" smtClean="0"/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Used to repeat the same instructions until a stop criterion is met</a:t>
            </a: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[expression]: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statement1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statement2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1140" name="Group 25"/>
          <p:cNvGrpSpPr>
            <a:grpSpLocks/>
          </p:cNvGrpSpPr>
          <p:nvPr/>
        </p:nvGrpSpPr>
        <p:grpSpPr bwMode="auto">
          <a:xfrm>
            <a:off x="6011863" y="2316163"/>
            <a:ext cx="1990725" cy="3200400"/>
            <a:chOff x="4026" y="960"/>
            <a:chExt cx="1254" cy="2016"/>
          </a:xfrm>
        </p:grpSpPr>
        <p:sp>
          <p:nvSpPr>
            <p:cNvPr id="91141" name="AutoShape 8"/>
            <p:cNvSpPr>
              <a:spLocks noChangeArrowheads="1"/>
            </p:cNvSpPr>
            <p:nvPr/>
          </p:nvSpPr>
          <p:spPr bwMode="auto">
            <a:xfrm>
              <a:off x="4290" y="1296"/>
              <a:ext cx="576" cy="38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ea typeface="SimSun" pitchFamily="2" charset="-122"/>
                </a:rPr>
                <a:t>expr</a:t>
              </a:r>
            </a:p>
          </p:txBody>
        </p:sp>
        <p:sp>
          <p:nvSpPr>
            <p:cNvPr id="91142" name="AutoShape 9"/>
            <p:cNvSpPr>
              <a:spLocks noChangeArrowheads="1"/>
            </p:cNvSpPr>
            <p:nvPr/>
          </p:nvSpPr>
          <p:spPr bwMode="auto">
            <a:xfrm>
              <a:off x="4026" y="2256"/>
              <a:ext cx="1104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ea typeface="SimSun" pitchFamily="2" charset="-122"/>
                </a:rPr>
                <a:t>statement(s)</a:t>
              </a:r>
            </a:p>
          </p:txBody>
        </p:sp>
        <p:cxnSp>
          <p:nvCxnSpPr>
            <p:cNvPr id="91143" name="AutoShape 10"/>
            <p:cNvCxnSpPr>
              <a:cxnSpLocks noChangeShapeType="1"/>
              <a:stCxn id="91141" idx="2"/>
              <a:endCxn id="91142" idx="0"/>
            </p:cNvCxnSpPr>
            <p:nvPr/>
          </p:nvCxnSpPr>
          <p:spPr bwMode="auto">
            <a:xfrm>
              <a:off x="4578" y="1680"/>
              <a:ext cx="0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44" name="AutoShape 13"/>
            <p:cNvCxnSpPr>
              <a:cxnSpLocks noChangeShapeType="1"/>
              <a:stCxn id="91142" idx="1"/>
              <a:endCxn id="91141" idx="1"/>
            </p:cNvCxnSpPr>
            <p:nvPr/>
          </p:nvCxnSpPr>
          <p:spPr bwMode="auto">
            <a:xfrm rot="10800000" flipH="1">
              <a:off x="4026" y="1488"/>
              <a:ext cx="264" cy="888"/>
            </a:xfrm>
            <a:prstGeom prst="bentConnector3">
              <a:avLst>
                <a:gd name="adj1" fmla="val -5454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45" name="Text Box 14"/>
            <p:cNvSpPr txBox="1">
              <a:spLocks noChangeArrowheads="1"/>
            </p:cNvSpPr>
            <p:nvPr/>
          </p:nvSpPr>
          <p:spPr bwMode="auto">
            <a:xfrm>
              <a:off x="4250" y="190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b="1">
                  <a:ea typeface="SimSun" pitchFamily="2" charset="-122"/>
                </a:rPr>
                <a:t>true</a:t>
              </a:r>
            </a:p>
          </p:txBody>
        </p:sp>
        <p:sp>
          <p:nvSpPr>
            <p:cNvPr id="91146" name="Text Box 15"/>
            <p:cNvSpPr txBox="1">
              <a:spLocks noChangeArrowheads="1"/>
            </p:cNvSpPr>
            <p:nvPr/>
          </p:nvSpPr>
          <p:spPr bwMode="auto">
            <a:xfrm>
              <a:off x="4872" y="1324"/>
              <a:ext cx="4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b="1">
                  <a:ea typeface="SimSun" pitchFamily="2" charset="-122"/>
                </a:rPr>
                <a:t>false</a:t>
              </a:r>
            </a:p>
          </p:txBody>
        </p:sp>
        <p:cxnSp>
          <p:nvCxnSpPr>
            <p:cNvPr id="91147" name="AutoShape 21"/>
            <p:cNvCxnSpPr>
              <a:cxnSpLocks noChangeShapeType="1"/>
              <a:stCxn id="91141" idx="3"/>
            </p:cNvCxnSpPr>
            <p:nvPr/>
          </p:nvCxnSpPr>
          <p:spPr bwMode="auto">
            <a:xfrm flipH="1">
              <a:off x="4578" y="1488"/>
              <a:ext cx="288" cy="1488"/>
            </a:xfrm>
            <a:prstGeom prst="bentConnector4">
              <a:avLst>
                <a:gd name="adj1" fmla="val -152778"/>
                <a:gd name="adj2" fmla="val 7741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48" name="AutoShape 24"/>
            <p:cNvCxnSpPr>
              <a:cxnSpLocks noChangeShapeType="1"/>
              <a:endCxn id="91141" idx="0"/>
            </p:cNvCxnSpPr>
            <p:nvPr/>
          </p:nvCxnSpPr>
          <p:spPr bwMode="auto">
            <a:xfrm>
              <a:off x="4578" y="960"/>
              <a:ext cx="0" cy="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879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6F6220F-C161-4FE8-BB61-9DA51C754F1C}" type="slidenum">
              <a:rPr lang="ar-SA" smtClean="0">
                <a:cs typeface="Arial" pitchFamily="34" charset="0"/>
              </a:rPr>
              <a:pPr eaLnBrk="1" hangingPunct="1"/>
              <a:t>21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- Factorial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DC143C"/>
                </a:solidFill>
              </a:rPr>
              <a:t># </a:t>
            </a:r>
            <a:r>
              <a:rPr lang="en-US" sz="2400" dirty="0" smtClean="0">
                <a:solidFill>
                  <a:srgbClr val="DC143C"/>
                </a:solidFill>
              </a:rPr>
              <a:t>factorial of 12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n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800080"/>
                </a:solidFill>
              </a:rPr>
              <a:t>12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fact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1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1</a:t>
            </a:r>
            <a:br>
              <a:rPr lang="en-US" sz="2400" dirty="0"/>
            </a:br>
            <a:r>
              <a:rPr lang="en-US" sz="2400" dirty="0">
                <a:solidFill>
                  <a:srgbClr val="FF8C00"/>
                </a:solidFill>
              </a:rPr>
              <a:t>while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&lt;=</a:t>
            </a:r>
            <a:r>
              <a:rPr lang="en-US" sz="2400" dirty="0"/>
              <a:t> n:</a:t>
            </a:r>
            <a:br>
              <a:rPr lang="en-US" sz="2400" dirty="0"/>
            </a:br>
            <a:r>
              <a:rPr lang="en-US" sz="2400" dirty="0"/>
              <a:t>    fact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fact </a:t>
            </a:r>
            <a:r>
              <a:rPr lang="en-US" sz="2400" dirty="0">
                <a:solidFill>
                  <a:srgbClr val="A52A2A"/>
                </a:solidFill>
              </a:rPr>
              <a:t>*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1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8C00"/>
                </a:solidFill>
              </a:rPr>
              <a:t>print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(</a:t>
            </a:r>
            <a:r>
              <a:rPr lang="en-US" sz="2400" dirty="0" smtClean="0"/>
              <a:t>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28B22"/>
                </a:solidFill>
              </a:rPr>
              <a:t>"! = "</a:t>
            </a:r>
            <a:r>
              <a:rPr lang="en-US" sz="2400" dirty="0"/>
              <a:t>, </a:t>
            </a:r>
            <a:r>
              <a:rPr lang="en-US" sz="2400" dirty="0" smtClean="0"/>
              <a:t>fact)</a:t>
            </a:r>
            <a:endParaRPr lang="en-US" sz="2400" dirty="0">
              <a:solidFill>
                <a:srgbClr val="003399"/>
              </a:solidFill>
              <a:latin typeface="Arial Narrow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Exercise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Smallest divisor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1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2400" dirty="0" smtClean="0">
                <a:solidFill>
                  <a:srgbClr val="DC143C"/>
                </a:solidFill>
                <a:latin typeface="Arial" pitchFamily="34" charset="0"/>
                <a:cs typeface="Arial" pitchFamily="34" charset="0"/>
              </a:rPr>
              <a:t>	# Find the smallest divisor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!=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0: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        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228B22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400" dirty="0" smtClean="0">
                <a:solidFill>
                  <a:srgbClr val="228B22"/>
                </a:solidFill>
                <a:latin typeface="Arial" pitchFamily="34" charset="0"/>
                <a:cs typeface="Arial" pitchFamily="34" charset="0"/>
              </a:rPr>
              <a:t>Smallest divisor of"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n, </a:t>
            </a:r>
            <a:r>
              <a:rPr lang="en-US" sz="2400" dirty="0" smtClean="0">
                <a:solidFill>
                  <a:srgbClr val="228B22"/>
                </a:solidFill>
                <a:latin typeface="Arial" pitchFamily="34" charset="0"/>
                <a:cs typeface="Arial" pitchFamily="34" charset="0"/>
              </a:rPr>
              <a:t>"is"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div)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DC143C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is the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loop above infinite?</a:t>
            </a:r>
          </a:p>
        </p:txBody>
      </p:sp>
    </p:spTree>
    <p:extLst>
      <p:ext uri="{BB962C8B-B14F-4D97-AF65-F5344CB8AC3E}">
        <p14:creationId xmlns:p14="http://schemas.microsoft.com/office/powerpoint/2010/main" val="24774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B1A4F9C-EBBF-456C-B55B-AAFDDF6087EB}" type="slidenum">
              <a:rPr lang="ar-SA" smtClean="0">
                <a:cs typeface="Arial" pitchFamily="34" charset="0"/>
              </a:rPr>
              <a:pPr eaLnBrk="1" hangingPunct="1"/>
              <a:t>23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– </a:t>
            </a:r>
            <a:r>
              <a:rPr lang="en-US" sz="4400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Primality</a:t>
            </a: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test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1219200" y="1143000"/>
            <a:ext cx="4267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/>
              <a:t>n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800080"/>
                </a:solidFill>
              </a:rPr>
              <a:t>791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div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2</a:t>
            </a:r>
            <a:br>
              <a:rPr lang="en-US" sz="2400" dirty="0"/>
            </a:br>
            <a:r>
              <a:rPr lang="en-US" sz="2400" dirty="0" smtClean="0"/>
              <a:t>prime </a:t>
            </a:r>
            <a:r>
              <a:rPr lang="en-US" sz="2400" dirty="0" smtClean="0">
                <a:solidFill>
                  <a:srgbClr val="A52A2A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00080"/>
                </a:solidFill>
              </a:rPr>
              <a:t>False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8C00"/>
                </a:solidFill>
              </a:rPr>
              <a:t>while</a:t>
            </a:r>
            <a:r>
              <a:rPr lang="en-US" sz="2400" dirty="0" smtClean="0"/>
              <a:t> div </a:t>
            </a:r>
            <a:r>
              <a:rPr lang="en-US" sz="2400" dirty="0" smtClean="0">
                <a:solidFill>
                  <a:srgbClr val="A52A2A"/>
                </a:solidFill>
              </a:rPr>
              <a:t>&lt; </a:t>
            </a:r>
            <a:r>
              <a:rPr lang="en-US" sz="2400" dirty="0" smtClean="0"/>
              <a:t>n </a:t>
            </a:r>
            <a:r>
              <a:rPr lang="en-US" sz="2400" dirty="0" smtClean="0">
                <a:solidFill>
                  <a:srgbClr val="FF8C00"/>
                </a:solidFill>
              </a:rPr>
              <a:t>and</a:t>
            </a:r>
            <a:r>
              <a:rPr lang="en-US" sz="2400" dirty="0" smtClean="0"/>
              <a:t> prime: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    prime </a:t>
            </a:r>
            <a:r>
              <a:rPr lang="en-US" sz="2400" dirty="0" smtClean="0">
                <a:solidFill>
                  <a:srgbClr val="A52A2A"/>
                </a:solidFill>
              </a:rPr>
              <a:t>= </a:t>
            </a:r>
            <a:r>
              <a:rPr lang="en-US" sz="2400" dirty="0" smtClean="0"/>
              <a:t>n </a:t>
            </a:r>
            <a:r>
              <a:rPr lang="en-US" sz="2400" dirty="0" smtClean="0">
                <a:solidFill>
                  <a:srgbClr val="A52A2A"/>
                </a:solidFill>
              </a:rPr>
              <a:t>% </a:t>
            </a:r>
            <a:r>
              <a:rPr lang="en-US" sz="2400" dirty="0" smtClean="0"/>
              <a:t>div </a:t>
            </a:r>
            <a:r>
              <a:rPr lang="en-US" sz="2400" dirty="0">
                <a:solidFill>
                  <a:srgbClr val="A52A2A"/>
                </a:solidFill>
              </a:rPr>
              <a:t>!</a:t>
            </a:r>
            <a:r>
              <a:rPr lang="en-US" sz="2400" dirty="0" smtClean="0">
                <a:solidFill>
                  <a:srgbClr val="A52A2A"/>
                </a:solidFill>
              </a:rPr>
              <a:t>=</a:t>
            </a:r>
            <a:r>
              <a:rPr lang="en-US" sz="2400" dirty="0" smtClean="0"/>
              <a:t> 0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smtClean="0"/>
              <a:t>div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smtClean="0"/>
              <a:t>div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</a:t>
            </a:r>
            <a:r>
              <a:rPr lang="en-US" sz="2400" dirty="0" smtClean="0"/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#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&lt;=&gt; div += 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FF8C0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 smtClean="0"/>
              <a:t>prime: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smtClean="0">
                <a:solidFill>
                  <a:srgbClr val="FF8C00"/>
                </a:solidFill>
              </a:rPr>
              <a:t>print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(</a:t>
            </a:r>
            <a:r>
              <a:rPr lang="en-US" sz="2400" dirty="0" smtClean="0"/>
              <a:t>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28B22"/>
                </a:solidFill>
              </a:rPr>
              <a:t>"is prime</a:t>
            </a:r>
            <a:r>
              <a:rPr lang="en-US" sz="2400" dirty="0" smtClean="0">
                <a:solidFill>
                  <a:srgbClr val="228B22"/>
                </a:solidFill>
              </a:rPr>
              <a:t>"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FF8C00"/>
                </a:solidFill>
              </a:rPr>
              <a:t>else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smtClean="0">
                <a:solidFill>
                  <a:srgbClr val="FF8C00"/>
                </a:solidFill>
              </a:rPr>
              <a:t>print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(</a:t>
            </a:r>
            <a:r>
              <a:rPr lang="en-US" sz="2400" dirty="0" smtClean="0"/>
              <a:t>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28B22"/>
                </a:solidFill>
              </a:rPr>
              <a:t>"</a:t>
            </a:r>
            <a:r>
              <a:rPr lang="en-US" sz="2400" dirty="0" smtClean="0">
                <a:solidFill>
                  <a:srgbClr val="228B22"/>
                </a:solidFill>
              </a:rPr>
              <a:t>isn’t </a:t>
            </a:r>
            <a:r>
              <a:rPr lang="en-US" sz="2400" dirty="0" smtClean="0">
                <a:solidFill>
                  <a:srgbClr val="228B22"/>
                </a:solidFill>
              </a:rPr>
              <a:t>prime“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)</a:t>
            </a:r>
            <a:endParaRPr lang="en-US" sz="2400" dirty="0">
              <a:solidFill>
                <a:srgbClr val="339966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Infinite Loops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Beware!</a:t>
            </a:r>
          </a:p>
          <a:p>
            <a:pPr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 4: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9523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478334-FEAB-4C40-A641-27CB6C4E6837}" type="slidenum">
              <a:rPr lang="ar-SA" smtClean="0">
                <a:cs typeface="Arial" pitchFamily="34" charset="0"/>
              </a:rPr>
              <a:pPr eaLnBrk="1" hangingPunct="1"/>
              <a:t>24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95238" name="Picture 6" descr="http://farm2.staticflickr.com/1072/582310541_2bfcb04282_z.jpg?zz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2875" y="3886200"/>
            <a:ext cx="3692525" cy="24574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3AFD98-0EEE-4E1E-BBBC-3F9CF738F475}" type="slidenum">
              <a:rPr lang="he-IL" smtClean="0">
                <a:cs typeface="Arial" pitchFamily="34" charset="0"/>
              </a:rPr>
              <a:pPr eaLnBrk="1" hangingPunct="1"/>
              <a:t>25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Fibonacci</a:t>
            </a:r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609600" y="1752600"/>
            <a:ext cx="47767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Fibonacci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endParaRPr lang="en-US" sz="3200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0, 1, 1, 2, 3, 5, 8, 13, 21, 34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Definition: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fib(1) </a:t>
            </a: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fib(2)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fib(n) = fib(n-1) + fib(n-2)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28600" y="6267450"/>
            <a:ext cx="533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hlinkClick r:id="rId3"/>
              </a:rPr>
              <a:t>http://en.wikipedia.org/wiki/Fibonacci_number </a:t>
            </a:r>
            <a:endParaRPr lang="en-US"/>
          </a:p>
        </p:txBody>
      </p:sp>
      <p:pic>
        <p:nvPicPr>
          <p:cNvPr id="111624" name="Picture 8" descr="http://upload.wikimedia.org/wikipedia/commons/thumb/a/a2/Fibonacci.jpg/220px-Fibonacc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463550"/>
            <a:ext cx="2095500" cy="28289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3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DD48B5-7CD8-4B87-B74A-9F4341A70475}" type="slidenum">
              <a:rPr lang="he-IL" smtClean="0">
                <a:cs typeface="Arial" pitchFamily="34" charset="0"/>
              </a:rPr>
              <a:pPr eaLnBrk="1" hangingPunct="1"/>
              <a:t>26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161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The first 10 terms of the Fibonacci sequ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295400"/>
            <a:ext cx="67627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2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25C51AF-383E-4087-BC1D-72659684D6C2}" type="slidenum">
              <a:rPr lang="he-IL" smtClean="0">
                <a:cs typeface="Arial" pitchFamily="34" charset="0"/>
              </a:rPr>
              <a:pPr eaLnBrk="1" hangingPunct="1"/>
              <a:t>27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264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609600" y="17526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integer </a:t>
            </a: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to </a:t>
            </a: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screen the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Fibonacci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number. </a:t>
            </a:r>
          </a:p>
          <a:p>
            <a:pPr marL="609600" indent="-609600"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 a </a:t>
            </a:r>
            <a:r>
              <a:rPr lang="en-US" sz="3200" i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1988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xn_2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xn_1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xn_1</a:t>
            </a:r>
            <a:r>
              <a:rPr lang="en-US" sz="28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xn_2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xn_2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xn_1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xn_1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800" dirty="0">
                <a:cs typeface="Arial" pitchFamily="34" charset="0"/>
              </a:rPr>
              <a:t>(</a:t>
            </a:r>
            <a:r>
              <a:rPr lang="en-US" sz="2800" dirty="0" smtClean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n, </a:t>
            </a:r>
            <a:r>
              <a:rPr lang="en-US" sz="28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 smtClean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 number is</a:t>
            </a:r>
            <a:r>
              <a:rPr lang="en-US" sz="28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B90AA-821F-4EBE-B194-E684C9B64E0A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00600" y="1676400"/>
                <a:ext cx="4144083" cy="120032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3600" b="0" dirty="0" smtClean="0">
                    <a:latin typeface="Cambria Math"/>
                  </a:rPr>
                  <a:t>Fibonacci sequence: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676400"/>
                <a:ext cx="4144083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4566" t="-7614" r="-36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6EE2D3-A11C-412C-A334-1C187DDE5E4B}" type="slidenum">
              <a:rPr lang="he-IL" smtClean="0">
                <a:cs typeface="Arial" pitchFamily="34" charset="0"/>
              </a:rPr>
              <a:pPr eaLnBrk="1" hangingPunct="1"/>
              <a:t>29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When to use for/while?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Most applications are more natural to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in limited cases we should use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when something is performed a predefined number of times, or when iterating over a list of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the number of iterations is not known in advance (e.g., asking for legal input from a user, drawing random numbers, waiting for something to happen)</a:t>
            </a:r>
          </a:p>
        </p:txBody>
      </p:sp>
    </p:spTree>
    <p:extLst>
      <p:ext uri="{BB962C8B-B14F-4D97-AF65-F5344CB8AC3E}">
        <p14:creationId xmlns:p14="http://schemas.microsoft.com/office/powerpoint/2010/main" val="3122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17B111-8A3C-44A4-B21B-A8270B57063A}" type="slidenum">
              <a:rPr lang="ar-SA" smtClean="0">
                <a:cs typeface="Arial" pitchFamily="34" charset="0"/>
              </a:rPr>
              <a:pPr eaLnBrk="1" hangingPunct="1"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Sivan Toledo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93EF743-3E8B-48C0-98A2-F82A30B1380A}" type="slidenum">
              <a:rPr lang="ar-SA" smtClean="0">
                <a:cs typeface="Arial" pitchFamily="34" charset="0"/>
              </a:rPr>
              <a:pPr eaLnBrk="1" hangingPunct="1"/>
              <a:t>30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for Next Meeting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A3D1FA0-DE5B-452D-AC0A-50E38CFCBC0D}" type="slidenum">
              <a:rPr lang="he-IL" smtClean="0">
                <a:cs typeface="Arial" pitchFamily="34" charset="0"/>
              </a:rPr>
              <a:pPr eaLnBrk="1" hangingPunct="1"/>
              <a:t>31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Back to Strings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6200" y="1295400"/>
            <a:ext cx="5410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string is a sequence of characters that 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has additional functionality:  </a:t>
            </a:r>
            <a:r>
              <a:rPr lang="en-US" sz="32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built-in </a:t>
            </a:r>
            <a:r>
              <a:rPr lang="en-US" sz="32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36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5638800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C24925-5085-42FF-896A-4F607E3DE71F}" type="slidenum">
              <a:rPr lang="he-IL" smtClean="0">
                <a:cs typeface="Arial" pitchFamily="34" charset="0"/>
              </a:rPr>
              <a:pPr eaLnBrk="1" hangingPunct="1"/>
              <a:t>32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Application Programming Interface (API)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685800" y="1828800"/>
            <a:ext cx="822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 could I know that String has a method </a:t>
            </a:r>
            <a:r>
              <a:rPr lang="en-US" sz="32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 about checking the Python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API docs? 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docs.python.org/3/library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Or: in the shell – 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&gt;&gt;&gt; help(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36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31B970-2E81-4A98-92F5-C0BA5FE2451E}" type="slidenum">
              <a:rPr lang="he-IL" smtClean="0">
                <a:cs typeface="Arial" pitchFamily="34" charset="0"/>
              </a:rPr>
              <a:pPr eaLnBrk="1" hangingPunct="1"/>
              <a:t>33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Programming Style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609600" y="1905000"/>
            <a:ext cx="8153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Comments: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Indentation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Meaningful variables names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Why is it important?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93EF743-3E8B-48C0-98A2-F82A30B1380A}" type="slidenum">
              <a:rPr lang="ar-SA" smtClean="0">
                <a:cs typeface="Arial" pitchFamily="34" charset="0"/>
              </a:rPr>
              <a:pPr eaLnBrk="1" hangingPunct="1"/>
              <a:t>34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for Next Meeting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4200CC-9B98-4056-B380-387ABB023D66}" type="slidenum">
              <a:rPr lang="he-IL" smtClean="0">
                <a:cs typeface="Arial" pitchFamily="34" charset="0"/>
              </a:rPr>
              <a:pPr eaLnBrk="1" hangingPunct="1"/>
              <a:t>35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r>
              <a:rPr lang="en-US" b="1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block of code that has a unique</a:t>
            </a:r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usually returns a value.</a:t>
            </a:r>
          </a:p>
          <a:p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self-contained block of statements that perform a task.</a:t>
            </a:r>
            <a:endParaRPr lang="en-US" dirty="0" smtClean="0">
              <a:solidFill>
                <a:srgbClr val="3399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can be executed from as many different points in a Program.</a:t>
            </a:r>
          </a:p>
          <a:p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number of statements into a unit.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80D4A11-59B8-49B5-8813-FD86DB0949AD}" type="slidenum">
              <a:rPr lang="he-IL" smtClean="0">
                <a:cs typeface="Arial" pitchFamily="34" charset="0"/>
              </a:rPr>
              <a:pPr eaLnBrk="1" hangingPunct="1"/>
              <a:t>36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What are They Good For?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Generalize a repeated set of instructions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Solve bugs once…)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Break the problem into smaller sub-tasks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Easier to solve complex problems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Make a program easier to read and maintain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Abstraction – we don’t have to know how a function is implemented to use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E85DB1-82BA-4517-95AE-6803042BB87D}" type="slidenum">
              <a:rPr lang="he-IL" smtClean="0">
                <a:cs typeface="Arial" pitchFamily="34" charset="0"/>
              </a:rPr>
              <a:pPr eaLnBrk="1" hangingPunct="1"/>
              <a:t>37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Function Definition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413000"/>
            <a:ext cx="2133600" cy="2032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max</a:t>
            </a:r>
            <a:r>
              <a:rPr lang="en-US" dirty="0"/>
              <a:t>(x, y):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x &lt; y: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x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y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20574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definition</a:t>
            </a:r>
            <a:endParaRPr lang="he-IL" dirty="0"/>
          </a:p>
        </p:txBody>
      </p:sp>
      <p:cxnSp>
        <p:nvCxnSpPr>
          <p:cNvPr id="34822" name="Straight Arrow Connector 7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4823" name="Straight Arrow Connector 9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19050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2113" y="1524000"/>
            <a:ext cx="1752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name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 flipH="1">
            <a:off x="3003550" y="1893888"/>
            <a:ext cx="804863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800600" y="1524000"/>
            <a:ext cx="1371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Parameters</a:t>
            </a:r>
            <a:endParaRPr lang="he-IL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 bwMode="auto">
          <a:xfrm flipH="1">
            <a:off x="3505200" y="1893888"/>
            <a:ext cx="1981200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257800" y="24384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Body</a:t>
            </a:r>
            <a:endParaRPr lang="he-IL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4114800" y="3084513"/>
            <a:ext cx="1828800" cy="496887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831" name="Right Brace 33"/>
          <p:cNvSpPr>
            <a:spLocks/>
          </p:cNvSpPr>
          <p:nvPr/>
        </p:nvSpPr>
        <p:spPr bwMode="auto">
          <a:xfrm>
            <a:off x="3810000" y="3311525"/>
            <a:ext cx="519113" cy="38735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5" name="Right Brace 34"/>
          <p:cNvSpPr/>
          <p:nvPr/>
        </p:nvSpPr>
        <p:spPr bwMode="auto">
          <a:xfrm>
            <a:off x="3810000" y="2895600"/>
            <a:ext cx="304800" cy="1439863"/>
          </a:xfrm>
          <a:prstGeom prst="rightBrace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 anchor="ctr">
            <a:spAutoFit/>
          </a:bodyPr>
          <a:lstStyle/>
          <a:p>
            <a:pPr>
              <a:defRPr/>
            </a:pPr>
            <a:endParaRPr lang="he-IL"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5200" y="49530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Return Value</a:t>
            </a:r>
            <a:endParaRPr lang="he-IL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3276600" y="43434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3429000" y="3581400"/>
            <a:ext cx="609600" cy="1371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Functions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function_name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(argument1, argument2,...):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statement1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statement2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result1, result2, …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optional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Calling 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func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[var1, var2,…] =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function_name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(val1, val2,...)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function is:</a:t>
            </a: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named code scope </a:t>
            </a: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Can receive input parameters</a:t>
            </a: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Can return output parameters </a:t>
            </a:r>
            <a:endParaRPr lang="he-IL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69B0A25-EBFA-4623-B664-EE57E7AAF57F}" type="slidenum">
              <a:rPr lang="he-IL" smtClean="0">
                <a:cs typeface="Arial" pitchFamily="34" charset="0"/>
              </a:rPr>
              <a:pPr eaLnBrk="1" hangingPunct="1"/>
              <a:t>39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2133600"/>
            <a:ext cx="63976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7648E1-C176-4329-BAF2-CE7561479176}" type="slidenum">
              <a:rPr lang="ar-SA" smtClean="0">
                <a:cs typeface="Arial" pitchFamily="34" charset="0"/>
              </a:rPr>
              <a:pPr eaLnBrk="1" hangingPunct="1"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General terms in CS &amp; programming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Python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&amp;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if-else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5C09243-6F27-42D4-865F-F029F59683AE}" type="slidenum">
              <a:rPr lang="he-IL" smtClean="0">
                <a:cs typeface="Arial" pitchFamily="34" charset="0"/>
              </a:rPr>
              <a:pPr eaLnBrk="1" hangingPunct="1"/>
              <a:t>40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 Output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Parameters: Python variables. Can be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float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list etc. and even function names! (later)</a:t>
            </a:r>
            <a:endParaRPr lang="en-US" dirty="0" smtClean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returns a value to the  function’s caller.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type of the returned value – any Python type.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no value is returned, the function returns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(represent the absence of a value).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76DE79-3679-4297-8A98-FB7FBEB1D7E7}" type="slidenum">
              <a:rPr lang="ar-SA" smtClean="0">
                <a:cs typeface="Arial" pitchFamily="34" charset="0"/>
              </a:rPr>
              <a:pPr eaLnBrk="1" hangingPunct="1"/>
              <a:t>41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for Next Meeting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CC0FD26-18C8-4515-9F58-C4A3F0DEE224}" type="slidenum">
              <a:rPr lang="he-IL" smtClean="0">
                <a:cs typeface="Arial" pitchFamily="34" charset="0"/>
              </a:rPr>
              <a:pPr eaLnBrk="1" hangingPunct="1"/>
              <a:t>42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– Integer Division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positive integers – A and B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many times A contains B (the result of the integer division A/B)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not use the operators ‘/’, ‘*’</a:t>
            </a: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1B6C7A-D4C5-4ABF-8C24-9CD6325CEEC1}" type="slidenum">
              <a:rPr lang="he-IL" smtClean="0">
                <a:cs typeface="Arial" pitchFamily="34" charset="0"/>
              </a:rPr>
              <a:pPr eaLnBrk="1" hangingPunct="1"/>
              <a:t>43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– Power of Two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 positive integer A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If there is an integer n such that A ==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return True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Otherwise, return 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8285DA9-AEB5-417A-AD9A-D2E5D9B2622C}" type="slidenum">
              <a:rPr lang="he-IL" smtClean="0">
                <a:cs typeface="Arial" pitchFamily="34" charset="0"/>
              </a:rPr>
              <a:pPr eaLnBrk="1" hangingPunct="1"/>
              <a:t>44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524000"/>
            <a:ext cx="6400800" cy="41910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Write a program that prints an upside-down triangle of *.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Input: The height of the triangle. 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7620000" y="2895600"/>
            <a:ext cx="874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7620000" y="3519488"/>
            <a:ext cx="598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7620000" y="3857625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7620000" y="3214688"/>
            <a:ext cx="73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7634288" y="4191000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>
            <a:off x="6629400" y="3124200"/>
            <a:ext cx="1066800" cy="152400"/>
          </a:xfrm>
          <a:prstGeom prst="line">
            <a:avLst/>
          </a:prstGeom>
          <a:noFill/>
          <a:ln w="1206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– Triangle Printout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/>
      <p:bldP spid="324613" grpId="0"/>
      <p:bldP spid="324614" grpId="0"/>
      <p:bldP spid="324615" grpId="0"/>
      <p:bldP spid="324616" grpId="0"/>
      <p:bldP spid="3246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8C2C59-4B6F-44FE-AEE7-D68B5333455C}" type="slidenum">
              <a:rPr lang="he-IL" smtClean="0">
                <a:cs typeface="Arial" pitchFamily="34" charset="0"/>
              </a:rPr>
              <a:pPr eaLnBrk="1" hangingPunct="1"/>
              <a:t>45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304800" y="762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How to Find Mistakes in Your Code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09600" y="914400"/>
            <a:ext cx="8153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he-IL" sz="280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381000" y="12954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Runtime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Go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over the code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Consult course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slides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Ask on the forum (see course website)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Ask Google (a useful and legitimate source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Good forums to ask questions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online: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stackoverflow.com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underwar.co.il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Operators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  <a:defRPr/>
            </a:pPr>
            <a:r>
              <a:rPr lang="en-US" sz="2400" b="1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Arithmetic  Operations: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plus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minus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*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multiply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/, //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divide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%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modulo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(remainder)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**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power</a:t>
            </a:r>
          </a:p>
          <a:p>
            <a:pPr>
              <a:buFontTx/>
              <a:buNone/>
              <a:defRPr/>
            </a:pPr>
            <a:r>
              <a:rPr lang="en-US" sz="2400" b="1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Comparison Operators (Return True or False):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==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equal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!=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not equal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 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greater than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   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less than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&gt;=  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greater than or equal to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&lt;=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less than or equal to</a:t>
            </a:r>
          </a:p>
          <a:p>
            <a:pPr>
              <a:buFontTx/>
              <a:buNone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b="1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17B111-8A3C-44A4-B21B-A8270B57063A}" type="slidenum">
              <a:rPr lang="ar-SA" smtClean="0">
                <a:cs typeface="Arial" pitchFamily="34" charset="0"/>
              </a:rPr>
              <a:pPr eaLnBrk="1" hangingPunct="1"/>
              <a:t>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for Next Meeting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 ordered sequence of elements.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Create a list in Python: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= [2,3,5,7,11]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my_list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[2,3,5,7,11]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[0]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[-1]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 are </a:t>
            </a:r>
            <a:r>
              <a:rPr lang="en-US" kern="1200" dirty="0" err="1" smtClean="0">
                <a:latin typeface="Times New Roman" pitchFamily="18" charset="0"/>
                <a:cs typeface="Times New Roman" pitchFamily="18" charset="0"/>
              </a:rPr>
              <a:t>Indexable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89944"/>
              </p:ext>
            </p:extLst>
          </p:nvPr>
        </p:nvGraphicFramePr>
        <p:xfrm>
          <a:off x="1547815" y="2205038"/>
          <a:ext cx="5545135" cy="2468784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09027"/>
                <a:gridCol w="1109027"/>
                <a:gridCol w="1109027"/>
                <a:gridCol w="1109027"/>
                <a:gridCol w="1109027"/>
              </a:tblGrid>
              <a:tr h="8228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4.5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9.7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8.6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5.6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3.4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8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8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-3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-4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-5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Lists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219200"/>
            <a:ext cx="8218487" cy="54864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Lists can contain strings: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days = [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“Sunday”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“Monday"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"Tuesday”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“Wednesday”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“Thursday”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“Friday”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“Saturday”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days[3]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‘Wednesday’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(days)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7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Lists can mix variables of different types: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pi = [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‘pi’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3.14159,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# student: name, age, height, SAT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student = [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Roi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21, 1.83, 782]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18760</TotalTime>
  <Words>1378</Words>
  <Application>Microsoft Office PowerPoint</Application>
  <PresentationFormat>On-screen Show (4:3)</PresentationFormat>
  <Paragraphs>426</Paragraphs>
  <Slides>45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Default Design</vt:lpstr>
      <vt:lpstr>Custom Design</vt:lpstr>
      <vt:lpstr>Gentle Introduction to Programming</vt:lpstr>
      <vt:lpstr>PowerPoint Presentation</vt:lpstr>
      <vt:lpstr>PowerPoint Presentation</vt:lpstr>
      <vt:lpstr>PowerPoint Presentation</vt:lpstr>
      <vt:lpstr>Operators</vt:lpstr>
      <vt:lpstr>PowerPoint Presentation</vt:lpstr>
      <vt:lpstr>Lists</vt:lpstr>
      <vt:lpstr>Lists are Indexable</vt:lpstr>
      <vt:lpstr>Lists</vt:lpstr>
      <vt:lpstr>Lists – Dynamic</vt:lpstr>
      <vt:lpstr>Lists – Dynamic</vt:lpstr>
      <vt:lpstr>Nested Lists</vt:lpstr>
      <vt:lpstr>PowerPoint Presentation</vt:lpstr>
      <vt:lpstr>For Loop</vt:lpstr>
      <vt:lpstr>For Example</vt:lpstr>
      <vt:lpstr>PowerPoint Presentation</vt:lpstr>
      <vt:lpstr>For Loop and Strings</vt:lpstr>
      <vt:lpstr>Break - Aborting Iteration</vt:lpstr>
      <vt:lpstr>Break Example</vt:lpstr>
      <vt:lpstr>While Loop</vt:lpstr>
      <vt:lpstr>PowerPoint Presentation</vt:lpstr>
      <vt:lpstr>Exercise – Smallest divisor</vt:lpstr>
      <vt:lpstr>PowerPoint Presentation</vt:lpstr>
      <vt:lpstr>Infinite Loops</vt:lpstr>
      <vt:lpstr>PowerPoint Presentation</vt:lpstr>
      <vt:lpstr>PowerPoint Presentation</vt:lpstr>
      <vt:lpstr>PowerPoint Presentation</vt:lpstr>
      <vt:lpstr>Solution</vt:lpstr>
      <vt:lpstr>When to use for/while?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What are They Good For?</vt:lpstr>
      <vt:lpstr>Function Definition in Python</vt:lpstr>
      <vt:lpstr>Functions</vt:lpstr>
      <vt:lpstr>Example</vt:lpstr>
      <vt:lpstr>Function Output</vt:lpstr>
      <vt:lpstr>PowerPoint Presentation</vt:lpstr>
      <vt:lpstr>Exercise – Integer Division</vt:lpstr>
      <vt:lpstr>Exercise – Power of Two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Yoav Ram</cp:lastModifiedBy>
  <cp:revision>591</cp:revision>
  <dcterms:created xsi:type="dcterms:W3CDTF">2007-03-25T12:09:30Z</dcterms:created>
  <dcterms:modified xsi:type="dcterms:W3CDTF">2014-09-03T11:13:37Z</dcterms:modified>
</cp:coreProperties>
</file>