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7"/>
  </p:notesMasterIdLst>
  <p:sldIdLst>
    <p:sldId id="256" r:id="rId3"/>
    <p:sldId id="1053" r:id="rId4"/>
    <p:sldId id="1056" r:id="rId5"/>
    <p:sldId id="961" r:id="rId6"/>
    <p:sldId id="962" r:id="rId7"/>
    <p:sldId id="963" r:id="rId8"/>
    <p:sldId id="965" r:id="rId9"/>
    <p:sldId id="964" r:id="rId10"/>
    <p:sldId id="1041" r:id="rId11"/>
    <p:sldId id="1042" r:id="rId12"/>
    <p:sldId id="1043" r:id="rId13"/>
    <p:sldId id="1044" r:id="rId14"/>
    <p:sldId id="1045" r:id="rId15"/>
    <p:sldId id="560" r:id="rId16"/>
    <p:sldId id="1057" r:id="rId17"/>
    <p:sldId id="1001" r:id="rId18"/>
    <p:sldId id="1002" r:id="rId19"/>
    <p:sldId id="1003" r:id="rId20"/>
    <p:sldId id="1035" r:id="rId21"/>
    <p:sldId id="1013" r:id="rId22"/>
    <p:sldId id="1014" r:id="rId23"/>
    <p:sldId id="1015" r:id="rId24"/>
    <p:sldId id="1016" r:id="rId25"/>
    <p:sldId id="1017" r:id="rId26"/>
    <p:sldId id="1018" r:id="rId27"/>
    <p:sldId id="1019" r:id="rId28"/>
    <p:sldId id="1022" r:id="rId29"/>
    <p:sldId id="1023" r:id="rId30"/>
    <p:sldId id="1024" r:id="rId31"/>
    <p:sldId id="1025" r:id="rId32"/>
    <p:sldId id="1026" r:id="rId33"/>
    <p:sldId id="1028" r:id="rId34"/>
    <p:sldId id="1032" r:id="rId35"/>
    <p:sldId id="1034" r:id="rId36"/>
    <p:sldId id="1033" r:id="rId37"/>
    <p:sldId id="1054" r:id="rId38"/>
    <p:sldId id="1046" r:id="rId39"/>
    <p:sldId id="1047" r:id="rId40"/>
    <p:sldId id="1048" r:id="rId41"/>
    <p:sldId id="1049" r:id="rId42"/>
    <p:sldId id="1050" r:id="rId43"/>
    <p:sldId id="1051" r:id="rId44"/>
    <p:sldId id="1052" r:id="rId45"/>
    <p:sldId id="1055" r:id="rId4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2072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8F59-E5DB-4CA3-BD60-E726CD9777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7F571-89B9-44E6-BDF3-43A22C7550EB}" type="slidenum">
              <a:rPr lang="ar-SA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55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20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9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89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378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3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17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41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2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859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9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610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4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2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2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9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9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BF0D6-6445-4F2E-8BBE-22539A346E56}" type="slidenum">
              <a:rPr lang="en-US" altLang="he-IL" smtClean="0">
                <a:latin typeface="Arial" pitchFamily="34" charset="0"/>
              </a:rPr>
              <a:pPr/>
              <a:t>5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E2CC7-4A3D-4E2C-AAF5-389E0AEEF7E8}" type="slidenum">
              <a:rPr lang="en-US" altLang="he-IL" smtClean="0">
                <a:latin typeface="Arial" pitchFamily="34" charset="0"/>
              </a:rPr>
              <a:pPr/>
              <a:t>6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1B40-0930-4744-BF6C-DFB6DEE9D74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B784C-4A39-49CD-A6D5-FB6CC945EC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6CA9-0F02-44FA-9B57-27A4B7FE856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CF9E-E3F2-427D-AD47-CB3B729DF6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308B5-9434-4D3B-B8BD-71DF20B3544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D9D8-A734-4318-B65F-BD1341EE74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D488-93A3-4ED2-A325-B9EF2204B3F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B099-8A50-43DE-8DED-47FC4E7C66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7C76-AD19-40AC-8FB3-7B5EA30F1DA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A4B45-7F7C-4AB2-9E86-D3ED7680A98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EFEC-A365-44F8-9328-CA9EE30F901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EDB6-A511-4AA4-8C3D-A23F5A303C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E8C7-E176-42BD-889F-1E53A67551E9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A4B9-4575-4A2E-AB2F-6B26E32675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C28CC-BA0D-4390-BDC6-AD402EFA5A0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31CB-ACBC-40D5-A72A-2373D0056E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A3097-6001-404E-900D-E969067AA92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450D-5208-4B36-B59F-50C34F489B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29AD-600E-4562-A7C2-77A92EBC878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5BBE-392C-43CA-B897-402608555F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0886-2459-4D77-B399-1DBABA2222F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F126-4E9E-4D07-B99A-118282E9C4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DE40-B6FC-43C8-8137-02BF2CF8FF5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540A-B7C6-4C00-AEDA-F6D450C3EC2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7DE4-ED4E-4635-B3F8-BEBF3572791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D6D2-0048-4597-A88D-63E12B0516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D9A6-E69E-40C7-9513-96D436A678B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10-C5C5-4BB4-A517-D750818D96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DA20-905D-4E07-9CD5-30E4AAA3F97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8FAB-D1DA-48CE-A0EE-D9D3F20065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F1816-F0C8-473C-AA31-71ECEE1A58BD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B836-EFC5-48E6-ADEE-C5C9051913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5027-A8F4-4FC4-BAEE-BB420D3411D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1CC97-4757-48F7-B7F4-8649E539343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95A9-83F3-40C3-AFC7-EE5C16456870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CA96-210C-4D25-BC3B-864C1FB492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AC51A-794C-41FD-BFBA-505538BC068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4108-5ACD-411E-829A-90AECF32E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2FFA-A020-471B-95D3-B97ED9F77B53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54DEB-0371-4FA6-AF49-3B762F3AC2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7EF-2ED4-4D46-A7A6-C4F8B6CA656B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617E3-F1EE-4E6D-A659-526D9E4B99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EC81-4276-417A-A39B-2F3D6CE2ED0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6E195-E98C-42D8-998C-CFDA38CC1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509-9FF4-475C-8A14-E3C789AEAD0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DE5CE-776B-45E6-B01B-3A2F070F54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E0E2-7BF1-4A3C-8764-DC4D74F2F9B2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C8FA-ED79-4A84-BAEB-7795989FEB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0A9357-68EC-4288-8EB6-BD7213DE099E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160CA1-F07F-4DB8-8EE1-335E1469C6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8DD7BC-CF1D-4929-8CEF-77FB0B885FB8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E0CA60-1898-40BE-BB4D-B73D9D5505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2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B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112a/exams/PyProg1112a_mock1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C25F3-9727-4BE8-AA5F-721C572A2742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pPr eaLnBrk="1" hangingPunct="1"/>
            <a:r>
              <a:rPr lang="en-GB" sz="8000" smtClean="0">
                <a:latin typeface="Times New Roman" pitchFamily="18" charset="0"/>
                <a:cs typeface="Times New Roman" pitchFamily="18" charset="0"/>
              </a:rPr>
              <a:t>Gentle Introduction to Programming</a:t>
            </a: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5: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Exercises and Summary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86F764-BA4D-4641-8B7A-FFD09AE3CE3B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reference is passed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Example: lists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This explains why we can change an array’s content within a function</a:t>
            </a:r>
          </a:p>
        </p:txBody>
      </p:sp>
      <p:graphicFrame>
        <p:nvGraphicFramePr>
          <p:cNvPr id="586773" name="Group 21"/>
          <p:cNvGraphicFramePr>
            <a:graphicFrameLocks noGrp="1"/>
          </p:cNvGraphicFramePr>
          <p:nvPr>
            <p:ph sz="half" idx="2"/>
          </p:nvPr>
        </p:nvGraphicFramePr>
        <p:xfrm>
          <a:off x="3810000" y="5029200"/>
          <a:ext cx="4038600" cy="6096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295400" y="5110163"/>
            <a:ext cx="6858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62486" name="Line 25"/>
          <p:cNvSpPr>
            <a:spLocks noChangeShapeType="1"/>
          </p:cNvSpPr>
          <p:nvPr/>
        </p:nvSpPr>
        <p:spPr bwMode="auto">
          <a:xfrm>
            <a:off x="1981200" y="52578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0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91ECDD-AC2C-4BE9-9888-EBC761E480BD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958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26E9C4-F87D-4BF3-90BB-5646766A8D59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Pyhton Memory Model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local variables and arguments, every function uses a certain part of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Stack variables “disappear” when scope ends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global variables and objects, scope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Garbage Collector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37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74EA47-B50E-4CB2-8C2D-0F0FF23A2960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Change a Variable via Functions?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 how can a method change an outer variable?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its return value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accessing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-based memory (e.g., lists)</a:t>
            </a:r>
          </a:p>
        </p:txBody>
      </p:sp>
    </p:spTree>
    <p:extLst>
      <p:ext uri="{BB962C8B-B14F-4D97-AF65-F5344CB8AC3E}">
        <p14:creationId xmlns:p14="http://schemas.microsoft.com/office/powerpoint/2010/main" val="3744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von Neumann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1903-1957</a:t>
            </a:r>
          </a:p>
          <a:p>
            <a:r>
              <a:rPr lang="en-US" dirty="0" smtClean="0"/>
              <a:t>Jewish-born </a:t>
            </a:r>
            <a:r>
              <a:rPr lang="en-US" dirty="0"/>
              <a:t>Hungarian and later American </a:t>
            </a:r>
            <a:endParaRPr lang="en-US" dirty="0" smtClean="0"/>
          </a:p>
          <a:p>
            <a:r>
              <a:rPr lang="en-US" dirty="0" smtClean="0"/>
              <a:t>pure </a:t>
            </a:r>
            <a:r>
              <a:rPr lang="en-US" dirty="0"/>
              <a:t>and applied mathematician, physicist, inventor, polymath, and </a:t>
            </a:r>
            <a:r>
              <a:rPr lang="en-US" dirty="0" smtClean="0"/>
              <a:t>polyglot</a:t>
            </a:r>
          </a:p>
          <a:p>
            <a:r>
              <a:rPr lang="en-US" dirty="0" smtClean="0"/>
              <a:t>Von </a:t>
            </a:r>
            <a:r>
              <a:rPr lang="en-US" dirty="0"/>
              <a:t>Neumann architecture, linear programming, self-replicating machines, stochastic computing), and statistics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principal member of the Manhattan Project and the Institute for Advanced Study in </a:t>
            </a:r>
            <a:r>
              <a:rPr lang="en-US" dirty="0" smtClean="0"/>
              <a:t>Princeton.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457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9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http://www.cs.tau.ac.il/courses/pyProg/1314a/exams/PyProg1112a_mock1.pdf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בשאלה זו נעסוק בחלוקת ירושה: אדם בשם יולי נפטר והותיר אחריו נכסים רבים. עלינו לעזור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לחלק את הירושה שווה בשווה בין שני ילדיו, ליאורה ודורון.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אנו נדרשים רק למצוא האם החלוקה אפשרית.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רשימת הנכסים בירושה מיוצגת כרשימת מספרים באורך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נפתור? ברקורסיה!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נניח שנותרו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נכסים לחלק, וכי כרגע שווי הנכסים של ליאורה הוא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ושווי הנכסים של דורון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מקרה הבסיס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==0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): לא נותרו עוד נכסים לחלק.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 -- מצאנו חלוקה.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אחרת, נבדוק שתי אפשרויות: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ננסה לתת את הנכס לליאורה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לא נגיע לחלוקה טובה, ננסה לתת את הנכס לדורון.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29200"/>
            <a:ext cx="82631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68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664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(l, s1, s2):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(l) == 0: 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partition(l[1:], s1 + l[0], s2)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partition(l[1:], 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s2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l[0])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– Take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(l, s1, s2,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0):</a:t>
            </a:r>
          </a:p>
          <a:p>
            <a:pPr marL="0" indent="0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(l): </a:t>
            </a:r>
          </a:p>
          <a:p>
            <a:pPr marL="0" indent="0">
              <a:buNone/>
            </a:pP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12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 == s2</a:t>
            </a:r>
          </a:p>
          <a:p>
            <a:pPr marL="1793875" indent="-1252538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 s1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s2, n_i+1) </a:t>
            </a: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 s1, s2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r" rtl="1">
              <a:buNone/>
            </a:pPr>
            <a:endParaRPr lang="he-IL" sz="2400" kern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שימוש בערך ברירת מחדל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האם המימוש הזה יותר יעיל?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http://www.cs.tau.ac.il/courses/pyProg/1314a/exams/PyProg1112a_mock2.pdf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כד הכדורים של מורן: יש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כחולים ו-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צהובים בכד.</a:t>
            </a:r>
          </a:p>
          <a:p>
            <a:pPr marL="0" indent="0" algn="r" rtl="1">
              <a:buNone/>
            </a:pPr>
            <a:r>
              <a:rPr lang="he-IL" sz="2800" b="1" dirty="0" smtClean="0">
                <a:latin typeface="Arial" pitchFamily="34" charset="0"/>
                <a:cs typeface="Arial" pitchFamily="34" charset="0"/>
              </a:rPr>
              <a:t>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שולפים כדור מהכד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מחזירים אותו לכד עם כדור נוסף מאותו הצבע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מוציאים מהכד כדור מהצבע השני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ממשיכים עד שכל הכדורים מאותו הצבע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495800"/>
            <a:ext cx="1414711" cy="1928056"/>
            <a:chOff x="7092280" y="4581128"/>
            <a:chExt cx="1414711" cy="1928056"/>
          </a:xfrm>
        </p:grpSpPr>
        <p:pic>
          <p:nvPicPr>
            <p:cNvPr id="23554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מהלך אחד של 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נמספר את הכדורים הכחולים ב-1 עד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את הכדורים הצהובים ב-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x+1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1" y="3284984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y):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rand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x + y)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rand &lt;= x: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+ 1, y - 1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- 1, y + 1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11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משחק אחד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הקלט: מס הכדורים הכולל (תמיד זוגי)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עם שני איברים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הראשון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אם כל הכדורים צהובים</a:t>
            </a:r>
            <a:r>
              <a:rPr lang="he-IL" dirty="0">
                <a:latin typeface="Arial" pitchFamily="34" charset="0"/>
                <a:cs typeface="Arial" pitchFamily="34" charset="0"/>
              </a:rPr>
              <a:t>, אחרת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False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השני מספר הסיבובים במשחק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154031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 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 2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&gt; 0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&gt; 0: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draw(x, y)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==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9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סטטיסטיקות על המשחק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הקלט: מספר הכדורים ומספר המשחקים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אחוז </a:t>
            </a:r>
            <a:r>
              <a:rPr lang="he-IL" sz="2400" dirty="0" err="1" smtClean="0">
                <a:latin typeface="Arial" pitchFamily="34" charset="0"/>
                <a:cs typeface="Arial" pitchFamily="34" charset="0"/>
              </a:rPr>
              <a:t>הנצחונות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של הצהובים</a:t>
            </a:r>
          </a:p>
          <a:p>
            <a:pPr marL="457200" lvl="1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          ממוצע מספר הסיבובים למשחק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864" y="3891677"/>
            <a:ext cx="70775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wins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y_won,n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game(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wins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draws += n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wins / repetitions, draws / repetitions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23724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פולינום מדרגה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נתון ע"י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0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חשבון פולינומים: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חיבור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כפל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נשמור פולינום?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ע"י רשימת מקדמיו:</a:t>
            </a:r>
          </a:p>
          <a:p>
            <a:pPr lvl="1" algn="r" rtl="1">
              <a:buNone/>
            </a:pP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74" y="2271680"/>
            <a:ext cx="68373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8436"/>
              </p:ext>
            </p:extLst>
          </p:nvPr>
        </p:nvGraphicFramePr>
        <p:xfrm>
          <a:off x="1219200" y="4776195"/>
          <a:ext cx="6096000" cy="137895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רשימת מקדמים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הפולינום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[4.0,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-5.0, 0.0, 3.0]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[0.0,</a:t>
                      </a:r>
                      <a:r>
                        <a:rPr kumimoji="0" lang="en-US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4.2, 0.5, 0.0, 1.0]</a:t>
                      </a:r>
                      <a:endParaRPr kumimoji="0" lang="en-US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7632" y="5208243"/>
            <a:ext cx="1152525" cy="276225"/>
          </a:xfrm>
          <a:prstGeom prst="rect">
            <a:avLst/>
          </a:prstGeom>
          <a:noFill/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3616" y="5649047"/>
            <a:ext cx="1438275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5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נתונים פולינומים: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מקדמי הפולינום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c(x)=a(x)+b(x)</a:t>
            </a:r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332112"/>
            <a:ext cx="5537167" cy="360040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751745"/>
            <a:ext cx="5437843" cy="372455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חיבור פולינומים:</a:t>
            </a: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9021"/>
            <a:ext cx="519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add_polynoms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[0] *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/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c[j] = c[j] + b[j]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962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http://www.cs.tau.ac.il/courses/pyProg/1314a/exams/PyProg1112a_moedA.pdf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נייצג עץ ספריות וקבצים בצורה הבאה: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קובץ מיוצג ע"י מחרוזת המכילה את שמו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ספרייה מיוצגת ע"י רשימה: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שם הספרייה יימצא באיבר הראשון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שמות הקבצים ותתי הספריות לאחר מכן</a:t>
            </a:r>
          </a:p>
          <a:p>
            <a:pPr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לדוגמא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29" y="4134559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sokoban_dir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'background.png'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'tiles.png'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'docs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‘readme.txt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‘my_code.py'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‘code_comments.docx'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‘explanations.pdf'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‘code_ui.py'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נחזיר את כל הקבצים ברשימה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כולל כאלו הנמצאים בתתי תיקיות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פונקציה רקורסיבית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files_list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3" y="3429000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(folder):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folder[1:]: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lst.extend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פונקציה הקובעת האם קובץ נמצא תחת ספרייה נתונה (או בתתי ספריות שלה)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442" y="2971800"/>
            <a:ext cx="6452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(folder, filename):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files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filename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0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Steve “Woz” Wozniak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</a:t>
            </a:r>
            <a:r>
              <a:rPr lang="en-US" dirty="0"/>
              <a:t>August 11, </a:t>
            </a:r>
            <a:r>
              <a:rPr lang="en-US" dirty="0" smtClean="0"/>
              <a:t>1950</a:t>
            </a:r>
          </a:p>
          <a:p>
            <a:r>
              <a:rPr lang="en-US" dirty="0" smtClean="0"/>
              <a:t>American </a:t>
            </a:r>
            <a:r>
              <a:rPr lang="en-US" dirty="0"/>
              <a:t>pioneer of </a:t>
            </a:r>
            <a:r>
              <a:rPr lang="en-US" dirty="0" smtClean="0"/>
              <a:t>the </a:t>
            </a:r>
            <a:r>
              <a:rPr lang="en-US" dirty="0"/>
              <a:t>personal </a:t>
            </a:r>
            <a:r>
              <a:rPr lang="en-US" dirty="0" smtClean="0"/>
              <a:t>computer revolution of </a:t>
            </a:r>
            <a:r>
              <a:rPr lang="en-US" dirty="0"/>
              <a:t>the 1970s </a:t>
            </a:r>
            <a:endParaRPr lang="en-US" dirty="0" smtClean="0"/>
          </a:p>
          <a:p>
            <a:r>
              <a:rPr lang="en-US" dirty="0" smtClean="0"/>
              <a:t>Apple </a:t>
            </a:r>
            <a:r>
              <a:rPr lang="en-US" dirty="0"/>
              <a:t>Computer </a:t>
            </a:r>
            <a:r>
              <a:rPr lang="en-US" dirty="0" smtClean="0"/>
              <a:t>co-founder</a:t>
            </a:r>
          </a:p>
          <a:p>
            <a:r>
              <a:rPr lang="en-US" dirty="0" smtClean="0"/>
              <a:t>Single-handedly </a:t>
            </a:r>
            <a:r>
              <a:rPr lang="en-US" dirty="0"/>
              <a:t>developed the 1976 Apple I, the computer that launched Apple. </a:t>
            </a:r>
            <a:endParaRPr lang="en-US" dirty="0" smtClean="0"/>
          </a:p>
          <a:p>
            <a:r>
              <a:rPr lang="en-US" dirty="0" smtClean="0"/>
              <a:t>Primarily </a:t>
            </a:r>
            <a:r>
              <a:rPr lang="en-US" dirty="0"/>
              <a:t>designed the 1977 Apple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8" t="1" r="20643" b="48673"/>
          <a:stretch/>
        </p:blipFill>
        <p:spPr bwMode="auto">
          <a:xfrm>
            <a:off x="7162800" y="152401"/>
            <a:ext cx="1773716" cy="198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70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בהינתן מסלול לקובץ, האם הקובץ קיים בתוך </a:t>
            </a:r>
            <a:r>
              <a:rPr lang="he-IL" sz="2800" dirty="0" err="1" smtClean="0">
                <a:latin typeface="Arial" pitchFamily="34" charset="0"/>
                <a:cs typeface="Arial" pitchFamily="34" charset="0"/>
              </a:rPr>
              <a:t>התיקיה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הראשית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’background.png‘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True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’python.exe‘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False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381000" y="32766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(folder,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1: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folder[1:]: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list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[0]:    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[1:])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file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http://www.cs.tau.ac.il/courses/pyProg/1314a/exams/PyProg1112a_moedB.pdf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חלק מתוכנה לניהול ספרייה. בדיקת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ISBN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עבור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תשע הספרות הראשונות: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נכפיל את הספרה ה-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משמאל ב-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10-i)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נסכם את המכפלות </a:t>
            </a:r>
          </a:p>
          <a:p>
            <a:pPr lvl="1" algn="r" rtl="1"/>
            <a:r>
              <a:rPr lang="he-IL" dirty="0">
                <a:latin typeface="Arial" pitchFamily="34" charset="0"/>
                <a:cs typeface="Arial" pitchFamily="34" charset="0"/>
              </a:rPr>
              <a:t>השארית מחלוקת הסכום ב-10 צריכה להיות שווה לספרה האחרונה</a:t>
            </a:r>
          </a:p>
          <a:p>
            <a:pPr algn="r" rtl="1"/>
            <a:r>
              <a:rPr lang="he-IL" sz="2800" dirty="0">
                <a:latin typeface="Arial" pitchFamily="34" charset="0"/>
                <a:cs typeface="Arial" pitchFamily="34" charset="0"/>
              </a:rPr>
              <a:t>לדוגמא, הקוד: 013911991</a:t>
            </a:r>
            <a:r>
              <a:rPr lang="he-I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תקין כי:</a:t>
            </a: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5486399"/>
            <a:ext cx="6825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0*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+3*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172</a:t>
            </a:r>
          </a:p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172 % 10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676400"/>
            <a:ext cx="755206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800" b="1" dirty="0" err="1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is_valid_isbn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!= 10: 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l" rtl="0"/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multiplier = 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(10, 1, -1)</a:t>
            </a: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s = 0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9):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 s +=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multiplier[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 10 ==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[-1]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pic>
        <p:nvPicPr>
          <p:cNvPr id="2050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057400"/>
            <a:ext cx="5143500" cy="3514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8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נבנה את המיון, בעזרת רקורסיה על חצאי רשימות ומיזוגן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142" y="2413337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&lt; 2: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middle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// 2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[:middle])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[middle:])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merge(left, right)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פונקציה הממזגת רשימות ממוינות במעבר יחיד על איברי הרשימות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2326481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(left, 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= []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0,0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(left)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&lt;= right[j]: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(right[j])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j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right[j:]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 r="741" b="58808"/>
          <a:stretch>
            <a:fillRect/>
          </a:stretch>
        </p:blipFill>
        <p:spPr bwMode="auto">
          <a:xfrm>
            <a:off x="4038599" y="5181600"/>
            <a:ext cx="5105402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8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E10BF-4BA8-4B8B-A684-A7ED1994E6A5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81534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36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Q3 in the following mock exam (spell checker):</a:t>
            </a:r>
            <a:r>
              <a:rPr lang="en-US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+mn-cs"/>
                <a:hlinkClick r:id="rId3"/>
              </a:rPr>
              <a:t>http://www.cs.tau.ac.il/courses/pyProg/1112a/exams/PyProg1112a_mock1.pdf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Initialize a dictionary</a:t>
            </a:r>
            <a:r>
              <a:rPr lang="en-US" sz="2800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First, add all words </a:t>
            </a:r>
            <a:r>
              <a:rPr lang="en-US" i="1" dirty="0" smtClean="0">
                <a:latin typeface="Arial "/>
              </a:rPr>
              <a:t>without errors</a:t>
            </a:r>
            <a:r>
              <a:rPr lang="en-US" dirty="0" smtClean="0">
                <a:latin typeface="Arial "/>
              </a:rPr>
              <a:t>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For each known word and each rule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Generate a pair: </a:t>
            </a:r>
            <a:r>
              <a:rPr lang="en-US" i="1" dirty="0" err="1" smtClean="0">
                <a:latin typeface="Arial "/>
                <a:cs typeface="Courier New" pitchFamily="49" charset="0"/>
              </a:rPr>
              <a:t>word_with_error</a:t>
            </a:r>
            <a:r>
              <a:rPr lang="en-US" dirty="0" err="1" smtClean="0">
                <a:latin typeface="Arial "/>
                <a:cs typeface="Courier New" pitchFamily="49" charset="0"/>
              </a:rPr>
              <a:t>:word</a:t>
            </a:r>
            <a:r>
              <a:rPr lang="en-US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Add the pair to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Answer queries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Given a text, return it corrected, using the pre-built dictionary.</a:t>
            </a:r>
            <a:endParaRPr lang="en-US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1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1143000"/>
          </a:xfrm>
        </p:spPr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Initialize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800" dirty="0" smtClean="0">
                <a:latin typeface="Arial "/>
              </a:rPr>
              <a:t>Input: a set of words</a:t>
            </a:r>
          </a:p>
          <a:p>
            <a:pPr algn="l" rtl="0"/>
            <a:r>
              <a:rPr lang="en-US" sz="2800" dirty="0" smtClean="0">
                <a:latin typeface="Arial "/>
              </a:rPr>
              <a:t>Output: a new dictionary with pairs </a:t>
            </a:r>
            <a:r>
              <a:rPr lang="en-US" sz="2800" dirty="0" err="1" smtClean="0">
                <a:latin typeface="Arial "/>
                <a:cs typeface="Courier New" pitchFamily="49" charset="0"/>
              </a:rPr>
              <a:t>word:word</a:t>
            </a:r>
            <a:r>
              <a:rPr lang="en-US" sz="2800" dirty="0" smtClean="0">
                <a:latin typeface="Arial "/>
              </a:rPr>
              <a:t>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39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196008" y="2940784"/>
            <a:ext cx="352839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87624" y="4509120"/>
            <a:ext cx="723731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init_dict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37" grpId="0" build="allAtOnce" animBg="1"/>
      <p:bldP spid="18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9C5C1-EE4D-4FFF-AB5B-ACCC6535C63B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914400"/>
            <a:ext cx="4191000" cy="5943600"/>
            <a:chOff x="914400" y="914400"/>
            <a:chExt cx="4191000" cy="5943600"/>
          </a:xfrm>
        </p:grpSpPr>
        <p:pic>
          <p:nvPicPr>
            <p:cNvPr id="23562" name="Picture 4" descr="key1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453640"/>
              <a:ext cx="1280160" cy="128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5" descr="key2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4968240"/>
              <a:ext cx="1523999" cy="74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6" descr="key3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5400" y="3676612"/>
              <a:ext cx="1091874" cy="112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7" descr="key4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1600" y="5857394"/>
              <a:ext cx="990600" cy="1000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8" descr="keys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1" y="129540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67" name="Straight Connector 10"/>
            <p:cNvCxnSpPr>
              <a:cxnSpLocks noChangeShapeType="1"/>
            </p:cNvCxnSpPr>
            <p:nvPr/>
          </p:nvCxnSpPr>
          <p:spPr bwMode="auto">
            <a:xfrm>
              <a:off x="914400" y="2514600"/>
              <a:ext cx="4191000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568" name="Straight Connector 13"/>
            <p:cNvCxnSpPr>
              <a:cxnSpLocks noChangeShapeType="1"/>
            </p:cNvCxnSpPr>
            <p:nvPr/>
          </p:nvCxnSpPr>
          <p:spPr bwMode="auto">
            <a:xfrm>
              <a:off x="3124200" y="1066800"/>
              <a:ext cx="0" cy="5562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69" name="TextBox 15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990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keys</a:t>
              </a:r>
              <a:endParaRPr lang="he-IL" altLang="he-IL" sz="2400"/>
            </a:p>
          </p:txBody>
        </p: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values</a:t>
              </a:r>
              <a:endParaRPr lang="he-IL" altLang="he-IL" sz="2400"/>
            </a:p>
          </p:txBody>
        </p:sp>
        <p:pic>
          <p:nvPicPr>
            <p:cNvPr id="23571" name="Picture 17" descr="val1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5867400"/>
              <a:ext cx="609600" cy="82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18" descr="val2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3733800"/>
              <a:ext cx="98730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19" descr="val3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8767" y="2590800"/>
              <a:ext cx="664633" cy="95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20" descr="val4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57600" y="4876800"/>
              <a:ext cx="588623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21" descr="values.jp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1371600"/>
              <a:ext cx="138233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57" name="Straight Arrow Connector 27"/>
          <p:cNvCxnSpPr>
            <a:cxnSpLocks noChangeShapeType="1"/>
          </p:cNvCxnSpPr>
          <p:nvPr/>
        </p:nvCxnSpPr>
        <p:spPr bwMode="auto">
          <a:xfrm>
            <a:off x="6477000" y="30480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8" name="Straight Arrow Connector 29"/>
          <p:cNvCxnSpPr>
            <a:cxnSpLocks noChangeShapeType="1"/>
          </p:cNvCxnSpPr>
          <p:nvPr/>
        </p:nvCxnSpPr>
        <p:spPr bwMode="auto">
          <a:xfrm>
            <a:off x="6477000" y="41148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9" name="Straight Arrow Connector 30"/>
          <p:cNvCxnSpPr>
            <a:cxnSpLocks noChangeShapeType="1"/>
          </p:cNvCxnSpPr>
          <p:nvPr/>
        </p:nvCxnSpPr>
        <p:spPr bwMode="auto">
          <a:xfrm>
            <a:off x="6477000" y="5181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60" name="Straight Arrow Connector 31"/>
          <p:cNvCxnSpPr>
            <a:cxnSpLocks noChangeShapeType="1"/>
          </p:cNvCxnSpPr>
          <p:nvPr/>
        </p:nvCxnSpPr>
        <p:spPr bwMode="auto">
          <a:xfrm>
            <a:off x="6477000" y="6324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685800" y="11430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Fast!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Phone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Errors of a Known 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a known word, (2) a rule = (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,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)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a list of pairs, each representing one change of 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 to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 in the known word.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40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1560" y="2746663"/>
            <a:ext cx="8060220" cy="255454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b="1" dirty="0" err="1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rule):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pairs </a:t>
            </a:r>
            <a:r>
              <a:rPr lang="en-US" sz="2000" dirty="0" smtClean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[]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i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(word)):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rule[0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]: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# If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letter1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 found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word[0:i]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rule[1]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1:]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#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Change to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letter2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word)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pairs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.append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pairs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5373216"/>
            <a:ext cx="41044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'w'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hwre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herw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'r'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hrre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herr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</a:t>
            </a:r>
            <a:r>
              <a:rPr lang="en-US" dirty="0" smtClean="0">
                <a:solidFill>
                  <a:srgbClr val="228B22"/>
                </a:solidFill>
              </a:rPr>
              <a:t>'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1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all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initialized dictionary, (2) list of rules.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the dictionary, having added all possible </a:t>
            </a:r>
            <a:r>
              <a:rPr lang="en-US" sz="2400" i="1" dirty="0" err="1" smtClean="0">
                <a:latin typeface="Arial "/>
              </a:rPr>
              <a:t>bad_word</a:t>
            </a:r>
            <a:r>
              <a:rPr lang="en-US" sz="2400" dirty="0" err="1" smtClean="0">
                <a:latin typeface="Arial "/>
              </a:rPr>
              <a:t>:</a:t>
            </a:r>
            <a:r>
              <a:rPr lang="en-US" sz="2400" i="1" dirty="0" err="1" smtClean="0">
                <a:latin typeface="Arial "/>
              </a:rPr>
              <a:t>good_word</a:t>
            </a:r>
            <a:r>
              <a:rPr lang="en-US" sz="2400" dirty="0">
                <a:latin typeface="Arial "/>
              </a:rPr>
              <a:t> </a:t>
            </a:r>
            <a:r>
              <a:rPr lang="en-US" sz="2400" dirty="0" smtClean="0">
                <a:latin typeface="Arial "/>
              </a:rPr>
              <a:t>pairs, per the rules.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41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219200" y="2819400"/>
            <a:ext cx="604867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spell_check_dict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rules):</a:t>
            </a:r>
          </a:p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spell_check_dict.keys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           corrections =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, rule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36104" y="4508718"/>
            <a:ext cx="781236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crnter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cwnter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pf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hwre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hrre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sre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tpwn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89" grpId="0" animBg="1"/>
      <p:bldP spid="163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 Spell-Check Any 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sz="2800" b="1" dirty="0" smtClean="0">
                <a:latin typeface="Arial "/>
              </a:rPr>
              <a:t>Input</a:t>
            </a:r>
            <a:r>
              <a:rPr lang="en-US" sz="2800" dirty="0" smtClean="0">
                <a:latin typeface="Arial "/>
              </a:rPr>
              <a:t>: (1) text string, (2) pre-built dictionary.</a:t>
            </a:r>
          </a:p>
          <a:p>
            <a:pPr algn="l" rtl="0"/>
            <a:r>
              <a:rPr lang="en-US" sz="2800" b="1" dirty="0" smtClean="0">
                <a:latin typeface="Arial "/>
              </a:rPr>
              <a:t>Output</a:t>
            </a:r>
            <a:r>
              <a:rPr lang="en-US" sz="2800" dirty="0" smtClean="0">
                <a:latin typeface="Arial "/>
              </a:rPr>
              <a:t>: the corrected text.</a:t>
            </a:r>
            <a:endParaRPr lang="en-US" sz="28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42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47664" y="2780928"/>
            <a:ext cx="6192688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correct_spelling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[]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() 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corrected_words.append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tr.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join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“ </a:t>
            </a:r>
            <a:r>
              <a:rPr lang="en-US" sz="2400" dirty="0" smtClean="0">
                <a:solidFill>
                  <a:srgbClr val="00B050"/>
                </a:solidFill>
                <a:latin typeface="Arial Unicode MS" pitchFamily="34" charset="-128"/>
              </a:rPr>
              <a:t>“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3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43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043608" y="1699061"/>
            <a:ext cx="7778091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'the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'of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center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we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'here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rules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text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hwre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ww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sre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in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thr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centrr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pf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tpwn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correct_spelling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(text,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))</a:t>
            </a:r>
          </a:p>
          <a:p>
            <a:pPr lvl="0" algn="l" rtl="0"/>
            <a:endParaRPr lang="en-US" sz="2000" dirty="0" smtClean="0">
              <a:solidFill>
                <a:srgbClr val="228B22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b="1" dirty="0" smtClean="0">
                <a:solidFill>
                  <a:srgbClr val="228B22"/>
                </a:solidFill>
                <a:latin typeface="Arial Unicode MS" pitchFamily="34" charset="-128"/>
              </a:rPr>
              <a:t>'here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we are in the center of town'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0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Dictionary: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set of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key-value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pairs.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dict_name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Map names to heights: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= {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‘Alan Harper’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:1.76,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‘John Smith’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:1.83,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‘Walden Schmidt’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:1.90}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{'Walden Schmidt': 1.9, 'John Smith': 1.83, 'Alan Harper': 1.76}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:The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pairs order changed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Default argument 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An argument shown in [] has a default value. If there are “not enough” arguments, the default value is assigned (must appear in the end of the arguments’ list).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D.get(k,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 return D[k] for k in D, otherwise d (default: None).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D.has_key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(k)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True if D has a key k, False otherwise.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D.items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(key, value) pairs, as 2-tuples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D.keys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keys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D.values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values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D.pop(k,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remove the specified key k and return its value. If k is not found, return d.</a:t>
            </a:r>
          </a:p>
          <a:p>
            <a:pPr>
              <a:buFontTx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04600-3A5F-4E9F-B30F-E8C3E64077E2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Text Categorization / Document Classification</a:t>
            </a:r>
          </a:p>
        </p:txBody>
      </p:sp>
      <p:pic>
        <p:nvPicPr>
          <p:cNvPr id="46084" name="Picture 4" descr="textC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2425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ight Arrow 5"/>
          <p:cNvSpPr>
            <a:spLocks noChangeArrowheads="1"/>
          </p:cNvSpPr>
          <p:nvPr/>
        </p:nvSpPr>
        <p:spPr bwMode="auto">
          <a:xfrm>
            <a:off x="3505200" y="3505200"/>
            <a:ext cx="1752600" cy="12954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he-IL"/>
          </a:p>
        </p:txBody>
      </p:sp>
      <p:pic>
        <p:nvPicPr>
          <p:cNvPr id="46086" name="Picture 6" descr="art-color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5410200"/>
            <a:ext cx="12620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 descr="politic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 descr="sport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143000"/>
            <a:ext cx="2286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World_Religio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14478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2743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1563" y="1081088"/>
            <a:ext cx="3576637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029A0-1FAD-4B7F-A0C0-2B3DE54B27A0}" type="slidenum">
              <a:rPr lang="ar-SA" altLang="he-IL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C6CAB5-C80D-4797-94BC-E52A219C9046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a function is called, arguments’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are attached to function’s formal parameters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by order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and an assignment occurs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execution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73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20077</TotalTime>
  <Words>1950</Words>
  <Application>Microsoft Office PowerPoint</Application>
  <PresentationFormat>On-screen Show (4:3)</PresentationFormat>
  <Paragraphs>435</Paragraphs>
  <Slides>44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Custom Design</vt:lpstr>
      <vt:lpstr>Gentle Introduction to Programming </vt:lpstr>
      <vt:lpstr>PowerPoint Presentation</vt:lpstr>
      <vt:lpstr>Steve “Woz” Wozniak</vt:lpstr>
      <vt:lpstr>PowerPoint Presentation</vt:lpstr>
      <vt:lpstr>Dictionaries</vt:lpstr>
      <vt:lpstr>Dictionary Methods</vt:lpstr>
      <vt:lpstr>PowerPoint Presentation</vt:lpstr>
      <vt:lpstr>PowerPoint Presentation</vt:lpstr>
      <vt:lpstr>Passing Arguments to Functions</vt:lpstr>
      <vt:lpstr>Passing Arguments to Functions</vt:lpstr>
      <vt:lpstr>Example</vt:lpstr>
      <vt:lpstr>Pyhton Memory Model</vt:lpstr>
      <vt:lpstr>How to Change a Variable via Functions?</vt:lpstr>
      <vt:lpstr>PowerPoint Presentation</vt:lpstr>
      <vt:lpstr>John von Neumann</vt:lpstr>
      <vt:lpstr>Q1 - partition</vt:lpstr>
      <vt:lpstr>Q1 - partition</vt:lpstr>
      <vt:lpstr>Q1 - code</vt:lpstr>
      <vt:lpstr>Q1 – Take 2</vt:lpstr>
      <vt:lpstr>Q2 – ball game</vt:lpstr>
      <vt:lpstr>Q2 – ball game</vt:lpstr>
      <vt:lpstr>Q2 – ball game</vt:lpstr>
      <vt:lpstr>Q2 – ball game</vt:lpstr>
      <vt:lpstr>Q3 – polynomials</vt:lpstr>
      <vt:lpstr>Q3 – math</vt:lpstr>
      <vt:lpstr>Q3 – polynomials</vt:lpstr>
      <vt:lpstr>Q4 – Files and folders</vt:lpstr>
      <vt:lpstr>Q4 – Files and folders</vt:lpstr>
      <vt:lpstr>Q4 – Files and folders</vt:lpstr>
      <vt:lpstr>Q4 – Files and folders</vt:lpstr>
      <vt:lpstr>Q5 – Bookworm</vt:lpstr>
      <vt:lpstr>Q5 – Bookworm</vt:lpstr>
      <vt:lpstr>Mergesort</vt:lpstr>
      <vt:lpstr>Q6 – Mergesort</vt:lpstr>
      <vt:lpstr>Q6 – Mergesort</vt:lpstr>
      <vt:lpstr>PowerPoint Presentation</vt:lpstr>
      <vt:lpstr>Homework</vt:lpstr>
      <vt:lpstr>Spell Checker</vt:lpstr>
      <vt:lpstr>Spell Checker: Initialize Dictionary</vt:lpstr>
      <vt:lpstr>All Errors of a Known Word</vt:lpstr>
      <vt:lpstr>Add all Possible Corrections</vt:lpstr>
      <vt:lpstr>Finally: Spell-Check Any Text</vt:lpstr>
      <vt:lpstr>Spell Checker: Run Example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710</cp:revision>
  <dcterms:created xsi:type="dcterms:W3CDTF">2007-03-25T12:09:30Z</dcterms:created>
  <dcterms:modified xsi:type="dcterms:W3CDTF">2015-09-17T11:39:11Z</dcterms:modified>
</cp:coreProperties>
</file>