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5"/>
  </p:notesMasterIdLst>
  <p:sldIdLst>
    <p:sldId id="256" r:id="rId3"/>
    <p:sldId id="1053" r:id="rId4"/>
    <p:sldId id="961" r:id="rId5"/>
    <p:sldId id="962" r:id="rId6"/>
    <p:sldId id="963" r:id="rId7"/>
    <p:sldId id="965" r:id="rId8"/>
    <p:sldId id="964" r:id="rId9"/>
    <p:sldId id="1041" r:id="rId10"/>
    <p:sldId id="1042" r:id="rId11"/>
    <p:sldId id="1043" r:id="rId12"/>
    <p:sldId id="1044" r:id="rId13"/>
    <p:sldId id="1045" r:id="rId14"/>
    <p:sldId id="560" r:id="rId15"/>
    <p:sldId id="1001" r:id="rId16"/>
    <p:sldId id="1002" r:id="rId17"/>
    <p:sldId id="1003" r:id="rId18"/>
    <p:sldId id="1035" r:id="rId19"/>
    <p:sldId id="1013" r:id="rId20"/>
    <p:sldId id="1014" r:id="rId21"/>
    <p:sldId id="1015" r:id="rId22"/>
    <p:sldId id="1016" r:id="rId23"/>
    <p:sldId id="1017" r:id="rId24"/>
    <p:sldId id="1018" r:id="rId25"/>
    <p:sldId id="1019" r:id="rId26"/>
    <p:sldId id="1022" r:id="rId27"/>
    <p:sldId id="1023" r:id="rId28"/>
    <p:sldId id="1024" r:id="rId29"/>
    <p:sldId id="1025" r:id="rId30"/>
    <p:sldId id="1026" r:id="rId31"/>
    <p:sldId id="1028" r:id="rId32"/>
    <p:sldId id="1032" r:id="rId33"/>
    <p:sldId id="1034" r:id="rId34"/>
    <p:sldId id="1033" r:id="rId35"/>
    <p:sldId id="1054" r:id="rId36"/>
    <p:sldId id="1046" r:id="rId37"/>
    <p:sldId id="1047" r:id="rId38"/>
    <p:sldId id="1048" r:id="rId39"/>
    <p:sldId id="1049" r:id="rId40"/>
    <p:sldId id="1050" r:id="rId41"/>
    <p:sldId id="1051" r:id="rId42"/>
    <p:sldId id="1052" r:id="rId43"/>
    <p:sldId id="1055" r:id="rId44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8080"/>
    <a:srgbClr val="CCFFCC"/>
    <a:srgbClr val="339966"/>
    <a:srgbClr val="CC0000"/>
    <a:srgbClr val="CC0066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92072" autoAdjust="0"/>
  </p:normalViewPr>
  <p:slideViewPr>
    <p:cSldViewPr>
      <p:cViewPr varScale="1">
        <p:scale>
          <a:sx n="86" d="100"/>
          <a:sy n="86" d="100"/>
        </p:scale>
        <p:origin x="-8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DB18F59-E5DB-4CA3-BD60-E726CD97772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72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7F571-89B9-44E6-BDF3-43A22C7550EB}" type="slidenum">
              <a:rPr lang="ar-SA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62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5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556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120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694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0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892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33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378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32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617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415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7281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8859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190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610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541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20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2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694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31</a:t>
            </a:fld>
            <a:endParaRPr lang="he-I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32</a:t>
            </a:fld>
            <a:endParaRPr lang="he-I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e-IL" smtClean="0"/>
              <a:t>אוקטובר 2012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33</a:t>
            </a:fld>
            <a:endParaRPr lang="he-I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34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399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5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BF0D6-6445-4F2E-8BBE-22539A346E56}" type="slidenum">
              <a:rPr lang="en-US" altLang="he-IL" smtClean="0">
                <a:latin typeface="Arial" pitchFamily="34" charset="0"/>
              </a:rPr>
              <a:pPr/>
              <a:t>4</a:t>
            </a:fld>
            <a:endParaRPr lang="en-US" alt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1677D-6169-4DC6-B58E-0C95CFFDDA57}" type="slidenum">
              <a:rPr lang="ar-SA" smtClean="0">
                <a:latin typeface="Arial" pitchFamily="34" charset="0"/>
              </a:rPr>
              <a:pPr/>
              <a:t>42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942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7E2CC7-4A3D-4E2C-AAF5-389E0AEEF7E8}" type="slidenum">
              <a:rPr lang="en-US" altLang="he-IL" smtClean="0">
                <a:latin typeface="Arial" pitchFamily="34" charset="0"/>
              </a:rPr>
              <a:pPr/>
              <a:t>5</a:t>
            </a:fld>
            <a:endParaRPr lang="en-US" alt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18F59-E5DB-4CA3-BD60-E726CD977726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9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3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F4126D-2437-4F45-B57F-15C84183F6D9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01B40-0930-4744-BF6C-DFB6DEE9D747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B784C-4A39-49CD-A6D5-FB6CC945EC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26CA9-0F02-44FA-9B57-27A4B7FE8561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9CF9E-E3F2-427D-AD47-CB3B729DF6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308B5-9434-4D3B-B8BD-71DF20B35441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8D9D8-A734-4318-B65F-BD1341EE74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CD488-93A3-4ED2-A325-B9EF2204B3FA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7B099-8A50-43DE-8DED-47FC4E7C66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B7C76-AD19-40AC-8FB3-7B5EA30F1DAA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A4B45-7F7C-4AB2-9E86-D3ED7680A98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0EFEC-A365-44F8-9328-CA9EE30F9014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DEDB6-A511-4AA4-8C3D-A23F5A303CE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E8C7-E176-42BD-889F-1E53A67551E9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0A4B9-4575-4A2E-AB2F-6B26E32675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C28CC-BA0D-4390-BDC6-AD402EFA5A0A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731CB-ACBC-40D5-A72A-2373D0056E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A3097-6001-404E-900D-E969067AA925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8450D-5208-4B36-B59F-50C34F489B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29AD-600E-4562-A7C2-77A92EBC8784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F5BBE-392C-43CA-B897-402608555F8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90886-2459-4D77-B399-1DBABA2222F4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4F126-4E9E-4D07-B99A-118282E9C42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ADE40-B6FC-43C8-8137-02BF2CF8FF51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F540A-B7C6-4C00-AEDA-F6D450C3EC2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67DE4-ED4E-4635-B3F8-BEBF35727917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9D6D2-0048-4597-A88D-63E12B0516C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CD9A6-E69E-40C7-9513-96D436A678B6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10-C5C5-4BB4-A517-D750818D96E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DDA20-905D-4E07-9CD5-30E4AAA3F975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8FAB-D1DA-48CE-A0EE-D9D3F200656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F1816-F0C8-473C-AA31-71ECEE1A58BD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1B836-EFC5-48E6-ADEE-C5C9051913B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65027-A8F4-4FC4-BAEE-BB420D3411D5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1CC97-4757-48F7-B7F4-8649E539343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195A9-83F3-40C3-AFC7-EE5C16456870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9CA96-210C-4D25-BC3B-864C1FB492B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AC51A-794C-41FD-BFBA-505538BC0681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74108-5ACD-411E-829A-90AECF32EC9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2FFA-A020-471B-95D3-B97ED9F77B53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54DEB-0371-4FA6-AF49-3B762F3AC2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CA7EF-2ED4-4D46-A7A6-C4F8B6CA656B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617E3-F1EE-4E6D-A659-526D9E4B99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AEC81-4276-417A-A39B-2F3D6CE2ED05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6E195-E98C-42D8-998C-CFDA38CC19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C509-9FF4-475C-8A14-E3C789AEAD06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DE5CE-776B-45E6-B01B-3A2F070F547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5E0E2-7BF1-4A3C-8764-DC4D74F2F9B2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3C8FA-ED79-4A84-BAEB-7795989FEBC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0A9357-68EC-4288-8EB6-BD7213DE099E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8160CA1-F07F-4DB8-8EE1-335E1469C66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68DD7BC-CF1D-4929-8CEF-77FB0B885FB8}" type="datetime1">
              <a:rPr lang="en-US"/>
              <a:pPr>
                <a:defRPr/>
              </a:pPr>
              <a:t>9/17/2015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6E0CA60-1898-40BE-BB4D-B73D9D55054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ck1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ck2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edA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314a/exams/PyProg1112a_moedB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112a/exams/PyProg1112a_mock1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C25F3-9727-4BE8-AA5F-721C572A2742}" type="slidenum">
              <a:rPr lang="ar-SA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pPr eaLnBrk="1" hangingPunct="1"/>
            <a:r>
              <a:rPr lang="en-GB" sz="8000" smtClean="0">
                <a:latin typeface="Times New Roman" pitchFamily="18" charset="0"/>
                <a:cs typeface="Times New Roman" pitchFamily="18" charset="0"/>
              </a:rPr>
              <a:t>Gentle Introduction to Programming</a:t>
            </a:r>
            <a:r>
              <a:rPr lang="en-GB" sz="48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6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905000" y="4495800"/>
            <a:ext cx="5257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Session 5: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Exercises and Summary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D91ECDD-AC2C-4BE9-9888-EBC761E480BD}" type="slidenum">
              <a:rPr lang="he-IL" smtClean="0">
                <a:cs typeface="Arial" pitchFamily="34" charset="0"/>
              </a:rPr>
              <a:pPr eaLnBrk="1" hangingPunct="1"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4958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3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26E9C4-F87D-4BF3-90BB-5646766A8D59}" type="slidenum">
              <a:rPr lang="he-IL" smtClean="0">
                <a:cs typeface="Arial" pitchFamily="34" charset="0"/>
              </a:rPr>
              <a:pPr eaLnBrk="1" hangingPunct="1"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Pyhton Memory Model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local variables and arguments, every function uses a certain part of the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Stack variables “disappear” when scope ends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global variables and objects, scope independent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Garbage Collector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Partial description</a:t>
            </a:r>
          </a:p>
        </p:txBody>
      </p:sp>
    </p:spTree>
    <p:extLst>
      <p:ext uri="{BB962C8B-B14F-4D97-AF65-F5344CB8AC3E}">
        <p14:creationId xmlns:p14="http://schemas.microsoft.com/office/powerpoint/2010/main" val="41037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C74EA47-B50E-4CB2-8C2D-0F0FF23A2960}" type="slidenum">
              <a:rPr lang="he-IL" smtClean="0">
                <a:cs typeface="Arial" pitchFamily="34" charset="0"/>
              </a:rPr>
              <a:pPr eaLnBrk="1" hangingPunct="1"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Change a Variable via Functions?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So how can a method change an outer variable?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By its return value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By accessing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-based memory (e.g., lists)</a:t>
            </a:r>
          </a:p>
        </p:txBody>
      </p:sp>
    </p:spTree>
    <p:extLst>
      <p:ext uri="{BB962C8B-B14F-4D97-AF65-F5344CB8AC3E}">
        <p14:creationId xmlns:p14="http://schemas.microsoft.com/office/powerpoint/2010/main" val="37445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Questions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from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Solution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Q1 - partition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http://www.cs.tau.ac.il/courses/pyProg/1314a/exams/PyProg1112a_mock1.pdf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בשאלה זו נעסוק בחלוקת ירושה: אדם בשם יולי נפטר והותיר אחריו נכסים רבים. עלינו לעזור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לחלק את הירושה שווה בשווה בין שני ילדיו, ליאורה ודורון.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אנו נדרשים רק למצוא האם החלוקה אפשרית.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רשימת הנכסים בירושה מיוצגת כרשימת מספרים באורך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כיצד נפתור? ברקורסיה!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נניח שנותרו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נכסים לחלק, וכי כרגע שווי הנכסים של ליאורה הוא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ושווי הנכסים של דורון 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Q1 - partition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מקרה הבסיס 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==0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): לא נותרו עוד נכסים לחלק.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אם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he-IL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 -- מצאנו חלוקה.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אחרת, נבדוק שתי אפשרויות: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ננסה לתת את הנכס לליאורה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אם לא נגיע לחלוקה טובה, ננסה לתת את הנכס לדורון.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029200"/>
            <a:ext cx="826317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68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Q1 -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86645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partition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(l, s1, s2):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(l) == 0: 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s1 == s2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partition(l[1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:], s1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 l[0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], s2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partition(l[1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:], s1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s2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 l[0])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– Take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kern="1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partition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(l, s1, s2, 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0):</a:t>
            </a:r>
          </a:p>
          <a:p>
            <a:pPr marL="0" indent="0">
              <a:buNone/>
            </a:pPr>
            <a:r>
              <a:rPr lang="en-US" sz="2000" b="1" kern="1200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 kern="12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(l): </a:t>
            </a:r>
          </a:p>
          <a:p>
            <a:pPr marL="0" indent="0">
              <a:buNone/>
            </a:pPr>
            <a:r>
              <a:rPr lang="en-US" sz="2000" b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1200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s1 == s2</a:t>
            </a:r>
          </a:p>
          <a:p>
            <a:pPr marL="1793875" indent="-1252538">
              <a:buNone/>
            </a:pPr>
            <a:r>
              <a:rPr lang="en-US" sz="2000" b="1" kern="1200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partition(l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s1 + l[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s2, n_i+1) </a:t>
            </a:r>
            <a:r>
              <a:rPr lang="en-US" sz="2000" b="1" kern="1200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b="1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partition(l, s1, s2 + l[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n_i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+1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algn="r" rtl="1">
              <a:buNone/>
            </a:pPr>
            <a:endParaRPr lang="he-IL" sz="2400" kern="12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Arial" pitchFamily="34" charset="0"/>
                <a:cs typeface="Arial" pitchFamily="34" charset="0"/>
              </a:rPr>
              <a:t>שימוש בערך ברירת מחדל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Arial" pitchFamily="34" charset="0"/>
                <a:cs typeface="Arial" pitchFamily="34" charset="0"/>
              </a:rPr>
              <a:t>האם המימוש הזה יותר יעיל?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F540A-B7C6-4C00-AEDA-F6D450C3EC2C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http://www.cs.tau.ac.il/courses/pyProg/1314a/exams/PyProg1112a_mock2.pdf</a:t>
            </a:r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כד הכדורים של מורן: יש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כדורים כחולים ו-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כדורים צהובים בכד.</a:t>
            </a:r>
          </a:p>
          <a:p>
            <a:pPr marL="0" indent="0" algn="r" rtl="1">
              <a:buNone/>
            </a:pPr>
            <a:r>
              <a:rPr lang="he-IL" sz="2800" b="1" dirty="0" smtClean="0">
                <a:latin typeface="Arial" pitchFamily="34" charset="0"/>
                <a:cs typeface="Arial" pitchFamily="34" charset="0"/>
              </a:rPr>
              <a:t>המשחק: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שולפים כדור מהכד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מחזירים אותו לכד עם כדור נוסף מאותו הצבע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מוציאים מהכד כדור מהצבע השני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ממשיכים עד שכל הכדורים מאותו הצבע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9600" y="4495800"/>
            <a:ext cx="1414711" cy="1928056"/>
            <a:chOff x="7092280" y="4581128"/>
            <a:chExt cx="1414711" cy="1928056"/>
          </a:xfrm>
        </p:grpSpPr>
        <p:pic>
          <p:nvPicPr>
            <p:cNvPr id="23554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5" name="Oval 4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0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>
                <a:latin typeface="Arial" pitchFamily="34" charset="0"/>
                <a:cs typeface="Arial" pitchFamily="34" charset="0"/>
              </a:rPr>
              <a:t>נממש מהלך אחד של המשחק: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נמספר את הכדורים הכחולים ב-1 עד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את הכדורים הצהובים ב-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x+1 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עד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x+y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1" y="3284984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(x, y):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rand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randint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(1, x + y)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rand &lt;= x: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x + 1, y - 1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x - 1, y + 1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2280" y="4581128"/>
            <a:ext cx="1414711" cy="1928056"/>
            <a:chOff x="7092280" y="4581128"/>
            <a:chExt cx="1414711" cy="1928056"/>
          </a:xfrm>
        </p:grpSpPr>
        <p:pic>
          <p:nvPicPr>
            <p:cNvPr id="11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12" name="Oval 11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5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Questions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from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Solution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382000" cy="452596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משחק אחד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הקלט: מס הכדורים הכולל (תמיד זוגי)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הפלט: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tuple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עם שני איברים</a:t>
            </a: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הראשון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אם כל הכדורים צהובים</a:t>
            </a:r>
            <a:r>
              <a:rPr lang="he-IL" dirty="0">
                <a:latin typeface="Arial" pitchFamily="34" charset="0"/>
                <a:cs typeface="Arial" pitchFamily="34" charset="0"/>
              </a:rPr>
              <a:t>, אחרת </a:t>
            </a:r>
            <a:r>
              <a:rPr lang="he-IL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False</a:t>
            </a: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השני מספר הסיבובים במשחק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154031"/>
            <a:ext cx="64940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   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x, y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num_draws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draw(x, y)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num_draws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== 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num_draws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92280" y="4581128"/>
            <a:ext cx="1414711" cy="1928056"/>
            <a:chOff x="7092280" y="4581128"/>
            <a:chExt cx="1414711" cy="1928056"/>
          </a:xfrm>
        </p:grpSpPr>
        <p:pic>
          <p:nvPicPr>
            <p:cNvPr id="7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8" name="Oval 7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94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ball 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סטטיסטיקות על המשחק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הקלט: מספר הכדורים ומספר המשחקים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הפלט: 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אחוז </a:t>
            </a:r>
            <a:r>
              <a:rPr lang="he-IL" sz="2400" dirty="0" err="1" smtClean="0">
                <a:latin typeface="Arial" pitchFamily="34" charset="0"/>
                <a:cs typeface="Arial" pitchFamily="34" charset="0"/>
              </a:rPr>
              <a:t>הנצחונות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 של הצהובים</a:t>
            </a:r>
          </a:p>
          <a:p>
            <a:pPr marL="457200" lvl="1" indent="0" algn="r" rtl="1">
              <a:buNone/>
            </a:pPr>
            <a:r>
              <a:rPr lang="he-IL" sz="2400" dirty="0" smtClean="0">
                <a:latin typeface="Arial" pitchFamily="34" charset="0"/>
                <a:cs typeface="Arial" pitchFamily="34" charset="0"/>
              </a:rPr>
              <a:t>          ממוצע מספר הסיבובים למשחק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864" y="3891677"/>
            <a:ext cx="70775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repetitions):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draws = 0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wins = 0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(repetitions):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y_won,n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game(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num_balls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y_won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wins += 1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draws += n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wins 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repetitions, draws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repetitions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92280" y="4237248"/>
            <a:ext cx="1414711" cy="1928056"/>
            <a:chOff x="7092280" y="4581128"/>
            <a:chExt cx="1414711" cy="1928056"/>
          </a:xfrm>
        </p:grpSpPr>
        <p:pic>
          <p:nvPicPr>
            <p:cNvPr id="7" name="Picture 2" descr="http://openclipart.org/image/800px/svg_to_png/169805/cybergedeon_ju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280" y="4581128"/>
              <a:ext cx="1414711" cy="1928056"/>
            </a:xfrm>
            <a:prstGeom prst="rect">
              <a:avLst/>
            </a:prstGeom>
            <a:noFill/>
          </p:spPr>
        </p:pic>
        <p:sp>
          <p:nvSpPr>
            <p:cNvPr id="8" name="Oval 7"/>
            <p:cNvSpPr/>
            <p:nvPr/>
          </p:nvSpPr>
          <p:spPr>
            <a:xfrm>
              <a:off x="7236296" y="5733256"/>
              <a:ext cx="504056" cy="5040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524328" y="522920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3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polynomials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פולינום מדרגה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נתון ע"י (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0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חשבון פולינומים: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חיבור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כפל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כיצד נשמור פולינום?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ע"י רשימת מקדמיו:</a:t>
            </a:r>
          </a:p>
          <a:p>
            <a:pPr lvl="1" algn="r" rtl="1">
              <a:buNone/>
            </a:pP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74" y="2271680"/>
            <a:ext cx="68373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8436"/>
              </p:ext>
            </p:extLst>
          </p:nvPr>
        </p:nvGraphicFramePr>
        <p:xfrm>
          <a:off x="1219200" y="4776195"/>
          <a:ext cx="6096000" cy="137895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רשימת מקדמים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הפולינום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[4.0,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-5.0, 0.0, 3.0]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[0.0,</a:t>
                      </a:r>
                      <a:r>
                        <a:rPr kumimoji="0" lang="en-US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4.2, 0.5, 0.0, 1.0]</a:t>
                      </a:r>
                      <a:endParaRPr kumimoji="0" lang="en-US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7632" y="5208243"/>
            <a:ext cx="1152525" cy="276225"/>
          </a:xfrm>
          <a:prstGeom prst="rect">
            <a:avLst/>
          </a:prstGeom>
          <a:noFill/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63616" y="5649047"/>
            <a:ext cx="1438275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75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נתונים פולינומים:</a:t>
            </a: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מקדמי הפולינום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c(x)=a(x)+b(x)</a:t>
            </a:r>
            <a:endParaRPr lang="he-IL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endParaRPr lang="he-IL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7" y="2332112"/>
            <a:ext cx="5537167" cy="360040"/>
          </a:xfrm>
          <a:prstGeom prst="rect">
            <a:avLst/>
          </a:prstGeom>
          <a:noFill/>
        </p:spPr>
      </p:pic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7" y="2751745"/>
            <a:ext cx="5437843" cy="372455"/>
          </a:xfrm>
          <a:prstGeom prst="rect">
            <a:avLst/>
          </a:prstGeom>
          <a:noFill/>
        </p:spPr>
      </p:pic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 – polynomials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חיבור פולינומים:</a:t>
            </a:r>
          </a:p>
          <a:p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929021"/>
            <a:ext cx="5192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add_polynoms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(a, b):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(b)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= [0] *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len_a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 rtl="0"/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c[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c[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+ a[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len_b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c[j] = c[j] + b[j]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9629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http://www.cs.tau.ac.il/courses/pyProg/1314a/exams/PyProg1112a_moedA.pdf</a:t>
            </a:r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400" dirty="0" smtClean="0">
                <a:latin typeface="Arial" pitchFamily="34" charset="0"/>
                <a:cs typeface="Arial" pitchFamily="34" charset="0"/>
              </a:rPr>
              <a:t>נייצג עץ ספריות וקבצים בצורה הבאה:</a:t>
            </a:r>
          </a:p>
          <a:p>
            <a:pPr lvl="1" algn="r" rtl="1"/>
            <a:r>
              <a:rPr lang="he-IL" sz="2400" dirty="0" smtClean="0">
                <a:latin typeface="Arial" pitchFamily="34" charset="0"/>
                <a:cs typeface="Arial" pitchFamily="34" charset="0"/>
              </a:rPr>
              <a:t>קובץ מיוצג ע"י מחרוזת המכילה את שמו</a:t>
            </a:r>
          </a:p>
          <a:p>
            <a:pPr lvl="1" algn="r" rtl="1"/>
            <a:r>
              <a:rPr lang="he-IL" sz="2400" dirty="0" smtClean="0">
                <a:latin typeface="Arial" pitchFamily="34" charset="0"/>
                <a:cs typeface="Arial" pitchFamily="34" charset="0"/>
              </a:rPr>
              <a:t>ספרייה מיוצגת ע"י רשימה:</a:t>
            </a: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שם הספרייה יימצא באיבר הראשון</a:t>
            </a:r>
          </a:p>
          <a:p>
            <a:pPr lvl="2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שמות הקבצים ותתי הספריות לאחר מכן</a:t>
            </a:r>
          </a:p>
          <a:p>
            <a:pPr algn="r" rtl="1"/>
            <a:r>
              <a:rPr lang="he-IL" sz="2400" dirty="0" smtClean="0">
                <a:latin typeface="Arial" pitchFamily="34" charset="0"/>
                <a:cs typeface="Arial" pitchFamily="34" charset="0"/>
              </a:rPr>
              <a:t>לדוגמא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4729" y="4134559"/>
            <a:ext cx="71096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sokoban_dir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[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final_project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'images'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'background.png'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'tiles.png'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'docs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‘readme.txt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‘my_code.py'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‘code_comments.docx'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‘explanations.pdf'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‘code_ui.py'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נחזיר את כל הקבצים ברשימה</a:t>
            </a:r>
          </a:p>
          <a:p>
            <a:pPr lvl="1" algn="r" rtl="1"/>
            <a:r>
              <a:rPr lang="he-IL" dirty="0" smtClean="0">
                <a:latin typeface="Arial" pitchFamily="34" charset="0"/>
                <a:cs typeface="Arial" pitchFamily="34" charset="0"/>
              </a:rPr>
              <a:t>כולל כאלו הנמצאים בתתי תיקיות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פונקציה רקורסיבית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files_list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r" rt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3" y="3429000"/>
            <a:ext cx="63401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files_list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(folder):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folder[1:]: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lst.append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lst.extend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files_list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8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>
                <a:latin typeface="Arial" pitchFamily="34" charset="0"/>
                <a:cs typeface="Arial" pitchFamily="34" charset="0"/>
              </a:rPr>
              <a:t>נממש פונקציה הקובעת האם קובץ נמצא תחת ספרייה נתונה (או בתתי ספריות שלה)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7442" y="2971800"/>
            <a:ext cx="6452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search_file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(folder, filename):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files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files_list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(folder)</a:t>
            </a:r>
          </a:p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filename </a:t>
            </a:r>
            <a:r>
              <a:rPr lang="en-US" sz="24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4072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Files and folders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45720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בהינתן מסלול לקובץ, האם הקובץ קיים בתוך </a:t>
            </a:r>
            <a:r>
              <a:rPr lang="he-IL" sz="2800" dirty="0" err="1" smtClean="0">
                <a:latin typeface="Arial" pitchFamily="34" charset="0"/>
                <a:cs typeface="Arial" pitchFamily="34" charset="0"/>
              </a:rPr>
              <a:t>התיקיה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 הראשית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?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exist(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final_project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'images‘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’background.png‘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 =&gt; True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exist(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final_project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, [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'images‘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’python.exe‘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]) =&gt; False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381000" y="3276600"/>
            <a:ext cx="845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(folder,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== 1:       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folder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folder[1:]:       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==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list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[0]:           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full_filename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[1:])</a:t>
            </a: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file not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Bookworm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http://www.cs.tau.ac.il/courses/pyProg/1314a/exams/PyProg1112a_moedB.pdf</a:t>
            </a:r>
            <a:endParaRPr lang="he-IL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נממש חלק מתוכנה לניהול ספרייה. בדיקת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ISBN</a:t>
            </a:r>
            <a:r>
              <a:rPr lang="he-IL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r" rtl="1"/>
            <a:r>
              <a:rPr lang="he-IL" sz="2800" dirty="0" smtClean="0">
                <a:latin typeface="Arial" pitchFamily="34" charset="0"/>
                <a:cs typeface="Arial" pitchFamily="34" charset="0"/>
              </a:rPr>
              <a:t>עבור 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תשע הספרות הראשונות: </a:t>
            </a:r>
          </a:p>
          <a:p>
            <a:pPr lvl="2" algn="r" rtl="1"/>
            <a:r>
              <a:rPr lang="he-IL" sz="2800" dirty="0">
                <a:latin typeface="Arial" pitchFamily="34" charset="0"/>
                <a:cs typeface="Arial" pitchFamily="34" charset="0"/>
              </a:rPr>
              <a:t>נכפיל את הספרה ה-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 משמאל ב-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10-i)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) </a:t>
            </a:r>
          </a:p>
          <a:p>
            <a:pPr lvl="2" algn="r" rtl="1"/>
            <a:r>
              <a:rPr lang="he-IL" sz="2800" dirty="0">
                <a:latin typeface="Arial" pitchFamily="34" charset="0"/>
                <a:cs typeface="Arial" pitchFamily="34" charset="0"/>
              </a:rPr>
              <a:t>נסכם את המכפלות </a:t>
            </a:r>
          </a:p>
          <a:p>
            <a:pPr lvl="1" algn="r" rtl="1"/>
            <a:r>
              <a:rPr lang="he-IL" dirty="0">
                <a:latin typeface="Arial" pitchFamily="34" charset="0"/>
                <a:cs typeface="Arial" pitchFamily="34" charset="0"/>
              </a:rPr>
              <a:t>השארית מחלוקת הסכום ב-10 צריכה להיות שווה לספרה האחרונה</a:t>
            </a:r>
          </a:p>
          <a:p>
            <a:pPr algn="r" rtl="1"/>
            <a:r>
              <a:rPr lang="he-IL" sz="2800" dirty="0">
                <a:latin typeface="Arial" pitchFamily="34" charset="0"/>
                <a:cs typeface="Arial" pitchFamily="34" charset="0"/>
              </a:rPr>
              <a:t>לדוגמא, הקוד: 013911991</a:t>
            </a:r>
            <a:r>
              <a:rPr lang="he-I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 תקין כי:</a:t>
            </a:r>
          </a:p>
          <a:p>
            <a:endParaRPr lang="he-IL" sz="2800" dirty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endParaRPr lang="he-IL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5486399"/>
            <a:ext cx="6825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 smtClean="0">
                <a:latin typeface="Arial" pitchFamily="34" charset="0"/>
                <a:cs typeface="Arial" pitchFamily="34" charset="0"/>
              </a:rPr>
              <a:t>0*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+3*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+9*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+9*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+9*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+1*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172</a:t>
            </a:r>
          </a:p>
          <a:p>
            <a:pPr algn="l" rtl="0"/>
            <a:r>
              <a:rPr lang="en-US" sz="2400" dirty="0" smtClean="0">
                <a:latin typeface="Arial" pitchFamily="34" charset="0"/>
                <a:cs typeface="Arial" pitchFamily="34" charset="0"/>
              </a:rPr>
              <a:t>172 % 10 = 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9C5C1-EE4D-4FFF-AB5B-ACCC6535C63B}" type="slidenum">
              <a:rPr lang="he-IL" altLang="he-IL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33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Dictionaries (Hash Tables)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800600" y="914400"/>
            <a:ext cx="4191000" cy="5943600"/>
            <a:chOff x="914400" y="914400"/>
            <a:chExt cx="4191000" cy="5943600"/>
          </a:xfrm>
        </p:grpSpPr>
        <p:pic>
          <p:nvPicPr>
            <p:cNvPr id="23562" name="Picture 4" descr="key1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453640"/>
              <a:ext cx="1280160" cy="128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3" name="Picture 5" descr="key2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1" y="4968240"/>
              <a:ext cx="1523999" cy="746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4" name="Picture 6" descr="key3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95400" y="3676612"/>
              <a:ext cx="1091874" cy="112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5" name="Picture 7" descr="key4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71600" y="5857394"/>
              <a:ext cx="990600" cy="1000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Picture 8" descr="keys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1" y="1295400"/>
              <a:ext cx="1524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567" name="Straight Connector 10"/>
            <p:cNvCxnSpPr>
              <a:cxnSpLocks noChangeShapeType="1"/>
            </p:cNvCxnSpPr>
            <p:nvPr/>
          </p:nvCxnSpPr>
          <p:spPr bwMode="auto">
            <a:xfrm>
              <a:off x="914400" y="2514600"/>
              <a:ext cx="4191000" cy="0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3568" name="Straight Connector 13"/>
            <p:cNvCxnSpPr>
              <a:cxnSpLocks noChangeShapeType="1"/>
            </p:cNvCxnSpPr>
            <p:nvPr/>
          </p:nvCxnSpPr>
          <p:spPr bwMode="auto">
            <a:xfrm>
              <a:off x="3124200" y="1066800"/>
              <a:ext cx="0" cy="5562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569" name="TextBox 15"/>
            <p:cNvSpPr txBox="1">
              <a:spLocks noChangeArrowheads="1"/>
            </p:cNvSpPr>
            <p:nvPr/>
          </p:nvSpPr>
          <p:spPr bwMode="auto">
            <a:xfrm>
              <a:off x="1447800" y="914400"/>
              <a:ext cx="990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2400"/>
                <a:t>keys</a:t>
              </a:r>
              <a:endParaRPr lang="he-IL" altLang="he-IL" sz="2400"/>
            </a:p>
          </p:txBody>
        </p:sp>
        <p:sp>
          <p:nvSpPr>
            <p:cNvPr id="23570" name="TextBox 16"/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1143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he-IL" sz="2400"/>
                <a:t>values</a:t>
              </a:r>
              <a:endParaRPr lang="he-IL" altLang="he-IL" sz="2400"/>
            </a:p>
          </p:txBody>
        </p:sp>
        <p:pic>
          <p:nvPicPr>
            <p:cNvPr id="23571" name="Picture 17" descr="val1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57600" y="5867400"/>
              <a:ext cx="609600" cy="82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2" name="Picture 18" descr="val2.jp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05200" y="3733800"/>
              <a:ext cx="98730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3" name="Picture 19" descr="val3.jp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678767" y="2590800"/>
              <a:ext cx="664633" cy="95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4" name="Picture 20" descr="val4.jp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57600" y="4876800"/>
              <a:ext cx="588623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5" name="Picture 21" descr="values.jp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276600" y="1371600"/>
              <a:ext cx="1382332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3557" name="Straight Arrow Connector 27"/>
          <p:cNvCxnSpPr>
            <a:cxnSpLocks noChangeShapeType="1"/>
          </p:cNvCxnSpPr>
          <p:nvPr/>
        </p:nvCxnSpPr>
        <p:spPr bwMode="auto">
          <a:xfrm>
            <a:off x="6477000" y="30480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cxnSp>
        <p:nvCxnSpPr>
          <p:cNvPr id="23558" name="Straight Arrow Connector 29"/>
          <p:cNvCxnSpPr>
            <a:cxnSpLocks noChangeShapeType="1"/>
          </p:cNvCxnSpPr>
          <p:nvPr/>
        </p:nvCxnSpPr>
        <p:spPr bwMode="auto">
          <a:xfrm>
            <a:off x="6477000" y="41148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cxnSp>
        <p:nvCxnSpPr>
          <p:cNvPr id="23559" name="Straight Arrow Connector 30"/>
          <p:cNvCxnSpPr>
            <a:cxnSpLocks noChangeShapeType="1"/>
          </p:cNvCxnSpPr>
          <p:nvPr/>
        </p:nvCxnSpPr>
        <p:spPr bwMode="auto">
          <a:xfrm>
            <a:off x="6477000" y="51816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cxnSp>
        <p:nvCxnSpPr>
          <p:cNvPr id="23560" name="Straight Arrow Connector 31"/>
          <p:cNvCxnSpPr>
            <a:cxnSpLocks noChangeShapeType="1"/>
          </p:cNvCxnSpPr>
          <p:nvPr/>
        </p:nvCxnSpPr>
        <p:spPr bwMode="auto">
          <a:xfrm>
            <a:off x="6477000" y="6324600"/>
            <a:ext cx="990600" cy="0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arrow" w="med" len="med"/>
          </a:ln>
        </p:spPr>
      </p:cxnSp>
      <p:sp>
        <p:nvSpPr>
          <p:cNvPr id="23561" name="Rectangle 3"/>
          <p:cNvSpPr>
            <a:spLocks noChangeArrowheads="1"/>
          </p:cNvSpPr>
          <p:nvPr/>
        </p:nvSpPr>
        <p:spPr bwMode="auto">
          <a:xfrm>
            <a:off x="685800" y="1143000"/>
            <a:ext cx="388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Key – Value mapping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Fast!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Usage:</a:t>
            </a: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Dictionary</a:t>
            </a: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r>
              <a:rPr lang="en-US" altLang="he-IL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Phone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Q5 – Bookworm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 dirty="0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676400"/>
            <a:ext cx="755206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800" b="1" dirty="0" err="1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is_valid_isbn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sz="2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!= 10: </a:t>
            </a:r>
          </a:p>
          <a:p>
            <a:pPr algn="l" rtl="0"/>
            <a:r>
              <a:rPr lang="en-US" sz="2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return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algn="l" rtl="0"/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multiplier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(10, 1, -1)</a:t>
            </a:r>
          </a:p>
          <a:p>
            <a:pPr algn="l" rtl="0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s = 0</a:t>
            </a:r>
          </a:p>
          <a:p>
            <a:pPr algn="l" rt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9):</a:t>
            </a:r>
          </a:p>
          <a:p>
            <a:pPr algn="l" rt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 s +=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multiplier[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l" rt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% 10 ==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[-1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0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 dirty="0"/>
          </a:p>
        </p:txBody>
      </p:sp>
      <p:pic>
        <p:nvPicPr>
          <p:cNvPr id="2050" name="Picture 2" descr="http://www.personal.kent.edu/~rmuhamma/Algorithms/MyAlgorithms/Sorting/Gifs/mergeSor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057400"/>
            <a:ext cx="5143500" cy="3514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98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Q6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נבנה את המיון, בעזרת רקורסיה על חצאי רשימות ומיזוגן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142" y="2413337"/>
            <a:ext cx="4871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&lt; 2: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middle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left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[:middle])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right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[middle:])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merge(left, right)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Q6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 smtClean="0">
                <a:latin typeface="Arial" pitchFamily="34" charset="0"/>
                <a:cs typeface="Arial" pitchFamily="34" charset="0"/>
              </a:rPr>
              <a:t>פונקציה הממזגת רשימות ממוינות במעבר יחיד על איברי הרשימות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he-I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2326481"/>
            <a:ext cx="61125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merge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(left, right):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result = []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0,0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(left)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&lt;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(right):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left[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&lt;= right[j]: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result.append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(left[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result.append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(right[j])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j += 1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result += left[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:]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result += right[j:]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2" descr="http://www.personal.kent.edu/~rmuhamma/Algorithms/MyAlgorithms/Sorting/Gifs/mergeSort.gif"/>
          <p:cNvPicPr>
            <a:picLocks noChangeAspect="1" noChangeArrowheads="1"/>
          </p:cNvPicPr>
          <p:nvPr/>
        </p:nvPicPr>
        <p:blipFill>
          <a:blip r:embed="rId3" cstate="print"/>
          <a:srcRect r="741" b="58808"/>
          <a:stretch>
            <a:fillRect/>
          </a:stretch>
        </p:blipFill>
        <p:spPr bwMode="auto">
          <a:xfrm>
            <a:off x="4038599" y="5181600"/>
            <a:ext cx="5105402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982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Questions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from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Solution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8E10BF-4BA8-4B8B-A684-A7ED1994E6A5}" type="slidenum">
              <a:rPr lang="he-IL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981200"/>
            <a:ext cx="8153400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defRPr/>
            </a:pPr>
            <a:r>
              <a:rPr lang="en-US" sz="3600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Solve Q3 in the following mock exam (spell checker):</a:t>
            </a:r>
            <a:r>
              <a:rPr lang="en-US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cs typeface="+mn-cs"/>
                <a:hlinkClick r:id="rId3"/>
              </a:rPr>
              <a:t>http://www.cs.tau.ac.il/courses/pyProg/1112a/exams/PyProg1112a_mock1.pdf</a:t>
            </a:r>
            <a:endParaRPr lang="he-I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8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Arial "/>
              </a:rPr>
              <a:t>Initialize a dictionary</a:t>
            </a:r>
            <a:r>
              <a:rPr lang="en-US" sz="2800" dirty="0" smtClean="0">
                <a:latin typeface="Arial 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"/>
              </a:rPr>
              <a:t>First, add all words </a:t>
            </a:r>
            <a:r>
              <a:rPr lang="en-US" i="1" dirty="0" smtClean="0">
                <a:latin typeface="Arial "/>
              </a:rPr>
              <a:t>without errors</a:t>
            </a:r>
            <a:r>
              <a:rPr lang="en-US" dirty="0" smtClean="0">
                <a:latin typeface="Arial "/>
              </a:rPr>
              <a:t>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Arial "/>
              </a:rPr>
              <a:t>For each known word and each rule</a:t>
            </a:r>
            <a:r>
              <a:rPr lang="en-US" sz="2800" dirty="0" smtClean="0">
                <a:latin typeface="Arial 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"/>
              </a:rPr>
              <a:t>Generate a pair: </a:t>
            </a:r>
            <a:r>
              <a:rPr lang="en-US" i="1" dirty="0" err="1" smtClean="0">
                <a:latin typeface="Arial "/>
                <a:cs typeface="Courier New" pitchFamily="49" charset="0"/>
              </a:rPr>
              <a:t>word_with_error</a:t>
            </a:r>
            <a:r>
              <a:rPr lang="en-US" dirty="0" err="1" smtClean="0">
                <a:latin typeface="Arial "/>
                <a:cs typeface="Courier New" pitchFamily="49" charset="0"/>
              </a:rPr>
              <a:t>:word</a:t>
            </a:r>
            <a:r>
              <a:rPr lang="en-US" dirty="0" smtClean="0">
                <a:latin typeface="Arial 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 "/>
              </a:rPr>
              <a:t> </a:t>
            </a:r>
            <a:r>
              <a:rPr lang="en-US" dirty="0" smtClean="0">
                <a:latin typeface="Arial "/>
              </a:rPr>
              <a:t>Add the pair to the dictionary.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Arial "/>
              </a:rPr>
              <a:t>Answer queries</a:t>
            </a:r>
            <a:r>
              <a:rPr lang="en-US" sz="2800" dirty="0" smtClean="0">
                <a:latin typeface="Arial 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"/>
              </a:rPr>
              <a:t>Given a text, return it corrected, using the pre-built dictionary.</a:t>
            </a:r>
            <a:endParaRPr lang="en-US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01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78080" cy="1143000"/>
          </a:xfrm>
        </p:spPr>
        <p:txBody>
          <a:bodyPr/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Checker: Initialize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17104"/>
          </a:xfrm>
        </p:spPr>
        <p:txBody>
          <a:bodyPr/>
          <a:lstStyle/>
          <a:p>
            <a:pPr algn="l" rtl="0"/>
            <a:r>
              <a:rPr lang="en-US" sz="2800" dirty="0" smtClean="0">
                <a:latin typeface="Arial "/>
              </a:rPr>
              <a:t>Input: a set of words</a:t>
            </a:r>
          </a:p>
          <a:p>
            <a:pPr algn="l" rtl="0"/>
            <a:r>
              <a:rPr lang="en-US" sz="2800" dirty="0" smtClean="0">
                <a:latin typeface="Arial "/>
              </a:rPr>
              <a:t>Output: a new dictionary with pairs </a:t>
            </a:r>
            <a:r>
              <a:rPr lang="en-US" sz="2800" dirty="0" err="1" smtClean="0">
                <a:latin typeface="Arial "/>
                <a:cs typeface="Courier New" pitchFamily="49" charset="0"/>
              </a:rPr>
              <a:t>word:word</a:t>
            </a:r>
            <a:r>
              <a:rPr lang="en-US" sz="2800" dirty="0" smtClean="0">
                <a:latin typeface="Arial "/>
              </a:rPr>
              <a:t>.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37</a:t>
            </a:fld>
            <a:endParaRPr lang="he-IL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196008" y="2940784"/>
            <a:ext cx="3528392" cy="1631216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init_dict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known_words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{}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known_words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[word]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187624" y="4509120"/>
            <a:ext cx="723731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known_words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here'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init_dict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known_words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9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337" grpId="0" build="allAtOnce" animBg="1"/>
      <p:bldP spid="184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Errors of a Known Word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21160"/>
          </a:xfrm>
        </p:spPr>
        <p:txBody>
          <a:bodyPr/>
          <a:lstStyle/>
          <a:p>
            <a:pPr algn="l" rtl="0"/>
            <a:r>
              <a:rPr lang="en-US" sz="2400" b="1" dirty="0" smtClean="0">
                <a:latin typeface="Arial "/>
              </a:rPr>
              <a:t>Input</a:t>
            </a:r>
            <a:r>
              <a:rPr lang="en-US" sz="2400" dirty="0" smtClean="0">
                <a:latin typeface="Arial "/>
              </a:rPr>
              <a:t>: (1) a known word, (2) a rule = (</a:t>
            </a:r>
            <a:r>
              <a:rPr lang="en-US" sz="2400" i="1" dirty="0" smtClean="0">
                <a:latin typeface="Arial "/>
              </a:rPr>
              <a:t>letter1</a:t>
            </a:r>
            <a:r>
              <a:rPr lang="en-US" sz="2400" dirty="0" smtClean="0">
                <a:latin typeface="Arial "/>
              </a:rPr>
              <a:t>, </a:t>
            </a:r>
            <a:r>
              <a:rPr lang="en-US" sz="2400" i="1" dirty="0" smtClean="0">
                <a:latin typeface="Arial "/>
              </a:rPr>
              <a:t>letter2</a:t>
            </a:r>
            <a:r>
              <a:rPr lang="en-US" sz="2400" dirty="0" smtClean="0">
                <a:latin typeface="Arial "/>
              </a:rPr>
              <a:t>)</a:t>
            </a:r>
          </a:p>
          <a:p>
            <a:pPr algn="l" rtl="0"/>
            <a:r>
              <a:rPr lang="en-US" sz="2400" b="1" dirty="0" smtClean="0">
                <a:latin typeface="Arial "/>
              </a:rPr>
              <a:t>Output</a:t>
            </a:r>
            <a:r>
              <a:rPr lang="en-US" sz="2400" dirty="0" smtClean="0">
                <a:latin typeface="Arial "/>
              </a:rPr>
              <a:t>: a list of pairs, each representing one change of </a:t>
            </a:r>
            <a:r>
              <a:rPr lang="en-US" sz="2400" i="1" dirty="0" smtClean="0">
                <a:latin typeface="Arial "/>
              </a:rPr>
              <a:t>letter1</a:t>
            </a:r>
            <a:r>
              <a:rPr lang="en-US" sz="2400" dirty="0" smtClean="0">
                <a:latin typeface="Arial "/>
              </a:rPr>
              <a:t> to </a:t>
            </a:r>
            <a:r>
              <a:rPr lang="en-US" sz="2400" i="1" dirty="0" smtClean="0">
                <a:latin typeface="Arial "/>
              </a:rPr>
              <a:t>letter2</a:t>
            </a:r>
            <a:r>
              <a:rPr lang="en-US" sz="2400" dirty="0" smtClean="0">
                <a:latin typeface="Arial "/>
              </a:rPr>
              <a:t> in the known word.</a:t>
            </a:r>
            <a:endParaRPr lang="en-US" sz="2400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38</a:t>
            </a:fld>
            <a:endParaRPr lang="he-IL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11560" y="2746663"/>
            <a:ext cx="8060220" cy="2554545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lang="en-US" sz="2000" b="1" dirty="0" err="1">
                <a:solidFill>
                  <a:srgbClr val="FF8C00"/>
                </a:solidFill>
                <a:latin typeface="Arial Unicode MS" pitchFamily="34" charset="-128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 Unicode MS" pitchFamily="34" charset="-128"/>
              </a:rPr>
              <a:t>spelling_errors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(word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, rule):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pairs </a:t>
            </a:r>
            <a:r>
              <a:rPr lang="en-US" sz="2000" dirty="0" smtClean="0">
                <a:solidFill>
                  <a:srgbClr val="A52A2A"/>
                </a:solidFill>
                <a:latin typeface="Arial Unicode MS" pitchFamily="34" charset="-128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[]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i 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 Unicode MS" pitchFamily="34" charset="-128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>
                <a:solidFill>
                  <a:srgbClr val="800080"/>
                </a:solidFill>
                <a:latin typeface="Arial Unicode MS" pitchFamily="34" charset="-128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(word)):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word[i]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rule[0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]: 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# If </a:t>
            </a:r>
            <a:r>
              <a:rPr lang="en-US" sz="2000" i="1" dirty="0" smtClean="0">
                <a:solidFill>
                  <a:srgbClr val="FF0000"/>
                </a:solidFill>
                <a:latin typeface="Arial Unicode MS" pitchFamily="34" charset="-128"/>
              </a:rPr>
              <a:t>letter1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 found</a:t>
            </a:r>
            <a:endParaRPr lang="en-US" sz="2000" dirty="0">
              <a:solidFill>
                <a:srgbClr val="FF0000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bad_word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= word[0:i]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rule[1]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word[i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1:] </a:t>
            </a:r>
            <a:r>
              <a:rPr lang="en-US" sz="2000" dirty="0">
                <a:solidFill>
                  <a:srgbClr val="FF0000"/>
                </a:solidFill>
                <a:latin typeface="Arial Unicode MS" pitchFamily="34" charset="-128"/>
              </a:rPr>
              <a:t># 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Change to </a:t>
            </a:r>
            <a:r>
              <a:rPr lang="en-US" sz="2000" i="1" dirty="0" smtClean="0">
                <a:solidFill>
                  <a:srgbClr val="FF0000"/>
                </a:solidFill>
                <a:latin typeface="Arial Unicode MS" pitchFamily="34" charset="-128"/>
              </a:rPr>
              <a:t>letter2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.</a:t>
            </a:r>
            <a:endParaRPr lang="en-US" sz="2000" dirty="0">
              <a:solidFill>
                <a:srgbClr val="FF0000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subtitution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= (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bad_word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, word)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       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pairs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.append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subtitution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    </a:t>
            </a:r>
            <a:r>
              <a:rPr lang="en-US" sz="2000" dirty="0">
                <a:solidFill>
                  <a:srgbClr val="FF8C00"/>
                </a:solidFill>
                <a:latin typeface="Arial Unicode MS" pitchFamily="34" charset="-128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pairs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5373216"/>
            <a:ext cx="410445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A52A2A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spelling_errors</a:t>
            </a:r>
            <a:r>
              <a:rPr lang="en-US" dirty="0"/>
              <a:t> (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, (</a:t>
            </a:r>
            <a:r>
              <a:rPr lang="en-US" dirty="0">
                <a:solidFill>
                  <a:srgbClr val="228B22"/>
                </a:solidFill>
              </a:rPr>
              <a:t>'e'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'w'</a:t>
            </a:r>
            <a:r>
              <a:rPr lang="en-US" dirty="0"/>
              <a:t>) )</a:t>
            </a:r>
            <a:br>
              <a:rPr lang="en-US" dirty="0"/>
            </a:br>
            <a:r>
              <a:rPr lang="en-US" dirty="0"/>
              <a:t>[(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hwre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), 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herw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)]</a:t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spelling_errors</a:t>
            </a:r>
            <a:r>
              <a:rPr lang="en-US" dirty="0"/>
              <a:t> (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, (</a:t>
            </a:r>
            <a:r>
              <a:rPr lang="en-US" dirty="0">
                <a:solidFill>
                  <a:srgbClr val="228B22"/>
                </a:solidFill>
              </a:rPr>
              <a:t>'e'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'r'</a:t>
            </a:r>
            <a:r>
              <a:rPr lang="en-US" dirty="0"/>
              <a:t>) )</a:t>
            </a:r>
            <a:br>
              <a:rPr lang="en-US" dirty="0"/>
            </a:br>
            <a:r>
              <a:rPr lang="en-US" dirty="0"/>
              <a:t>[(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hrre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'here'</a:t>
            </a:r>
            <a:r>
              <a:rPr lang="en-US" dirty="0"/>
              <a:t>), (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 err="1">
                <a:solidFill>
                  <a:srgbClr val="228B22"/>
                </a:solidFill>
              </a:rPr>
              <a:t>herr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228B22"/>
                </a:solidFill>
              </a:rPr>
              <a:t>'here</a:t>
            </a:r>
            <a:r>
              <a:rPr lang="en-US" dirty="0" smtClean="0">
                <a:solidFill>
                  <a:srgbClr val="228B22"/>
                </a:solidFill>
              </a:rPr>
              <a:t>'</a:t>
            </a:r>
            <a:r>
              <a:rPr lang="en-US" dirty="0" smtClean="0"/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1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313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06072" cy="1143000"/>
          </a:xfrm>
        </p:spPr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all Possible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orrections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17104"/>
          </a:xfrm>
        </p:spPr>
        <p:txBody>
          <a:bodyPr/>
          <a:lstStyle/>
          <a:p>
            <a:pPr algn="l" rtl="0"/>
            <a:r>
              <a:rPr lang="en-US" sz="2400" b="1" dirty="0" smtClean="0">
                <a:latin typeface="Arial "/>
              </a:rPr>
              <a:t>Input</a:t>
            </a:r>
            <a:r>
              <a:rPr lang="en-US" sz="2400" dirty="0" smtClean="0">
                <a:latin typeface="Arial "/>
              </a:rPr>
              <a:t>: (1) initialized dictionary, (2) list of rules.</a:t>
            </a:r>
          </a:p>
          <a:p>
            <a:pPr algn="l" rtl="0"/>
            <a:r>
              <a:rPr lang="en-US" sz="2400" b="1" dirty="0" smtClean="0">
                <a:latin typeface="Arial "/>
              </a:rPr>
              <a:t>Output</a:t>
            </a:r>
            <a:r>
              <a:rPr lang="en-US" sz="2400" dirty="0" smtClean="0">
                <a:latin typeface="Arial "/>
              </a:rPr>
              <a:t>: the dictionary, having added all possible </a:t>
            </a:r>
            <a:r>
              <a:rPr lang="en-US" sz="2400" i="1" dirty="0" err="1" smtClean="0">
                <a:latin typeface="Arial "/>
              </a:rPr>
              <a:t>bad_word</a:t>
            </a:r>
            <a:r>
              <a:rPr lang="en-US" sz="2400" dirty="0" err="1" smtClean="0">
                <a:latin typeface="Arial "/>
              </a:rPr>
              <a:t>:</a:t>
            </a:r>
            <a:r>
              <a:rPr lang="en-US" sz="2400" i="1" dirty="0" err="1" smtClean="0">
                <a:latin typeface="Arial "/>
              </a:rPr>
              <a:t>good_word</a:t>
            </a:r>
            <a:r>
              <a:rPr lang="en-US" sz="2400" dirty="0">
                <a:latin typeface="Arial "/>
              </a:rPr>
              <a:t> </a:t>
            </a:r>
            <a:r>
              <a:rPr lang="en-US" sz="2400" dirty="0" smtClean="0">
                <a:latin typeface="Arial "/>
              </a:rPr>
              <a:t>pairs, per the rules.</a:t>
            </a:r>
            <a:endParaRPr lang="en-US" sz="2400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39</a:t>
            </a:fld>
            <a:endParaRPr lang="he-IL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219200" y="2819400"/>
            <a:ext cx="6048672" cy="1631216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add_corrections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spell_check_dict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rules):</a:t>
            </a:r>
          </a:p>
          <a:p>
            <a:pPr lvl="0" algn="l" rtl="0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spell_check_dict.keys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():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rule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rules:</a:t>
            </a: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            corrections = </a:t>
            </a:r>
            <a:r>
              <a:rPr lang="en-US" sz="2000" dirty="0" err="1">
                <a:solidFill>
                  <a:srgbClr val="0000FF"/>
                </a:solidFill>
                <a:latin typeface="Arial Unicode MS" pitchFamily="34" charset="-128"/>
              </a:rPr>
              <a:t>spelling_errors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(word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, rule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    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spell_check_dict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.update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(corrections)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936104" y="4508718"/>
            <a:ext cx="7812360" cy="1815882"/>
          </a:xfrm>
          <a:prstGeom prst="rect">
            <a:avLst/>
          </a:prstGeom>
          <a:solidFill>
            <a:schemeClr val="accent1">
              <a:lumMod val="20000"/>
              <a:lumOff val="80000"/>
              <a:alpha val="7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rules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o'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)]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add_corrections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rules)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&gt;&gt;&gt;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arr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arw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crnter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'in'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cwnter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centwr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pf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hwre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centrr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wr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herr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herw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hrre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'here'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ww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'center'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sre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'are'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thw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'of'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thr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tpwn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'town'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'the'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2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89" grpId="0" animBg="1"/>
      <p:bldP spid="163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alt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Dictionary: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 set of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key-value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pairs.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dict_name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{key1:val1, key2:val2,…}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Keys are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unique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immutable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Map names to heights: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heights = {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‘Alan Harper’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:1.76,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‘John Smith’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:1.83,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‘Walden Schmidt’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:1.90}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heights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{'Walden Schmidt': 1.9, 'John Smith': 1.83, 'Alan Harper': 1.76}</a:t>
            </a:r>
          </a:p>
          <a:p>
            <a:pPr>
              <a:buFontTx/>
              <a:buNone/>
              <a:defRPr/>
            </a:pP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:The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pairs order changed</a:t>
            </a: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Finally: Spell-Check Any Text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81200"/>
          </a:xfrm>
        </p:spPr>
        <p:txBody>
          <a:bodyPr/>
          <a:lstStyle/>
          <a:p>
            <a:pPr algn="l" rtl="0"/>
            <a:r>
              <a:rPr lang="en-US" sz="2800" b="1" dirty="0" smtClean="0">
                <a:latin typeface="Arial "/>
              </a:rPr>
              <a:t>Input</a:t>
            </a:r>
            <a:r>
              <a:rPr lang="en-US" sz="2800" dirty="0" smtClean="0">
                <a:latin typeface="Arial "/>
              </a:rPr>
              <a:t>: (1) text string, (2) pre-built dictionary.</a:t>
            </a:r>
          </a:p>
          <a:p>
            <a:pPr algn="l" rtl="0"/>
            <a:r>
              <a:rPr lang="en-US" sz="2800" b="1" dirty="0" smtClean="0">
                <a:latin typeface="Arial "/>
              </a:rPr>
              <a:t>Output</a:t>
            </a:r>
            <a:r>
              <a:rPr lang="en-US" sz="2800" dirty="0" smtClean="0">
                <a:latin typeface="Arial "/>
              </a:rPr>
              <a:t>: the corrected text.</a:t>
            </a:r>
            <a:endParaRPr lang="en-US" sz="2800" dirty="0">
              <a:latin typeface="Arial 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40</a:t>
            </a:fld>
            <a:endParaRPr lang="he-IL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547664" y="2780928"/>
            <a:ext cx="6192688" cy="2308324"/>
          </a:xfrm>
          <a:prstGeom prst="rect">
            <a:avLst/>
          </a:prstGeom>
          <a:solidFill>
            <a:srgbClr val="FCFED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correct_spelling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(text,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corrected_words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[]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word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() 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corrected_words.append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[word])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 Unicode MS" pitchFamily="34" charset="-128"/>
              </a:rPr>
              <a:t>s</a:t>
            </a:r>
            <a:r>
              <a:rPr lang="en-US" sz="2400" dirty="0" err="1" smtClean="0">
                <a:solidFill>
                  <a:srgbClr val="000000"/>
                </a:solidFill>
                <a:latin typeface="Arial Unicode MS" pitchFamily="34" charset="-128"/>
              </a:rPr>
              <a:t>tr.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join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Arial Unicode MS" pitchFamily="34" charset="-128"/>
              </a:rPr>
              <a:t>“ </a:t>
            </a:r>
            <a:r>
              <a:rPr lang="en-US" sz="2400" dirty="0" smtClean="0">
                <a:solidFill>
                  <a:srgbClr val="00B050"/>
                </a:solidFill>
                <a:latin typeface="Arial Unicode MS" pitchFamily="34" charset="-128"/>
              </a:rPr>
              <a:t>“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corrected_words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36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Spell Checker: Run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41</a:t>
            </a:fld>
            <a:endParaRPr lang="he-IL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043608" y="1699061"/>
            <a:ext cx="7778091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known_words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'the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'of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center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we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dirty="0" smtClean="0">
                <a:solidFill>
                  <a:srgbClr val="228B22"/>
                </a:solidFill>
                <a:latin typeface="Arial Unicode MS" pitchFamily="34" charset="-128"/>
              </a:rPr>
              <a:t>, 'here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 'are'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 'town'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rules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[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e'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a'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),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o'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8B22"/>
                </a:solidFill>
                <a:effectLst/>
                <a:latin typeface="Arial Unicode MS" pitchFamily="34" charset="-128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]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init_dict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known_words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add_corrections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rules)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text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hwre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ww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sre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in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thr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centrr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pf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 </a:t>
            </a:r>
            <a:r>
              <a:rPr lang="en-US" sz="2000" b="1" dirty="0" err="1">
                <a:solidFill>
                  <a:srgbClr val="228B22"/>
                </a:solidFill>
                <a:latin typeface="Arial Unicode MS" pitchFamily="34" charset="-128"/>
              </a:rPr>
              <a:t>tpwn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correct_spelling</a:t>
            </a:r>
            <a:r>
              <a:rPr lang="en-US" sz="2000" dirty="0" smtClean="0">
                <a:solidFill>
                  <a:srgbClr val="000000"/>
                </a:solidFill>
                <a:latin typeface="Arial Unicode MS" pitchFamily="34" charset="-128"/>
              </a:rPr>
              <a:t>(text, </a:t>
            </a:r>
            <a:r>
              <a:rPr lang="en-US" sz="2000" dirty="0" err="1" smtClean="0">
                <a:solidFill>
                  <a:srgbClr val="000000"/>
                </a:solidFill>
                <a:latin typeface="Arial Unicode MS" pitchFamily="34" charset="-128"/>
              </a:rPr>
              <a:t>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))</a:t>
            </a:r>
          </a:p>
          <a:p>
            <a:pPr lvl="0" algn="l" rtl="0"/>
            <a:endParaRPr lang="en-US" sz="2000" dirty="0" smtClean="0">
              <a:solidFill>
                <a:srgbClr val="228B22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b="1" dirty="0" smtClean="0">
                <a:solidFill>
                  <a:srgbClr val="228B22"/>
                </a:solidFill>
                <a:latin typeface="Arial Unicode MS" pitchFamily="34" charset="-128"/>
              </a:rPr>
              <a:t>'here </a:t>
            </a:r>
            <a:r>
              <a:rPr lang="en-US" sz="2000" b="1" dirty="0">
                <a:solidFill>
                  <a:srgbClr val="228B22"/>
                </a:solidFill>
                <a:latin typeface="Arial Unicode MS" pitchFamily="34" charset="-128"/>
              </a:rPr>
              <a:t>we are in the center of town'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0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6A1D4-A83F-4404-948F-197725DD29E7}" type="slidenum">
              <a:rPr lang="he-IL" smtClean="0">
                <a:latin typeface="Arial" pitchFamily="34" charset="0"/>
                <a:cs typeface="Arial" pitchFamily="34" charset="0"/>
              </a:rPr>
              <a:pPr/>
              <a:t>42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Questions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from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exams</a:t>
            </a: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Homework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Solution</a:t>
            </a:r>
            <a:endParaRPr lang="en-US" sz="3200" b="1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Ofer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Moshaioff</a:t>
            </a: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Dictionary Methods</a:t>
            </a:r>
            <a:endParaRPr lang="he-IL" alt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991600" cy="5562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Default argument value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An argument shown in [] has a default value. If there are “not enough” arguments, the default value is assigned (must appear in the end of the arguments’ list).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D.get(k, [d])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 return D[k] for k in D, otherwise d (default: None).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D.has_key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(k)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True if D has a key k, False otherwise.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D.items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list of (key, value) pairs, as 2-tuples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D.keys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list of D's keys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D.values</a:t>
            </a: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list of D's values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D.pop(k, [d])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-- remove the specified key k and return its value. If k is not found, return d.</a:t>
            </a:r>
          </a:p>
          <a:p>
            <a:pPr>
              <a:buFontTx/>
              <a:buNone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B04600-3A5F-4E9F-B30F-E8C3E64077E2}" type="slidenum">
              <a:rPr lang="he-IL" altLang="he-IL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838200" y="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Text Categorization / Document Classification</a:t>
            </a:r>
          </a:p>
        </p:txBody>
      </p:sp>
      <p:pic>
        <p:nvPicPr>
          <p:cNvPr id="46084" name="Picture 4" descr="textCl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24257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ight Arrow 5"/>
          <p:cNvSpPr>
            <a:spLocks noChangeArrowheads="1"/>
          </p:cNvSpPr>
          <p:nvPr/>
        </p:nvSpPr>
        <p:spPr bwMode="auto">
          <a:xfrm>
            <a:off x="3505200" y="3505200"/>
            <a:ext cx="1752600" cy="129540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 altLang="he-IL"/>
          </a:p>
        </p:txBody>
      </p:sp>
      <p:pic>
        <p:nvPicPr>
          <p:cNvPr id="46086" name="Picture 6" descr="art-color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5410200"/>
            <a:ext cx="12620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7" descr="politics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4384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8" descr="sport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143000"/>
            <a:ext cx="22860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9" name="Picture 9" descr="World_Religion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3886200"/>
            <a:ext cx="14478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838200" y="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alt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alt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066800"/>
            <a:ext cx="2743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1563" y="1081088"/>
            <a:ext cx="3576637" cy="573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D029A0-1FAD-4B7F-A0C0-2B3DE54B27A0}" type="slidenum">
              <a:rPr lang="ar-SA" altLang="he-IL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EC6CAB5-C80D-4797-94BC-E52A219C9046}" type="slidenum">
              <a:rPr lang="he-IL" smtClean="0">
                <a:cs typeface="Arial" pitchFamily="34" charset="0"/>
              </a:rPr>
              <a:pPr eaLnBrk="1" hangingPunct="1"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When a function is called, arguments’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are attached to function’s formal parameters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by order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and an assignment occurs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execution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Values are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copied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to 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39737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86F764-BA4D-4641-8B7A-FFD09AE3CE3B}" type="slidenum">
              <a:rPr lang="he-IL" smtClean="0">
                <a:cs typeface="Arial" pitchFamily="34" charset="0"/>
              </a:rPr>
              <a:pPr eaLnBrk="1" hangingPunct="1"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reference is passed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by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Example: lists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This explains why we can change an array’s content within a function</a:t>
            </a:r>
          </a:p>
        </p:txBody>
      </p:sp>
      <p:graphicFrame>
        <p:nvGraphicFramePr>
          <p:cNvPr id="586773" name="Group 21"/>
          <p:cNvGraphicFramePr>
            <a:graphicFrameLocks noGrp="1"/>
          </p:cNvGraphicFramePr>
          <p:nvPr>
            <p:ph sz="half" idx="2"/>
          </p:nvPr>
        </p:nvGraphicFramePr>
        <p:xfrm>
          <a:off x="3810000" y="5029200"/>
          <a:ext cx="4038600" cy="6096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85" name="Text Box 24"/>
          <p:cNvSpPr txBox="1">
            <a:spLocks noChangeArrowheads="1"/>
          </p:cNvSpPr>
          <p:nvPr/>
        </p:nvSpPr>
        <p:spPr bwMode="auto">
          <a:xfrm>
            <a:off x="1295400" y="5110163"/>
            <a:ext cx="685800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62486" name="Line 25"/>
          <p:cNvSpPr>
            <a:spLocks noChangeShapeType="1"/>
          </p:cNvSpPr>
          <p:nvPr/>
        </p:nvSpPr>
        <p:spPr bwMode="auto">
          <a:xfrm>
            <a:off x="1981200" y="52578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0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19717</TotalTime>
  <Words>1866</Words>
  <Application>Microsoft Office PowerPoint</Application>
  <PresentationFormat>On-screen Show (4:3)</PresentationFormat>
  <Paragraphs>421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Default Design</vt:lpstr>
      <vt:lpstr>Custom Design</vt:lpstr>
      <vt:lpstr>Gentle Introduction to Programming </vt:lpstr>
      <vt:lpstr>PowerPoint Presentation</vt:lpstr>
      <vt:lpstr>PowerPoint Presentation</vt:lpstr>
      <vt:lpstr>Dictionaries</vt:lpstr>
      <vt:lpstr>Dictionary Methods</vt:lpstr>
      <vt:lpstr>PowerPoint Presentation</vt:lpstr>
      <vt:lpstr>PowerPoint Presentation</vt:lpstr>
      <vt:lpstr>Passing Arguments to Functions</vt:lpstr>
      <vt:lpstr>Passing Arguments to Functions</vt:lpstr>
      <vt:lpstr>Example</vt:lpstr>
      <vt:lpstr>Pyhton Memory Model</vt:lpstr>
      <vt:lpstr>How to Change a Variable via Functions?</vt:lpstr>
      <vt:lpstr>PowerPoint Presentation</vt:lpstr>
      <vt:lpstr>Q1 - partition</vt:lpstr>
      <vt:lpstr>Q1 - partition</vt:lpstr>
      <vt:lpstr>Q1 - code</vt:lpstr>
      <vt:lpstr>Q1 – Take 2</vt:lpstr>
      <vt:lpstr>Q2 – ball game</vt:lpstr>
      <vt:lpstr>Q2 – ball game</vt:lpstr>
      <vt:lpstr>Q2 – ball game</vt:lpstr>
      <vt:lpstr>Q2 – ball game</vt:lpstr>
      <vt:lpstr>Q3 – polynomials</vt:lpstr>
      <vt:lpstr>Q3 – math</vt:lpstr>
      <vt:lpstr>Q3 – polynomials</vt:lpstr>
      <vt:lpstr>Q4 – Files and folders</vt:lpstr>
      <vt:lpstr>Q4 – Files and folders</vt:lpstr>
      <vt:lpstr>Q4 – Files and folders</vt:lpstr>
      <vt:lpstr>Q4 – Files and folders</vt:lpstr>
      <vt:lpstr>Q5 – Bookworm</vt:lpstr>
      <vt:lpstr>Q5 – Bookworm</vt:lpstr>
      <vt:lpstr>Mergesort</vt:lpstr>
      <vt:lpstr>Q6 – Mergesort</vt:lpstr>
      <vt:lpstr>Q6 – Mergesort</vt:lpstr>
      <vt:lpstr>PowerPoint Presentation</vt:lpstr>
      <vt:lpstr>Homework</vt:lpstr>
      <vt:lpstr>Spell Checker</vt:lpstr>
      <vt:lpstr>Spell Checker: Initialize Dictionary</vt:lpstr>
      <vt:lpstr>All Errors of a Known Word</vt:lpstr>
      <vt:lpstr>Add all Possible Corrections</vt:lpstr>
      <vt:lpstr>Finally: Spell-Check Any Text</vt:lpstr>
      <vt:lpstr>Spell Checker: Run Example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707</cp:revision>
  <dcterms:created xsi:type="dcterms:W3CDTF">2007-03-25T12:09:30Z</dcterms:created>
  <dcterms:modified xsi:type="dcterms:W3CDTF">2015-09-17T05:30:53Z</dcterms:modified>
</cp:coreProperties>
</file>