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2"/>
  </p:notesMasterIdLst>
  <p:handoutMasterIdLst>
    <p:handoutMasterId r:id="rId73"/>
  </p:handoutMasterIdLst>
  <p:sldIdLst>
    <p:sldId id="256" r:id="rId3"/>
    <p:sldId id="568" r:id="rId4"/>
    <p:sldId id="368" r:id="rId5"/>
    <p:sldId id="391" r:id="rId6"/>
    <p:sldId id="390" r:id="rId7"/>
    <p:sldId id="555" r:id="rId8"/>
    <p:sldId id="405" r:id="rId9"/>
    <p:sldId id="367" r:id="rId10"/>
    <p:sldId id="393" r:id="rId11"/>
    <p:sldId id="395" r:id="rId12"/>
    <p:sldId id="396" r:id="rId13"/>
    <p:sldId id="409" r:id="rId14"/>
    <p:sldId id="399" r:id="rId15"/>
    <p:sldId id="400" r:id="rId16"/>
    <p:sldId id="480" r:id="rId17"/>
    <p:sldId id="401" r:id="rId18"/>
    <p:sldId id="392" r:id="rId19"/>
    <p:sldId id="404" r:id="rId20"/>
    <p:sldId id="397" r:id="rId21"/>
    <p:sldId id="479" r:id="rId22"/>
    <p:sldId id="566" r:id="rId23"/>
    <p:sldId id="516" r:id="rId24"/>
    <p:sldId id="472" r:id="rId25"/>
    <p:sldId id="482" r:id="rId26"/>
    <p:sldId id="517" r:id="rId27"/>
    <p:sldId id="569" r:id="rId28"/>
    <p:sldId id="524" r:id="rId29"/>
    <p:sldId id="525" r:id="rId30"/>
    <p:sldId id="579" r:id="rId31"/>
    <p:sldId id="526" r:id="rId32"/>
    <p:sldId id="527" r:id="rId33"/>
    <p:sldId id="518" r:id="rId34"/>
    <p:sldId id="570" r:id="rId35"/>
    <p:sldId id="520" r:id="rId36"/>
    <p:sldId id="581" r:id="rId37"/>
    <p:sldId id="521" r:id="rId38"/>
    <p:sldId id="415" r:id="rId39"/>
    <p:sldId id="416" r:id="rId40"/>
    <p:sldId id="571" r:id="rId41"/>
    <p:sldId id="530" r:id="rId42"/>
    <p:sldId id="531" r:id="rId43"/>
    <p:sldId id="418" r:id="rId44"/>
    <p:sldId id="417" r:id="rId45"/>
    <p:sldId id="419" r:id="rId46"/>
    <p:sldId id="564" r:id="rId47"/>
    <p:sldId id="532" r:id="rId48"/>
    <p:sldId id="572" r:id="rId49"/>
    <p:sldId id="421" r:id="rId50"/>
    <p:sldId id="488" r:id="rId51"/>
    <p:sldId id="533" r:id="rId52"/>
    <p:sldId id="573" r:id="rId53"/>
    <p:sldId id="563" r:id="rId54"/>
    <p:sldId id="502" r:id="rId55"/>
    <p:sldId id="503" r:id="rId56"/>
    <p:sldId id="536" r:id="rId57"/>
    <p:sldId id="540" r:id="rId58"/>
    <p:sldId id="575" r:id="rId59"/>
    <p:sldId id="538" r:id="rId60"/>
    <p:sldId id="576" r:id="rId61"/>
    <p:sldId id="577" r:id="rId62"/>
    <p:sldId id="506" r:id="rId63"/>
    <p:sldId id="553" r:id="rId64"/>
    <p:sldId id="434" r:id="rId65"/>
    <p:sldId id="548" r:id="rId66"/>
    <p:sldId id="550" r:id="rId67"/>
    <p:sldId id="551" r:id="rId68"/>
    <p:sldId id="552" r:id="rId69"/>
    <p:sldId id="556" r:id="rId70"/>
    <p:sldId id="578" r:id="rId71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40A26-BCCA-4BEA-B6AB-BA1E5ED6492E}">
          <p14:sldIdLst>
            <p14:sldId id="256"/>
            <p14:sldId id="568"/>
            <p14:sldId id="368"/>
            <p14:sldId id="391"/>
            <p14:sldId id="390"/>
            <p14:sldId id="555"/>
            <p14:sldId id="405"/>
            <p14:sldId id="367"/>
            <p14:sldId id="393"/>
            <p14:sldId id="395"/>
            <p14:sldId id="396"/>
            <p14:sldId id="409"/>
            <p14:sldId id="399"/>
            <p14:sldId id="400"/>
            <p14:sldId id="480"/>
            <p14:sldId id="401"/>
            <p14:sldId id="392"/>
            <p14:sldId id="404"/>
            <p14:sldId id="397"/>
            <p14:sldId id="479"/>
            <p14:sldId id="566"/>
            <p14:sldId id="516"/>
            <p14:sldId id="472"/>
            <p14:sldId id="482"/>
            <p14:sldId id="517"/>
            <p14:sldId id="569"/>
            <p14:sldId id="524"/>
            <p14:sldId id="525"/>
          </p14:sldIdLst>
        </p14:section>
        <p14:section name="Untitled Section" id="{17854A83-FA73-4FA6-B341-CC6CECFBB4E4}">
          <p14:sldIdLst>
            <p14:sldId id="579"/>
            <p14:sldId id="526"/>
            <p14:sldId id="527"/>
            <p14:sldId id="518"/>
            <p14:sldId id="570"/>
            <p14:sldId id="520"/>
            <p14:sldId id="581"/>
            <p14:sldId id="521"/>
            <p14:sldId id="415"/>
            <p14:sldId id="416"/>
            <p14:sldId id="571"/>
            <p14:sldId id="530"/>
            <p14:sldId id="531"/>
            <p14:sldId id="418"/>
            <p14:sldId id="417"/>
            <p14:sldId id="419"/>
            <p14:sldId id="564"/>
            <p14:sldId id="532"/>
            <p14:sldId id="572"/>
            <p14:sldId id="421"/>
            <p14:sldId id="488"/>
            <p14:sldId id="533"/>
            <p14:sldId id="573"/>
            <p14:sldId id="563"/>
            <p14:sldId id="502"/>
            <p14:sldId id="503"/>
            <p14:sldId id="536"/>
            <p14:sldId id="540"/>
            <p14:sldId id="575"/>
            <p14:sldId id="538"/>
            <p14:sldId id="576"/>
            <p14:sldId id="577"/>
            <p14:sldId id="506"/>
            <p14:sldId id="553"/>
            <p14:sldId id="434"/>
            <p14:sldId id="548"/>
            <p14:sldId id="550"/>
            <p14:sldId id="551"/>
            <p14:sldId id="552"/>
            <p14:sldId id="556"/>
            <p14:sldId id="5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00"/>
    <a:srgbClr val="008080"/>
    <a:srgbClr val="CCFFCC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7865" autoAdjust="0"/>
  </p:normalViewPr>
  <p:slideViewPr>
    <p:cSldViewPr>
      <p:cViewPr varScale="1">
        <p:scale>
          <a:sx n="110" d="100"/>
          <a:sy n="110" d="100"/>
        </p:scale>
        <p:origin x="-9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A90E496-2153-4867-ADA2-1E3E0D52E3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65AD9F3D-35E5-440C-898A-7D620C4D37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F522A6-0DE6-43B7-AEA7-DBCCC27EF025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/>
              <a:t>הכי חשוב – הפסקות!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he-IL" smtClean="0"/>
              <a:t>שקפים: עברית ואנגלית מעורבב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C03320-D5BF-4B8C-A540-E1A4B1EA820C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http://jakubdubec.me/images/skills/python.png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43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8B0B5B-B335-41B8-9A18-60518A1D0165}" type="slidenum">
              <a:rPr lang="he-IL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9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CA806-6977-48DC-9B85-AD49BE7DA32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05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DE5EB0-732A-475D-91AA-327904E674BF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61F9-670F-46E5-A181-A464E2AF5E0B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http://cdn.memegenerator.net/instances/400x/37490672.jpg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CD9A-1EE8-40A5-8507-BC5AE2863CF1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BC729-E9D0-42EA-A1EC-FB8F229462D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69AA0-5FCF-4E49-B084-83AF5054E83C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7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CC328A-0C05-47C4-8B15-6E893745FF4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85E72-A323-4084-84FA-9DD7B38F4877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2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829A13-E23F-4C59-A724-75CDFA38178A}" type="slidenum">
              <a:rPr lang="he-IL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26D23C-DDA2-433A-87C5-1ADEBF666CEF}" type="slidenum">
              <a:rPr lang="he-IL" smtClean="0"/>
              <a:pPr eaLnBrk="1" hangingPunct="1"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>
                <a:latin typeface="Arial" pitchFamily="34" charset="0"/>
              </a:rPr>
              <a:t>לא חייבים לעשות הכל אבל חייבים לנסות</a:t>
            </a:r>
          </a:p>
          <a:p>
            <a:pPr eaLnBrk="1" hangingPunct="1"/>
            <a:r>
              <a:rPr lang="he-IL" smtClean="0">
                <a:latin typeface="Arial" pitchFamily="34" charset="0"/>
              </a:rPr>
              <a:t>אי אפשר ללמוד תכנות מבלי "ללכלך את הידיים"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6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A31FEF-7C89-4CD1-8A6C-EEFDAB06E9CF}" type="slidenum">
              <a:rPr lang="he-IL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10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56A0A-06E4-4341-A0EC-30974660061B}" type="slidenum">
              <a:rPr lang="he-IL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A04B32-A088-41ED-B782-1401C59A687C}" type="slidenum">
              <a:rPr lang="he-IL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5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27CC-0E38-48F0-84AD-2BF2D9BD61C7}" type="slidenum">
              <a:rPr lang="he-IL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78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F58AD-7FC9-4751-BDA0-2DAE18646545}" type="slidenum">
              <a:rPr lang="he-IL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2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D4C1C8-93A9-4406-AC6F-CB8E4A1EED7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3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C26E41-7354-4EAC-BA07-FE379D69C865}" type="slidenum">
              <a:rPr lang="en-US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4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5E38E3-13C5-4144-BCE7-652590E744A1}" type="slidenum">
              <a:rPr lang="en-US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5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A3DF2-76FA-4742-846E-831E6EB7B5AC}" type="slidenum">
              <a:rPr lang="en-US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654A-C963-407F-9F7D-6DC105F5162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E541-220E-4494-B567-E3885DF7BE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618F-A153-45AF-8023-E935F76D185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D63-AA48-4180-8CB0-974774B5DE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FACA-ECED-4471-A079-B78EEE78CC1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430E-2314-462E-A4E2-64B47EC4CA4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8A59-B298-4972-919F-0E1B1744A81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D15-DFCB-4038-93DD-76E087FF31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DF60-5BD5-49BF-AB27-057FCD7D4A3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6FE9-7B8A-4FFA-8EDF-2F6C996056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5E0D-E0BB-4749-B631-6F930312501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E74-2932-45E0-9726-63FE09D0C2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CE76-61EF-4905-8D09-2A0233E367AE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FE4-665A-48B3-B933-D5F41A5DE1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1831-A809-4B38-8C62-FC09668F8D4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0CC5-AA2D-424A-8ECE-832294398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AB7F-CC8C-4D70-8A12-84CC22AC7E3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C23-CAA2-43C6-A290-87DE0C63D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CF3-901B-4BCD-8C91-D58C61CA979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80E7-E183-466D-8862-767C157FCC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8FA6-2B8B-4249-9EB4-FDDEC848586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F2CB-1EC2-4590-B938-C15B9F18F1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39-5418-408C-B785-AE68E7A1BC76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0159-050C-40F4-8307-A691B16059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E02E-F128-4EBA-962A-33B455E756A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0F95-B88F-4038-901B-DE0EFD7F564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C914D-5466-40E7-809C-52C725E2E670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ADA-1DCF-443B-BD8B-738AFAC5A6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F05C-707E-4F14-BC46-A4D5B648B63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D3E-C034-4F1E-983E-597EE40B94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8280-7B0F-4C69-A4EE-8F2C933631D2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8AE4-E010-477A-A42F-E63A9F59E8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A9AF-822F-4F70-9AB9-CCCDDA9E8079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B2A8-6F72-4A2D-A4E4-F59D06C2A8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4B1C-CEA2-4302-B005-6B516ADD089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5279-66DE-45F7-9838-BB2D215EF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7969-DC97-410B-A64E-B6784B2807A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37B-B81C-425F-A768-AB0645C63D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6F69-05DA-4A30-A164-3D95A4871DC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55DF-EAAE-4EB0-940E-A685F6D72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B94A-D07B-4B1C-AB0C-83638FDD426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3FB7-28A9-4FF2-95F7-B8AA1ED778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FC74-BB41-4399-BB6D-49CDC1473F7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3AC0-75E8-4B31-880A-1397967F1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D5A6-3D76-4017-B836-57C2A232F38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F3-BE88-4ACA-8433-CB3EE4D070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496E-C92F-4FA1-BF0D-397107348ACE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5463-19CB-4943-A8A0-F123A3AD0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C9AA98-CCC5-4A94-BC71-223C13F0CA6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C72EBD-7861-4567-A6E2-DAB084EC93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50B127B3-C50B-4833-979E-0B72AD3F328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B16C0-AA6B-452B-97BA-B8D0E1D59A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gip/20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avram@post.tau.ac.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toflife.org/cards/amit-congratulations-480.gi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9CF12-2216-4D8E-A07E-3CF07B4110CB}" type="slidenum">
              <a:rPr lang="he-IL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86000" y="44958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4D0595-6974-482B-A38B-F99E0F1C8C53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מכונה המעבדת נתונים על פי רצף פקודות נתון מראש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143000" y="28194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/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מחשב = חומרה + תכנה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1524000"/>
            <a:ext cx="5867400" cy="1981200"/>
            <a:chOff x="1200" y="960"/>
            <a:chExt cx="3696" cy="1248"/>
          </a:xfrm>
        </p:grpSpPr>
        <p:sp>
          <p:nvSpPr>
            <p:cNvPr id="36892" name="Oval 23"/>
            <p:cNvSpPr>
              <a:spLocks noChangeArrowheads="1"/>
            </p:cNvSpPr>
            <p:nvPr/>
          </p:nvSpPr>
          <p:spPr bwMode="auto">
            <a:xfrm>
              <a:off x="2448" y="1728"/>
              <a:ext cx="672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3" name="Oval 24"/>
            <p:cNvSpPr>
              <a:spLocks noChangeArrowheads="1"/>
            </p:cNvSpPr>
            <p:nvPr/>
          </p:nvSpPr>
          <p:spPr bwMode="auto">
            <a:xfrm>
              <a:off x="4176" y="960"/>
              <a:ext cx="720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6894" name="Oval 25"/>
            <p:cNvSpPr>
              <a:spLocks noChangeArrowheads="1"/>
            </p:cNvSpPr>
            <p:nvPr/>
          </p:nvSpPr>
          <p:spPr bwMode="auto">
            <a:xfrm>
              <a:off x="1200" y="960"/>
              <a:ext cx="1104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5" name="Oval 26"/>
            <p:cNvSpPr>
              <a:spLocks noChangeArrowheads="1"/>
            </p:cNvSpPr>
            <p:nvPr/>
          </p:nvSpPr>
          <p:spPr bwMode="auto">
            <a:xfrm>
              <a:off x="1584" y="1728"/>
              <a:ext cx="720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19200" y="3505200"/>
            <a:ext cx="6934200" cy="2971800"/>
            <a:chOff x="768" y="2208"/>
            <a:chExt cx="4368" cy="1872"/>
          </a:xfrm>
        </p:grpSpPr>
        <p:grpSp>
          <p:nvGrpSpPr>
            <p:cNvPr id="36872" name="Group 33"/>
            <p:cNvGrpSpPr>
              <a:grpSpLocks/>
            </p:cNvGrpSpPr>
            <p:nvPr/>
          </p:nvGrpSpPr>
          <p:grpSpPr bwMode="auto">
            <a:xfrm>
              <a:off x="912" y="2208"/>
              <a:ext cx="3984" cy="1872"/>
              <a:chOff x="912" y="2208"/>
              <a:chExt cx="3984" cy="1872"/>
            </a:xfrm>
          </p:grpSpPr>
          <p:grpSp>
            <p:nvGrpSpPr>
              <p:cNvPr id="36875" name="Group 32"/>
              <p:cNvGrpSpPr>
                <a:grpSpLocks/>
              </p:cNvGrpSpPr>
              <p:nvPr/>
            </p:nvGrpSpPr>
            <p:grpSpPr bwMode="auto">
              <a:xfrm>
                <a:off x="912" y="2208"/>
                <a:ext cx="3984" cy="1872"/>
                <a:chOff x="912" y="2208"/>
                <a:chExt cx="3984" cy="1872"/>
              </a:xfrm>
            </p:grpSpPr>
            <p:sp>
              <p:nvSpPr>
                <p:cNvPr id="36878" name="Rectangle 5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1392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  <p:grpSp>
              <p:nvGrpSpPr>
                <p:cNvPr id="36879" name="Group 8"/>
                <p:cNvGrpSpPr>
                  <a:grpSpLocks/>
                </p:cNvGrpSpPr>
                <p:nvPr/>
              </p:nvGrpSpPr>
              <p:grpSpPr bwMode="auto">
                <a:xfrm>
                  <a:off x="2256" y="2592"/>
                  <a:ext cx="1296" cy="528"/>
                  <a:chOff x="2256" y="2784"/>
                  <a:chExt cx="1296" cy="528"/>
                </a:xfrm>
              </p:grpSpPr>
              <p:sp>
                <p:nvSpPr>
                  <p:cNvPr id="368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1296" cy="52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832"/>
                    <a:ext cx="4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מעבד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0" name="Group 11"/>
                <p:cNvGrpSpPr>
                  <a:grpSpLocks/>
                </p:cNvGrpSpPr>
                <p:nvPr/>
              </p:nvGrpSpPr>
              <p:grpSpPr bwMode="auto">
                <a:xfrm>
                  <a:off x="4224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פלט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1" name="Group 12"/>
                <p:cNvGrpSpPr>
                  <a:grpSpLocks/>
                </p:cNvGrpSpPr>
                <p:nvPr/>
              </p:nvGrpSpPr>
              <p:grpSpPr bwMode="auto">
                <a:xfrm>
                  <a:off x="912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קלט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2" name="Group 19"/>
                <p:cNvGrpSpPr>
                  <a:grpSpLocks/>
                </p:cNvGrpSpPr>
                <p:nvPr/>
              </p:nvGrpSpPr>
              <p:grpSpPr bwMode="auto">
                <a:xfrm>
                  <a:off x="2352" y="3696"/>
                  <a:ext cx="1104" cy="384"/>
                  <a:chOff x="2208" y="3600"/>
                  <a:chExt cx="1104" cy="384"/>
                </a:xfrm>
              </p:grpSpPr>
              <p:sp>
                <p:nvSpPr>
                  <p:cNvPr id="3688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600"/>
                    <a:ext cx="1104" cy="384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648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זכרון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883" name="AutoShape 20"/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192" cy="480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36876" name="AutoShape 3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36877" name="AutoShape 3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6873" name="Text Box 34"/>
            <p:cNvSpPr txBox="1">
              <a:spLocks noChangeArrowheads="1"/>
            </p:cNvSpPr>
            <p:nvPr/>
          </p:nvSpPr>
          <p:spPr bwMode="auto">
            <a:xfrm>
              <a:off x="768" y="331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(עכבר, מקלדת, דיסק קשיח)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36874" name="Text Box 35"/>
            <p:cNvSpPr txBox="1">
              <a:spLocks noChangeArrowheads="1"/>
            </p:cNvSpPr>
            <p:nvPr/>
          </p:nvSpPr>
          <p:spPr bwMode="auto">
            <a:xfrm>
              <a:off x="4080" y="32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(מדפסת, מסך, דיסק קשיח)</a:t>
              </a:r>
              <a:endParaRPr lang="en-US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57CB04-85C0-4C17-A6BF-754C54A8C17F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00400" y="2190750"/>
            <a:ext cx="2057400" cy="15240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143000" y="14478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סדרת פעולות סופית לביצוע משימה מסויימת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Algorithm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52600" y="2419350"/>
            <a:ext cx="1371600" cy="381000"/>
            <a:chOff x="1104" y="2544"/>
            <a:chExt cx="864" cy="240"/>
          </a:xfrm>
        </p:grpSpPr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1296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Input</a:t>
              </a:r>
            </a:p>
          </p:txBody>
        </p:sp>
      </p:grp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5410200" y="2419350"/>
            <a:ext cx="1371600" cy="381000"/>
            <a:chOff x="3408" y="2544"/>
            <a:chExt cx="864" cy="24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504" y="25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Output</a:t>
              </a:r>
            </a:p>
          </p:txBody>
        </p:sp>
      </p:grpSp>
      <p:pic>
        <p:nvPicPr>
          <p:cNvPr id="37897" name="Picture 12" descr="recip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00500"/>
            <a:ext cx="36576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93CC8-0CF2-475A-8E19-4C8C12B10CDF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362200"/>
            <a:ext cx="4724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description of the algorithm, human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CE82E2-1EB5-41CE-B9EA-3AD61219B70C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9738"/>
            <a:ext cx="73914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E12DE4-F5B7-4511-B6CB-1CD1E5752534}" type="slidenum">
              <a:rPr lang="he-IL" smtClean="0">
                <a:cs typeface="Arial" pitchFamily="34" charset="0"/>
              </a:rPr>
              <a:pPr eaLnBrk="1" hangingPunct="1"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143000" y="2133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Machine-readable artificial language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Designed to express computations that can be performed by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54B2DA-A9AE-4252-A472-C23812C48E52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Computers understand only machine language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1’s and 0’s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Very inconvenient, non-intuitive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All other languages are created for human convenience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computer does not understand C/C#/Java/Python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Must be “translated”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9DC63-C797-4D0F-9757-2CA76EE36724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 are Many Programming Languages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3000" y="27432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 are listed by Wikipedia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C/C++, Java, C#, Python, Perl, Haskell, Ruby,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D# F#, Julia, R,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Mathematica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IDL, Maple,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Scheme, Pascal,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424A53-5A11-4597-98D8-BEB8A3921BAE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957263"/>
            <a:ext cx="69040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07B9E-EC5C-4FFA-B578-B2D5C1DCF330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Runtime vs. Development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Operating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EE24D-635C-488C-8BBF-431CF6091EFB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100" y="2598738"/>
            <a:ext cx="5257800" cy="136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Implementation of the algorithm using 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6D15D-F826-406D-B88C-071FE859FE9B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9812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Date &amp; time: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2-17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September, 9:15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13:00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see website</a:t>
            </a:r>
            <a:endParaRPr lang="en-US" sz="28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http://www.cs.tau.ac.il/courses/gip/2015</a:t>
            </a:r>
            <a:endParaRPr lang="en-US" sz="2800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yoavram@post.tau.ac.il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   			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grades!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0104A5-C654-4E5E-8CC3-A1CA35D56988}" type="slidenum">
              <a:rPr lang="he-IL" smtClean="0">
                <a:cs typeface="Arial" pitchFamily="34" charset="0"/>
              </a:rPr>
              <a:pPr eaLnBrk="1" hangingPunct="1"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Computer Program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(more technically)</a:t>
            </a:r>
            <a:endParaRPr lang="en-US" sz="4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processor instructions designed to achieve a specific purpose 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Rubinstein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510F8-4621-405D-8D36-54742F4B9EE5}" type="slidenum">
              <a:rPr lang="he-IL" sz="1400">
                <a:cs typeface="Arial" pitchFamily="34" charset="0"/>
              </a:rPr>
              <a:pPr eaLnBrk="1" hangingPunct="1"/>
              <a:t>22</a:t>
            </a:fld>
            <a:endParaRPr 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general-purpose, high-level programming 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Conceived in the late 1980’s by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van Rossum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 CWI in the Netherlands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by Google, Yahoo!, Civilization 4,Walt Disney, NASA, Nokia, IBM, CIA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Numerous users in many domains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as a first programming language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many universities (MIT, TAU CS)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origin of the name: the television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series “Monty Python's Flying Circus”</a:t>
            </a:r>
          </a:p>
        </p:txBody>
      </p:sp>
      <p:pic>
        <p:nvPicPr>
          <p:cNvPr id="50181" name="Picture 5" descr="150px-Guido_van_Rossu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038" y="76200"/>
            <a:ext cx="1023937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229600" y="1382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</a:t>
            </a:r>
            <a:endParaRPr lang="he-IL"/>
          </a:p>
        </p:txBody>
      </p:sp>
      <p:pic>
        <p:nvPicPr>
          <p:cNvPr id="50183" name="Picture 8" descr="http://jakubdubec.me/images/skills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4316413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BAD0CA-2658-4A28-9B83-426D9FE30A27}" type="slidenum">
              <a:rPr lang="he-IL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First Python Program: Hello World!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18109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78FBB5-8FD2-40BD-9503-0740D7E6EFB2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memory is composed of a long list of bits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 are grouped into bytes and words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byte is numbered sequentially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number is called an address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91050"/>
            <a:ext cx="4648200" cy="2122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04" y="3047999"/>
            <a:ext cx="1787045" cy="3592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are Variables ?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location in the computer’s memory.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variable: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 access) 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its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value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 Data</a:t>
            </a:r>
            <a:endParaRPr lang="he-IL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92400"/>
            <a:ext cx="2438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C30EA-4107-4008-994A-8921CFAAA5D9}" type="slidenum">
              <a:rPr lang="he-IL" smtClean="0"/>
              <a:pPr eaLnBrk="1" hangingPunct="1"/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Why do We Need Variables?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programs manipulate 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user input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calculated throughout the program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must be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later access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1295400" y="5410200"/>
            <a:ext cx="6172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↔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650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292D08-2ECB-4648-81D9-8F40E91884A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09600" y="21336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type of the variable determines: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values it can contain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operations can be preformed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memory size taken by the variable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bioventures.files.wordpress.com/2014/01/bppost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20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integers: -2147483648,…,-1,0,1,…,2147483647</a:t>
            </a:r>
          </a:p>
          <a:p>
            <a:pPr lvl="1"/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2147483647=231-1, -2147483648=-2-31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decimal fraction: 0.5, 1.0, 3.14159, 1e-7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True, False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text, character sequence: “I love Python!”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other types that we will learn (list,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we won’t (complex, long, set).</a:t>
            </a:r>
          </a:p>
          <a:p>
            <a:endParaRPr lang="he-IL" sz="2400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DC50BB-AF10-435F-B555-3A0B41E69C2A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0600" y="19050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gentle introduction to programming using Python </a:t>
            </a:r>
          </a:p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students with little / no prior experience in programming</a:t>
            </a:r>
            <a:endParaRPr lang="en-US" sz="36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112AB-648F-45E3-9349-E0F08C102C01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memory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“translation” to machine code easier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programming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and Variable Names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computer programs include thousands of code lines, lots of variables.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very important for code maintenance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informative variable names: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a_string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does_something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sum_of_expenses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student_name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count_words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j, m, n informative names? It depends!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 – add remarks (‘#’), will be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disscussed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later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and their Types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4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(4)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integers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(3.14159)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'float'&gt;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floating point ("reals")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Arithmetic operations: +, -, *, / , % (modulo), ** (power)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What type is 8/5 ? 8//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5?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8/5.0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?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Let’s check…</a:t>
            </a: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n = 10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m=(10+4)*5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left-hand side is a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right-hand side is an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interpreter: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evaluates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assigns its value to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variable's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sequence of letters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digits, starting with a letter.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038600"/>
            <a:ext cx="1008063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10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54850" y="5289550"/>
            <a:ext cx="935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70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6263" y="38941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1825" y="514508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11" idx="2"/>
          </p:cNvCxnSpPr>
          <p:nvPr/>
        </p:nvCxnSpPr>
        <p:spPr bwMode="auto">
          <a:xfrm>
            <a:off x="1012825" y="1404938"/>
            <a:ext cx="206375" cy="2444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" y="1066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1851025" y="1420813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14538" y="10890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2200" y="1660525"/>
            <a:ext cx="287338" cy="3683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58938" y="1655763"/>
            <a:ext cx="390525" cy="36988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2738" y="2540000"/>
            <a:ext cx="1236662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5538" y="2540000"/>
            <a:ext cx="287337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24" name="Straight Arrow Connector 23"/>
          <p:cNvCxnSpPr>
            <a:cxnSpLocks noChangeShapeType="1"/>
            <a:stCxn id="25" idx="2"/>
          </p:cNvCxnSpPr>
          <p:nvPr/>
        </p:nvCxnSpPr>
        <p:spPr bwMode="auto">
          <a:xfrm>
            <a:off x="985838" y="2370138"/>
            <a:ext cx="211137" cy="160337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838" y="20320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732088" y="2286000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70200" y="20066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595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19" grpId="0" animBg="1"/>
      <p:bldP spid="22" grpId="0" animBg="1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1.3141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1.3141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Variables can be used in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en-US" sz="24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=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* 2 + 1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7.28318</a:t>
            </a:r>
            <a:endParaRPr lang="he-IL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[image[39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615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Referring to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undefined variables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Traceback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NameError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name '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 is not defined	</a:t>
            </a:r>
            <a:endParaRPr lang="he-IL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41" name="Picture 5" descr="http://cdn.memegenerator.net/instances/400x/37490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27538"/>
            <a:ext cx="3505200" cy="22780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19079C-EF0E-4E21-AF8D-D9C5EF0F3C9F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https://</a:t>
            </a:r>
            <a:r>
              <a:rPr lang="en-GB" sz="1600" dirty="0" smtClean="0"/>
              <a:t>docs.python.org/3/library/stdtypes.html</a:t>
            </a:r>
            <a:endParaRPr lang="he-IL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990600"/>
            <a:ext cx="8610894" cy="50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506" y="4491000"/>
            <a:ext cx="8610894" cy="1224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1D133A-E7DF-4006-B80A-D818BAF2952D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 = 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= 5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a + b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c * 2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 = (a + b)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second  = a + b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first, second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(16, 13)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/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%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Strings are text sequences: 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ordered list of characters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9636" name="Picture 3" descr="string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23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AutoShape 7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38" name="AutoShape 9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476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Box 30"/>
          <p:cNvSpPr txBox="1">
            <a:spLocks noChangeArrowheads="1"/>
          </p:cNvSpPr>
          <p:nvPr/>
        </p:nvSpPr>
        <p:spPr bwMode="auto">
          <a:xfrm>
            <a:off x="22526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41" name="TextBox 31"/>
          <p:cNvSpPr txBox="1">
            <a:spLocks noChangeArrowheads="1"/>
          </p:cNvSpPr>
          <p:nvPr/>
        </p:nvSpPr>
        <p:spPr bwMode="auto">
          <a:xfrm>
            <a:off x="25574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42" name="TextBox 32"/>
          <p:cNvSpPr txBox="1">
            <a:spLocks noChangeArrowheads="1"/>
          </p:cNvSpPr>
          <p:nvPr/>
        </p:nvSpPr>
        <p:spPr bwMode="auto">
          <a:xfrm>
            <a:off x="28622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endParaRPr lang="he-IL" dirty="0"/>
          </a:p>
        </p:txBody>
      </p:sp>
      <p:sp>
        <p:nvSpPr>
          <p:cNvPr id="69643" name="TextBox 33"/>
          <p:cNvSpPr txBox="1">
            <a:spLocks noChangeArrowheads="1"/>
          </p:cNvSpPr>
          <p:nvPr/>
        </p:nvSpPr>
        <p:spPr bwMode="auto">
          <a:xfrm>
            <a:off x="3162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</a:t>
            </a:r>
            <a:endParaRPr lang="he-IL"/>
          </a:p>
        </p:txBody>
      </p:sp>
      <p:sp>
        <p:nvSpPr>
          <p:cNvPr id="69644" name="TextBox 34"/>
          <p:cNvSpPr txBox="1">
            <a:spLocks noChangeArrowheads="1"/>
          </p:cNvSpPr>
          <p:nvPr/>
        </p:nvSpPr>
        <p:spPr bwMode="auto">
          <a:xfrm>
            <a:off x="3467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  <p:sp>
        <p:nvSpPr>
          <p:cNvPr id="69645" name="TextBox 35"/>
          <p:cNvSpPr txBox="1">
            <a:spLocks noChangeArrowheads="1"/>
          </p:cNvSpPr>
          <p:nvPr/>
        </p:nvSpPr>
        <p:spPr bwMode="auto">
          <a:xfrm>
            <a:off x="3771900" y="3200400"/>
            <a:ext cx="304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4076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he-IL"/>
          </a:p>
        </p:txBody>
      </p:sp>
      <p:sp>
        <p:nvSpPr>
          <p:cNvPr id="69647" name="TextBox 40"/>
          <p:cNvSpPr txBox="1">
            <a:spLocks noChangeArrowheads="1"/>
          </p:cNvSpPr>
          <p:nvPr/>
        </p:nvSpPr>
        <p:spPr bwMode="auto">
          <a:xfrm>
            <a:off x="4381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  <a:endParaRPr lang="he-IL"/>
          </a:p>
        </p:txBody>
      </p:sp>
      <p:sp>
        <p:nvSpPr>
          <p:cNvPr id="69648" name="TextBox 41"/>
          <p:cNvSpPr txBox="1">
            <a:spLocks noChangeArrowheads="1"/>
          </p:cNvSpPr>
          <p:nvPr/>
        </p:nvSpPr>
        <p:spPr bwMode="auto">
          <a:xfrm>
            <a:off x="4686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</a:t>
            </a:r>
            <a:endParaRPr lang="he-IL"/>
          </a:p>
        </p:txBody>
      </p:sp>
      <p:sp>
        <p:nvSpPr>
          <p:cNvPr id="69649" name="TextBox 42"/>
          <p:cNvSpPr txBox="1">
            <a:spLocks noChangeArrowheads="1"/>
          </p:cNvSpPr>
          <p:nvPr/>
        </p:nvSpPr>
        <p:spPr bwMode="auto">
          <a:xfrm>
            <a:off x="4991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  <a:endParaRPr lang="he-IL"/>
          </a:p>
        </p:txBody>
      </p:sp>
      <p:sp>
        <p:nvSpPr>
          <p:cNvPr id="69650" name="TextBox 43"/>
          <p:cNvSpPr txBox="1">
            <a:spLocks noChangeArrowheads="1"/>
          </p:cNvSpPr>
          <p:nvPr/>
        </p:nvSpPr>
        <p:spPr bwMode="auto">
          <a:xfrm>
            <a:off x="52959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51" name="TextBox 44"/>
          <p:cNvSpPr txBox="1">
            <a:spLocks noChangeArrowheads="1"/>
          </p:cNvSpPr>
          <p:nvPr/>
        </p:nvSpPr>
        <p:spPr bwMode="auto">
          <a:xfrm>
            <a:off x="5600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he-IL"/>
          </a:p>
        </p:txBody>
      </p:sp>
      <p:sp>
        <p:nvSpPr>
          <p:cNvPr id="69652" name="TextBox 48"/>
          <p:cNvSpPr txBox="1">
            <a:spLocks noChangeArrowheads="1"/>
          </p:cNvSpPr>
          <p:nvPr/>
        </p:nvSpPr>
        <p:spPr bwMode="auto">
          <a:xfrm>
            <a:off x="5905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53" name="TextBox 49"/>
          <p:cNvSpPr txBox="1">
            <a:spLocks noChangeArrowheads="1"/>
          </p:cNvSpPr>
          <p:nvPr/>
        </p:nvSpPr>
        <p:spPr bwMode="auto">
          <a:xfrm>
            <a:off x="6210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12E36C-261D-497C-B828-90A974B4243A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Bridge the gap for students without prior programming knowledge</a:t>
            </a:r>
            <a:endParaRPr lang="en-US" sz="360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– Cont.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"Let there"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msg2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be light"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'Let there be light‘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will the next expression print?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 * 2 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6" name="Picture 3" descr="wz_let_there_be_light-50625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3338513" cy="25034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Access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657837" y="1447800"/>
            <a:ext cx="65532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 =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Hello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’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a[1]</a:t>
            </a:r>
          </a:p>
          <a:p>
            <a:pPr eaLnBrk="1" hangingPunct="1"/>
            <a:r>
              <a:rPr lang="en-US" sz="2000" dirty="0" smtClean="0">
                <a:solidFill>
                  <a:srgbClr val="0E29AE"/>
                </a:solidFill>
                <a:cs typeface="Arial" pitchFamily="34" charset="0"/>
              </a:rPr>
              <a:t>'e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a[-4:-2]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a[:-3]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'He'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a[-3:]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’</a:t>
            </a:r>
            <a:r>
              <a:rPr lang="en-US" sz="2000" dirty="0">
                <a:cs typeface="Arial" pitchFamily="34" charset="0"/>
              </a:rPr>
              <a:t> </a:t>
            </a:r>
            <a:endParaRPr lang="he-IL" sz="2000" dirty="0">
              <a:cs typeface="Arial" pitchFamily="34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0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905F4E-5A35-4031-B707-2D720C43A312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s1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s2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 = s1 + s2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= s3 +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World 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+ 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2014!’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D345-0D1B-413E-BB4E-6A5E607E07C3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Reverse a 3-digits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765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split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ones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10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tens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hundreds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reverse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reverse =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ones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tens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hundreds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print(</a:t>
            </a:r>
            <a:r>
              <a:rPr lang="en-US" sz="2400" dirty="0" smtClean="0">
                <a:solidFill>
                  <a:srgbClr val="339966"/>
                </a:solidFill>
                <a:cs typeface="Arial" pitchFamily="34" charset="0"/>
              </a:rPr>
              <a:t>'the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reverse number is'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reverse)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B8B9FA-AA77-4924-B9E2-F2E61629D355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76400" y="685800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Compare two variables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7800"/>
            <a:ext cx="4843049" cy="360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83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</a:t>
            </a:r>
            <a:r>
              <a:rPr lang="en-GB" sz="1400" dirty="0" smtClean="0"/>
              <a:t>docs.python.org/3/library/stdtypes.html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 6 != 2 *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-2 &gt;= 1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&lt;=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4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C78B7-E64E-4AD4-9F0A-E153B4ED43C1}" type="slidenum">
              <a:rPr lang="he-IL" smtClean="0"/>
              <a:pPr eaLnBrk="1" hangingPunct="1"/>
              <a:t>47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perators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x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65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y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&lt;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&gt;=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!=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8119E-EDC2-49CF-A4F3-90A3EEE726ED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6804" name="Rectangle 26"/>
          <p:cNvSpPr>
            <a:spLocks noChangeArrowheads="1"/>
          </p:cNvSpPr>
          <p:nvPr/>
        </p:nvSpPr>
        <p:spPr bwMode="auto">
          <a:xfrm>
            <a:off x="1295400" y="11811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Operate on two Booleans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/>
                <a:gridCol w="5916613"/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x and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at least one of x or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3D967-D1FE-4D8C-BFF9-90458E9BA622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25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4838"/>
              </a:tblGrid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12"/>
        </p:xfrm>
        <a:graphic>
          <a:graphicData uri="http://schemas.openxmlformats.org/drawingml/2006/table">
            <a:tbl>
              <a:tblPr/>
              <a:tblGrid>
                <a:gridCol w="592138"/>
                <a:gridCol w="590550"/>
                <a:gridCol w="5921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67425" y="2522538"/>
          <a:ext cx="1247775" cy="1036636"/>
        </p:xfrm>
        <a:graphic>
          <a:graphicData uri="http://schemas.openxmlformats.org/drawingml/2006/table">
            <a:tbl>
              <a:tblPr/>
              <a:tblGrid>
                <a:gridCol w="625475"/>
                <a:gridCol w="622300"/>
              </a:tblGrid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5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77876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77878" name="Picture 13" descr="not_op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616450"/>
            <a:ext cx="1365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79" name="Picture 15" descr="or_op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80" name="Picture 14" descr="and_o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52A10A-24C7-4BA8-A4E0-22FFCB7BA98D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30480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will be interactive featuring in-class exercises with lots of support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90600" y="20574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are expected to work hard!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143000" y="426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 in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38150" y="159385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	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a, b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c, d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b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800" baseline="-250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9BD31-BAF9-4535-88F0-35BA3F7E8D30}" type="slidenum">
              <a:rPr lang="he-IL" smtClean="0"/>
              <a:pPr eaLnBrk="1" hangingPunct="1"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Logical Operators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56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and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and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or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 =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result is“,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result) 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Compiler, Interpreter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C15DFC-0BE4-458B-8C53-5699A8629072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Usually a program is executed line after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reasonable to expect different execution orders on different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Illegal input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97743A-D98D-442B-A072-26086CD39A38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execute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conditionally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statement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code)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 rot="1260000">
            <a:off x="3761515" y="3455663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Following the </a:t>
            </a: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a new scope = one tab to the right.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Indicates the commands within the scope of this if.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tab !=  four spaces, even though it looks identical!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19D4E-7D10-42BC-BD43-A3734923A061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4997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0B282-DC21-424F-847D-BE9737D8773A}" type="slidenum">
              <a:rPr lang="he-IL" smtClean="0"/>
              <a:pPr eaLnBrk="1" hangingPunct="1"/>
              <a:t>57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2098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expression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3,4,5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</a:p>
          <a:p>
            <a:pPr eaLnBrk="1" hangingPunct="1"/>
            <a:endParaRPr 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width = 56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height = 65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rectangle”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width = height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“now it is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2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 of the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commands under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indented.</a:t>
            </a:r>
            <a:endParaRPr lang="en-US" sz="2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800600"/>
            <a:ext cx="5105400" cy="1143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D197D7-1F50-4EA9-AED0-4D8C94D5C0E3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Plan</a:t>
            </a: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52454"/>
              </p:ext>
            </p:extLst>
          </p:nvPr>
        </p:nvGraphicFramePr>
        <p:xfrm>
          <a:off x="990600" y="1524000"/>
          <a:ext cx="7162800" cy="4849984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</a:tblGrid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Python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Dictionaries and </a:t>
                      </a: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 analysis, image processing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Exercises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3D747-AE4F-4A3D-8E50-D0FB97E21B8F}" type="slidenum">
              <a:rPr lang="he-IL" smtClean="0"/>
              <a:pPr eaLnBrk="1" hangingPunct="1"/>
              <a:t>60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3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b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4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5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b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a: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"Cannot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build a 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triangle“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"Building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a triangle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02B74-BC5A-42B2-97B6-948DD9604CD7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if-else Statement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price =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145.75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dirty="0" smtClean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&lt; 100: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cheap"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price &gt; 200: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expensive"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"reasonable price"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 rot="1260000">
            <a:off x="3990115" y="2304539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Rubinstein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F135C-3ABE-4CB0-8D0C-AA4F16CA1F05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Working Environment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5240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Interpreter vs. scripts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Home vs. labs</a:t>
            </a:r>
            <a:endParaRPr lang="en-US" sz="360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20000"/>
              </a:spcBef>
            </a:pPr>
            <a:endParaRPr lang="en-US" sz="36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9" name="Picture 4" descr="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5" descr="microsoft-19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743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C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Working Environment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(at home):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www.python.org/ftp/python/3.4.3/python-3.4.3.msi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dirty="0">
                <a:latin typeface="Arial" pitchFamily="34" charset="0"/>
                <a:cs typeface="Arial" pitchFamily="34" charset="0"/>
              </a:rPr>
              <a:t>on windows?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https://www.python.org/downloads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sure you install Python 3.x,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NOT 2!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as in class</a:t>
            </a:r>
          </a:p>
          <a:p>
            <a:pPr marL="800100" lvl="1" indent="-3429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Open:</a:t>
            </a:r>
          </a:p>
          <a:p>
            <a:pPr>
              <a:buFontTx/>
              <a:buNone/>
              <a:defRPr/>
            </a:pPr>
            <a:r>
              <a:rPr lang="en-US" dirty="0" smtClean="0"/>
              <a:t>Start Menu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/>
              <a:t>	All Programs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Python 3.4 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	IDLE (Python GUI)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Editor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We want to save a sequence of commands and run it later in a new Python session.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>
              <a:buFontTx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Write Python commands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- Execute them in one key-press.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Open the editor from the Shell: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40608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new window is Untitled. First – choose a title: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window: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File  Save as…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Chose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‘.py’</a:t>
            </a:r>
            <a:endParaRPr lang="en-US" sz="28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3022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dirty="0"/>
          </a:p>
        </p:txBody>
      </p:sp>
      <p:sp>
        <p:nvSpPr>
          <p:cNvPr id="1075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Run Python: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327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9E092-812C-417F-99DC-C220E86B121C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Rubinstein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8B330-0172-419A-AF31-798395060C20}" type="slidenum">
              <a:rPr lang="he-IL" smtClean="0"/>
              <a:pPr eaLnBrk="1" hangingPunct="1"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“Hello”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“World!”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separate lines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“Hello World!” using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3109" name="Picture 5" descr="job doc wor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67200"/>
            <a:ext cx="32035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0EB4F9-740B-47CF-9074-8E6C2EFFAFD8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14600" y="2438400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A8FBBF-B5D5-48AE-905C-ACEA1727FD0E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Rubinstein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63CD1C-E1AE-4C91-BE20-9461C0AB0B99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Hardware /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Input /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Pseudo-Code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20563</TotalTime>
  <Words>2082</Words>
  <Application>Microsoft Office PowerPoint</Application>
  <PresentationFormat>On-screen Show (4:3)</PresentationFormat>
  <Paragraphs>610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Code (Language)</vt:lpstr>
      <vt:lpstr>PowerPoint Presentation</vt:lpstr>
      <vt:lpstr>PowerPoint Presentation</vt:lpstr>
      <vt:lpstr>PowerPoint Presentation</vt:lpstr>
      <vt:lpstr>PowerPoint Presentation</vt:lpstr>
      <vt:lpstr>Computer Program (more technically)</vt:lpstr>
      <vt:lpstr>PowerPoint Presentation</vt:lpstr>
      <vt:lpstr>PowerPoint Presentation</vt:lpstr>
      <vt:lpstr>My First Python Program: Hello World!</vt:lpstr>
      <vt:lpstr>Memory</vt:lpstr>
      <vt:lpstr> What are Variables ?</vt:lpstr>
      <vt:lpstr>Why do We Need Variables?</vt:lpstr>
      <vt:lpstr>PowerPoint Presentation</vt:lpstr>
      <vt:lpstr>PowerPoint Presentation</vt:lpstr>
      <vt:lpstr>Python: Some Types </vt:lpstr>
      <vt:lpstr>Why Do We Need Different Types?</vt:lpstr>
      <vt:lpstr> Documentation and Variable Names</vt:lpstr>
      <vt:lpstr>Numbers and their Types</vt:lpstr>
      <vt:lpstr>Variables and Assignments</vt:lpstr>
      <vt:lpstr>Variables and Assignments:  An Example</vt:lpstr>
      <vt:lpstr>Duck Typing</vt:lpstr>
      <vt:lpstr>Variables and Assignments – Cont. </vt:lpstr>
      <vt:lpstr>PowerPoint Presentation</vt:lpstr>
      <vt:lpstr>PowerPoint Presentation</vt:lpstr>
      <vt:lpstr>Strings</vt:lpstr>
      <vt:lpstr>Strings – Cont.</vt:lpstr>
      <vt:lpstr>Strings Access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PowerPoint Presentation</vt:lpstr>
      <vt:lpstr>PowerPoint Presentation</vt:lpstr>
      <vt:lpstr>and, or, not</vt:lpstr>
      <vt:lpstr>Logical Operators </vt:lpstr>
      <vt:lpstr>PowerPoint Presentation</vt:lpstr>
      <vt:lpstr>PowerPoint Presentation</vt:lpstr>
      <vt:lpstr>Flow Control</vt:lpstr>
      <vt:lpstr>Conditional Statement: if</vt:lpstr>
      <vt:lpstr>Conditional Statements</vt:lpstr>
      <vt:lpstr>Conditional Statements</vt:lpstr>
      <vt:lpstr>if-else Statement</vt:lpstr>
      <vt:lpstr>if-else Statement</vt:lpstr>
      <vt:lpstr>if-else Statement</vt:lpstr>
      <vt:lpstr>PowerPoint Presentation</vt:lpstr>
      <vt:lpstr>Nested if-else Statement</vt:lpstr>
      <vt:lpstr>PowerPoint Presentation</vt:lpstr>
      <vt:lpstr>PowerPoint Presentation</vt:lpstr>
      <vt:lpstr>Working Environment </vt:lpstr>
      <vt:lpstr>IDLE Editor </vt:lpstr>
      <vt:lpstr> IDLE Editor</vt:lpstr>
      <vt:lpstr>IDLE Editor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832</cp:revision>
  <dcterms:created xsi:type="dcterms:W3CDTF">2007-03-25T12:09:30Z</dcterms:created>
  <dcterms:modified xsi:type="dcterms:W3CDTF">2015-08-25T08:44:41Z</dcterms:modified>
</cp:coreProperties>
</file>