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8"/>
  </p:notesMasterIdLst>
  <p:sldIdLst>
    <p:sldId id="256" r:id="rId3"/>
    <p:sldId id="540" r:id="rId4"/>
    <p:sldId id="653" r:id="rId5"/>
    <p:sldId id="538" r:id="rId6"/>
    <p:sldId id="573" r:id="rId7"/>
    <p:sldId id="656" r:id="rId8"/>
    <p:sldId id="475" r:id="rId9"/>
    <p:sldId id="580" r:id="rId10"/>
    <p:sldId id="581" r:id="rId11"/>
    <p:sldId id="587" r:id="rId12"/>
    <p:sldId id="589" r:id="rId13"/>
    <p:sldId id="590" r:id="rId14"/>
    <p:sldId id="588" r:id="rId15"/>
    <p:sldId id="657" r:id="rId16"/>
    <p:sldId id="599" r:id="rId17"/>
    <p:sldId id="592" r:id="rId18"/>
    <p:sldId id="596" r:id="rId19"/>
    <p:sldId id="543" r:id="rId20"/>
    <p:sldId id="593" r:id="rId21"/>
    <p:sldId id="595" r:id="rId22"/>
    <p:sldId id="594" r:id="rId23"/>
    <p:sldId id="643" r:id="rId24"/>
    <p:sldId id="644" r:id="rId25"/>
    <p:sldId id="645" r:id="rId26"/>
    <p:sldId id="646" r:id="rId27"/>
    <p:sldId id="647" r:id="rId28"/>
    <p:sldId id="649" r:id="rId29"/>
    <p:sldId id="650" r:id="rId30"/>
    <p:sldId id="651" r:id="rId31"/>
    <p:sldId id="655" r:id="rId32"/>
    <p:sldId id="648" r:id="rId33"/>
    <p:sldId id="658" r:id="rId34"/>
    <p:sldId id="600" r:id="rId35"/>
    <p:sldId id="504" r:id="rId36"/>
    <p:sldId id="505" r:id="rId37"/>
    <p:sldId id="477" r:id="rId38"/>
    <p:sldId id="603" r:id="rId39"/>
    <p:sldId id="482" r:id="rId40"/>
    <p:sldId id="506" r:id="rId41"/>
    <p:sldId id="659" r:id="rId42"/>
    <p:sldId id="602" r:id="rId43"/>
    <p:sldId id="553" r:id="rId44"/>
    <p:sldId id="554" r:id="rId45"/>
    <p:sldId id="555" r:id="rId46"/>
    <p:sldId id="56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66"/>
    <a:srgbClr val="3399FF"/>
    <a:srgbClr val="008080"/>
    <a:srgbClr val="CCFFCC"/>
    <a:srgbClr val="CC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9834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9C81791-6D66-44BE-A4C0-FA4AA31C464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EC2C1B-E6D8-4574-B6F3-4279A3D4BC8F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651CA2-6B27-4891-B37E-E8E02BCD8B0D}" type="slidenum">
              <a:rPr lang="he-IL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75AA64-0CFE-4799-855C-AD2A7797A33B}" type="slidenum">
              <a:rPr lang="he-IL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3C59A-3A15-4481-BFCC-C823C09C7FF4}" type="slidenum">
              <a:rPr lang="he-IL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E640CD-8602-4048-9982-89679504DF09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E72FE-CDFC-4C21-A121-8F98E7936E4A}" type="slidenum">
              <a:rPr lang="he-IL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http://revolveapp.com/Portals/218018/images/re-invent-the-wheel-small.png</a:t>
            </a:r>
            <a:endParaRPr lang="he-IL" dirty="0" smtClean="0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6790DE-473C-4D9A-8D6D-BF9A4B11C333}" type="slidenum">
              <a:rPr lang="ar-SA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06EB3-2BE7-4990-8297-EC91B02BD5D4}" type="slidenum">
              <a:rPr lang="he-IL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C2CDBE-3791-4A5B-881E-F0799FF506AE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93711-AD79-424D-970D-D6CE08B4C98F}" type="slidenum">
              <a:rPr lang="he-IL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4C86B3-7610-45AF-94EA-F105B37D2EEB}" type="slidenum">
              <a:rPr lang="he-IL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1DD0F8-6F3E-483F-BA54-C8947F52443E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9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7D4C60-81EC-4CF1-BEC7-E42A3487E6BD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0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3E4719-240C-4693-8B38-D5EAB4507CA9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1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35CAF1-EB69-4E75-B29E-5783227266CC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BC2436-AAA5-42DF-8B78-41021DD16767}" type="slidenum">
              <a:rPr lang="ar-SA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http://farm2.staticflickr.com/1072/582310541_2bfcb04282_z.jpg?zz=1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DA2704-BCDC-43FF-9F75-418E2FC8A3E6}" type="slidenum">
              <a:rPr lang="ar-SA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http://upload.wikimedia.org/wikipedia/commons/thumb/a/a2/Fibonacci.jpg/220px-Fibonacci.jpg</a:t>
            </a:r>
          </a:p>
          <a:p>
            <a:r>
              <a:rPr lang="en-US" smtClean="0">
                <a:latin typeface="Arial" pitchFamily="34" charset="0"/>
              </a:rPr>
              <a:t>http://upload.wikimedia.org/wikipedia/commons/thumb/9/95/FibonacciBlocks.svg/180px-FibonacciBlocks.svg.png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4AA66-E4D2-4E86-BF37-FB648F16611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6056C9-EC1D-4BD8-B5C0-112D8BEA98B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28F453-D9F9-4186-ACDB-C7BCD5E3B749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DBDCFA-E516-4EC4-AA83-8BF04A89C488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83907-3A71-4933-AC68-7D65726D725F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E40311-9FC8-49A2-A135-BE80DAA4CE5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69ADE-8508-4847-A9E0-F1776EAD32E8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6622F-B3C9-452B-8FD6-0CDC9D89507B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CE91C3-A52A-4394-BE6F-63EEA23BB623}" type="slidenum">
              <a:rPr lang="he-IL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31E55C-49DD-4E16-8E13-B045B408DB47}" type="slidenum">
              <a:rPr lang="he-IL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EB9581-CE57-450C-A911-BC99DC732B9D}" type="slidenum">
              <a:rPr lang="he-IL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BC4143-0653-40BF-A5B2-5866A80E7F76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90E2A-B175-44EC-BFC4-AEAB667950BF}" type="slidenum">
              <a:rPr lang="he-IL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311D-E1F4-441E-B251-2242BC00890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C87EE-395E-4B53-9409-82116AA5ED1F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E5332-8B03-46C3-A303-CDE65BC55535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2C0BA-6448-461F-B479-9DEFE9960C6D}" type="slidenum">
              <a:rPr lang="he-IL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30A1-F193-468F-BB58-2398332A8B6B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D596-4784-4AA7-B064-90051090B8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3A2E-D74C-4E5A-8188-B2CB3D7AF373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03CD-6FB7-4EEE-A231-5CDA557B16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A3FD-7638-4C45-8E32-B3B1C664EEDA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C9F33-44E2-4591-9407-98B21BEAB2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E13C-7665-4202-99C4-2BD2624C3C77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2098-7869-422A-8844-4EC3BEBBA1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8FEB-43A5-4B81-AB51-D853197C1608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0310-CD23-469B-BBFB-196665D286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E5AE3-FD8E-4189-85C0-818845616775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64A-6565-4DFE-A085-08D22C26EF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8713-A4AA-42A2-83C5-E45B158A2D52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0720-7741-435D-B43C-77E7A6D84E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8551-37E7-4816-8D6A-53CA133EDF77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3C02-7163-4836-998D-FDDF3B5ED8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3DC1-E0EA-47C7-A41C-13F04E14497F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DADD-8F6A-4630-A413-38E89F1FB1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451-6D2F-404A-B26A-6865423E1241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C9BD-6CAC-4A65-8B89-3B9B9C876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01-8FDE-4BE4-B255-1428749BE70B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E614-2460-4B5E-86D1-36C19D4BAF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5D06-E0E9-44D7-B2EE-3FB438E675A8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90AA-821F-4EBE-B194-E684C9B64E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703C-5810-4AA5-BD78-1DF4030D8816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A6E8-2219-456F-8625-13A28E3D7C0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9205-8846-48DD-B393-A188A14AAC9B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8E19-52A0-4DDA-A7AF-6E0375BB22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0B27-5E52-4CF6-9EAA-B5B86558554E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327FF-57EB-403A-857E-C892A65A1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64EF-A34A-46D9-BDF5-95A1722BFC5C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D9DA-5609-48F1-BF97-32142B1070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ABD9E-71E5-4EC4-A976-8C2AFD81ECBC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E00-382A-45A2-A932-CAABCD83C3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D374-08D6-4CC1-9F2C-76A72EDF62DF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71A5-59BD-4392-A723-5DE17F1F5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9EEC-1308-4360-9B45-A8DA40D6BCD3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8F21-137F-4AE0-82A2-72D9875617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59EF-7C50-4C9A-9F76-43E9AF7E7B63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6D06-552C-4317-9962-33CF463D2B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2C9C-15E8-4CA3-85D0-599B5EE54A31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04D9-B329-421F-BA79-20A8DDD798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A567-8E79-4356-A95D-7E88762161ED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961-C171-4348-B9B8-10012E68D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5FD8-528E-41E8-9A3C-829ABD0EA1B5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04E2-84FB-493A-8C22-56FF611A17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FF93225-FED2-4565-8721-A7F828FA629B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C2E75A-DA66-4668-9B20-1FB461E195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D310A3D-4CAF-4176-902D-0CD68F6F4433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873053-230A-4D08-8D0F-5CAEBC8AC9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underwar.co.i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2A2B8-1C5A-42C1-BEF1-69D230F5C8FD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4495800"/>
            <a:ext cx="3733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Loops, Functions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“Sunday”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“Monday"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"Tuesday”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“Wednesday”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“Thursday”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“Friday”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“Saturday”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‘Wednesday’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(days)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variables of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pi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‘pi’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3.14159,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student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Roi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want to maintain a list of the students here either by name or by id: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students </a:t>
            </a:r>
            <a:r>
              <a:rPr lang="en-US" sz="2800" dirty="0" smtClean="0"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Itay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9255587,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'Zohar'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744554887]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800" dirty="0" smtClean="0">
                <a:solidFill>
                  <a:srgbClr val="FF8C00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(students[2])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append - add an element to the end of the list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students.append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'Michal'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Itay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9255587,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'Zohar', 744554887, 'Michal']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But Alon wants lo leave the course: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students.remove(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'Alon'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['Itay', 9255587, 'Zohar', 744554887, 'Michal']</a:t>
            </a:r>
          </a:p>
          <a:p>
            <a:pPr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removes only the first occurrence of a value.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fi-FI" sz="2400" dirty="0" smtClean="0">
                <a:latin typeface="Arial" pitchFamily="34" charset="0"/>
                <a:cs typeface="Arial" pitchFamily="34" charset="0"/>
              </a:rPr>
              <a:t>&gt;&gt;&gt; mat = [  [1, 2, 3],  [4, 5, 6],  [7, 8, 9] 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mat[1]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[4, 5, 6]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(mat) ?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family =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‘Grandma’, ‘Grandpa’,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Orit’,’Yossi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      			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Mom’,’Dad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Tali’,’Ami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’,[‘Ran’],[‘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’]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’me’, ‘Amir’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4340" name="Picture 3" descr="250px-Russian-Matroshka_no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Murray Hopper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December </a:t>
            </a:r>
            <a:r>
              <a:rPr lang="en-US" sz="2800" dirty="0">
                <a:solidFill>
                  <a:schemeClr val="tx1"/>
                </a:solidFill>
              </a:rPr>
              <a:t>9, 1906 – January 1, </a:t>
            </a:r>
            <a:r>
              <a:rPr lang="en-US" sz="2800" dirty="0" smtClean="0">
                <a:solidFill>
                  <a:schemeClr val="tx1"/>
                </a:solidFill>
              </a:rPr>
              <a:t>1992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American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computer </a:t>
            </a:r>
            <a:r>
              <a:rPr lang="en-US" sz="2800" dirty="0">
                <a:solidFill>
                  <a:schemeClr val="tx1"/>
                </a:solidFill>
              </a:rPr>
              <a:t>scientist and United States Navy rear admiral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One </a:t>
            </a:r>
            <a:r>
              <a:rPr lang="en-US" sz="2800" dirty="0">
                <a:solidFill>
                  <a:schemeClr val="tx1"/>
                </a:solidFill>
              </a:rPr>
              <a:t>of the first programmers of the Harvard Mark I computer in </a:t>
            </a:r>
            <a:r>
              <a:rPr lang="en-US" sz="2800" dirty="0" smtClean="0">
                <a:solidFill>
                  <a:schemeClr val="tx1"/>
                </a:solidFill>
              </a:rPr>
              <a:t>1944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Invented </a:t>
            </a:r>
            <a:r>
              <a:rPr lang="en-US" sz="2800" dirty="0">
                <a:solidFill>
                  <a:schemeClr val="tx1"/>
                </a:solidFill>
              </a:rPr>
              <a:t>the first compiler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Popularized </a:t>
            </a:r>
            <a:r>
              <a:rPr lang="en-US" sz="2800" dirty="0">
                <a:solidFill>
                  <a:schemeClr val="tx1"/>
                </a:solidFill>
              </a:rPr>
              <a:t>the idea of </a:t>
            </a:r>
            <a:r>
              <a:rPr lang="en-US" sz="2800" dirty="0" smtClean="0">
                <a:solidFill>
                  <a:schemeClr val="tx1"/>
                </a:solidFill>
              </a:rPr>
              <a:t>high-level </a:t>
            </a:r>
            <a:r>
              <a:rPr lang="en-US" sz="2800" dirty="0">
                <a:solidFill>
                  <a:schemeClr val="tx1"/>
                </a:solidFill>
              </a:rPr>
              <a:t>programming languages.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Popularizing </a:t>
            </a:r>
            <a:r>
              <a:rPr lang="en-US" sz="2800" dirty="0">
                <a:solidFill>
                  <a:schemeClr val="tx1"/>
                </a:solidFill>
              </a:rPr>
              <a:t>the term "debugging" for fixing computer glitches (in one instance, removing a moth from a </a:t>
            </a:r>
            <a:r>
              <a:rPr lang="en-US" sz="2800" dirty="0" smtClean="0">
                <a:solidFill>
                  <a:schemeClr val="tx1"/>
                </a:solidFill>
              </a:rPr>
              <a:t>computer).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 descr="Commodore Grace M. Hopper, USN (cover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44C794-407B-4D3A-A972-5A11432B54F1}" type="slidenum">
              <a:rPr lang="ar-SA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8525" y="1468437"/>
            <a:ext cx="7772400" cy="5005536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Run over all elements in the list. In iteration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determines 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iteration.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Note: No infinite loops here! (no infinite lists in Python)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(1,101):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“Partial sum is:”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5050</a:t>
            </a:r>
          </a:p>
          <a:p>
            <a:pPr>
              <a:buFontTx/>
              <a:buNone/>
              <a:defRPr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Python’s built-in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(range(1,101))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 smtClean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CC9256-89CE-43CA-86B1-377D1C10F016}" type="slidenum">
              <a:rPr lang="ar-SA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1600200"/>
            <a:ext cx="3048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i="1" dirty="0"/>
              <a:t>range(stop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range(start</a:t>
            </a:r>
            <a:r>
              <a:rPr lang="en-US" i="1" dirty="0"/>
              <a:t>, stop[, step</a:t>
            </a:r>
            <a:r>
              <a:rPr lang="en-US" i="1" dirty="0" smtClean="0"/>
              <a:t>])</a:t>
            </a:r>
          </a:p>
          <a:p>
            <a:r>
              <a:rPr lang="en-US" dirty="0" smtClean="0"/>
              <a:t>Gives numbers from start (or 0) to stop, with steps intervals (defaults to 1)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FB11C1-DD53-469F-9872-B1D6274B6AA2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Compute factorial of 12 (12!=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</a:rPr>
              <a:t>479,001,600)</a:t>
            </a: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n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12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pitchFamily="34" charset="0"/>
              </a:rPr>
              <a:t>for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in range(2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, n + 1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	fact *=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(n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"! = "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fact)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over strings: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name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‘Kanye’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letter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'Give me'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'What did we get?'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What did we get? Kanye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11208"/>
            <a:ext cx="2292350" cy="21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F7C154-AB8A-445E-8098-66F3C3594F20}" type="slidenum">
              <a:rPr lang="ar-SA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installation status?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5802868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https://www.python.org/downloads/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91440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- Aborting Iteration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terminates the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for getting out of loops when some predefined condition occurs.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0: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“Stopped at”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solidFill>
                <a:srgbClr val="FF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792163" cy="3603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# Find smallest divisor using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range(2, n + 1):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% div == 0: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“Smallest divisor is”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1762" y="2992438"/>
            <a:ext cx="884237" cy="36036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smtClean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[expression]: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140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1141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1142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1143" name="AutoShape 10"/>
            <p:cNvCxnSpPr>
              <a:cxnSpLocks noChangeShapeType="1"/>
              <a:stCxn id="91141" idx="2"/>
              <a:endCxn id="91142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4" name="AutoShape 13"/>
            <p:cNvCxnSpPr>
              <a:cxnSpLocks noChangeShapeType="1"/>
              <a:stCxn id="91142" idx="1"/>
              <a:endCxn id="91141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45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1146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1147" name="AutoShape 21"/>
            <p:cNvCxnSpPr>
              <a:cxnSpLocks noChangeShapeType="1"/>
              <a:stCxn id="91141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24"/>
            <p:cNvCxnSpPr>
              <a:cxnSpLocks noChangeShapeType="1"/>
              <a:endCxn id="91141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F6220F-C161-4FE8-BB61-9DA51C754F1C}" type="slidenum">
              <a:rPr lang="ar-SA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- Factorial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C143C"/>
                </a:solidFill>
              </a:rPr>
              <a:t># </a:t>
            </a:r>
            <a:r>
              <a:rPr lang="en-US" sz="2400" dirty="0" smtClean="0">
                <a:solidFill>
                  <a:srgbClr val="DC143C"/>
                </a:solidFill>
              </a:rPr>
              <a:t>factorial of 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&lt;=</a:t>
            </a:r>
            <a:r>
              <a:rPr lang="en-US" sz="2400" dirty="0"/>
              <a:t> n:</a:t>
            </a:r>
            <a:br>
              <a:rPr lang="en-US" sz="2400" dirty="0"/>
            </a:br>
            <a:r>
              <a:rPr lang="en-US" sz="2400" dirty="0"/>
              <a:t>    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fact </a:t>
            </a:r>
            <a:r>
              <a:rPr lang="en-US" sz="2400" dirty="0">
                <a:solidFill>
                  <a:srgbClr val="A52A2A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"! = "</a:t>
            </a:r>
            <a:r>
              <a:rPr lang="en-US" sz="2400" dirty="0"/>
              <a:t>, </a:t>
            </a:r>
            <a:r>
              <a:rPr lang="en-US" sz="2400" dirty="0" smtClean="0"/>
              <a:t>fact)</a:t>
            </a:r>
            <a:endParaRPr lang="en-US" sz="2400" dirty="0">
              <a:solidFill>
                <a:srgbClr val="003399"/>
              </a:solidFill>
              <a:latin typeface="Arial Narrow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Smallest divisor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# Find the smallest divisor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"Smallest divisor of"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n, 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"is"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above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loop infinite?</a:t>
            </a:r>
          </a:p>
        </p:txBody>
      </p:sp>
    </p:spTree>
    <p:extLst>
      <p:ext uri="{BB962C8B-B14F-4D97-AF65-F5344CB8AC3E}">
        <p14:creationId xmlns:p14="http://schemas.microsoft.com/office/powerpoint/2010/main" val="2477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1A4F9C-EBBF-456C-B55B-AAFDDF6087EB}" type="slidenum">
              <a:rPr lang="ar-SA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</a:t>
            </a:r>
            <a:r>
              <a:rPr lang="en-US" sz="44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219200" y="1143000"/>
            <a:ext cx="426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791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2</a:t>
            </a:r>
            <a:br>
              <a:rPr lang="en-US" sz="2400" dirty="0"/>
            </a:br>
            <a:r>
              <a:rPr lang="en-US" sz="2400" dirty="0" smtClean="0"/>
              <a:t>prime 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False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8C00"/>
                </a:solidFill>
              </a:rPr>
              <a:t>while</a:t>
            </a:r>
            <a:r>
              <a:rPr lang="en-US" sz="2400" dirty="0" smtClean="0"/>
              <a:t> div </a:t>
            </a:r>
            <a:r>
              <a:rPr lang="en-US" sz="2400" dirty="0" smtClean="0">
                <a:solidFill>
                  <a:srgbClr val="A52A2A"/>
                </a:solidFill>
              </a:rPr>
              <a:t>&lt;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FF8C00"/>
                </a:solidFill>
              </a:rPr>
              <a:t>and</a:t>
            </a:r>
            <a:r>
              <a:rPr lang="en-US" sz="2400" dirty="0" smtClean="0"/>
              <a:t> 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    prime </a:t>
            </a:r>
            <a:r>
              <a:rPr lang="en-US" sz="2400" dirty="0" smtClean="0">
                <a:solidFill>
                  <a:srgbClr val="A52A2A"/>
                </a:solidFill>
              </a:rPr>
              <a:t>=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A52A2A"/>
                </a:solidFill>
              </a:rPr>
              <a:t>%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!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smtClean="0"/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&lt;=&gt; div +=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smtClean="0"/>
              <a:t>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"is prime</a:t>
            </a:r>
            <a:r>
              <a:rPr lang="en-US" sz="2400" dirty="0" smtClean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228B22"/>
                </a:solidFill>
              </a:rPr>
              <a:t>isn’t prime“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endParaRPr lang="en-US" sz="2400" dirty="0">
              <a:solidFill>
                <a:srgbClr val="339966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Beware!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78334-FEAB-4C40-A641-27CB6C4E6837}" type="slidenum">
              <a:rPr lang="ar-SA" smtClean="0">
                <a:cs typeface="Arial" pitchFamily="34" charset="0"/>
              </a:rPr>
              <a:pPr eaLnBrk="1" hangingPunct="1"/>
              <a:t>26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5238" name="Picture 6" descr="http://farm2.staticflickr.com/1072/582310541_2bfcb04282_z.jpg?zz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3886200"/>
            <a:ext cx="3692525" cy="2457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AFD98-0EEE-4E1E-BBBC-3F9CF738F475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752600"/>
            <a:ext cx="4776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Fibonacci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sz="3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0, 1, 1, 2, 3, 5, 8, 13, 21, 34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fib(1) 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fib(2)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fib(n) = fib(n-1) + fib(n-2)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626745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hlinkClick r:id="rId3"/>
              </a:rPr>
              <a:t>http://en.wikipedia.org/wiki/Fibonacci_number </a:t>
            </a:r>
            <a:endParaRPr lang="en-US"/>
          </a:p>
        </p:txBody>
      </p:sp>
      <p:pic>
        <p:nvPicPr>
          <p:cNvPr id="111624" name="Picture 8" descr="http://upload.wikimedia.org/wikipedia/commons/thumb/a/a2/Fibonacci.jpg/220px-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63550"/>
            <a:ext cx="2095500" cy="2828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D48B5-7CD8-4B87-B74A-9F4341A70475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The first 10 terms of the Fibonacci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5400"/>
            <a:ext cx="6762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5C51AF-383E-4087-BC1D-72659684D6C2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integer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to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the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number. </a:t>
            </a:r>
          </a:p>
          <a:p>
            <a:pPr marL="609600" indent="-609600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32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9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Ehud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x_i_2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 </a:t>
            </a:r>
            <a:r>
              <a:rPr lang="en-US" sz="28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x_i_2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is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3600" b="0" dirty="0" smtClean="0">
                    <a:latin typeface="Cambria Math"/>
                  </a:rPr>
                  <a:t>Fibonacci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566" t="-7614" r="-36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6EE2D3-A11C-412C-A334-1C187DDE5E4B}" type="slidenum">
              <a:rPr lang="he-IL" smtClean="0">
                <a:cs typeface="Arial" pitchFamily="34" charset="0"/>
              </a:rPr>
              <a:pPr eaLnBrk="1" hangingPunct="1"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to use for/while?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applications are more natural 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limited cases we should use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when something is performed a predefined number of times, or when iterating over a list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the number of iterations is not known in advance (e.g., asking for legal input from a user, drawing random numbers, waiting for something to happen)</a:t>
            </a:r>
          </a:p>
        </p:txBody>
      </p:sp>
    </p:spTree>
    <p:extLst>
      <p:ext uri="{BB962C8B-B14F-4D97-AF65-F5344CB8AC3E}">
        <p14:creationId xmlns:p14="http://schemas.microsoft.com/office/powerpoint/2010/main" val="312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31 January 1956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Dutch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uthor </a:t>
            </a:r>
            <a:r>
              <a:rPr lang="en-US" sz="2800" dirty="0">
                <a:solidFill>
                  <a:schemeClr val="tx1"/>
                </a:solidFill>
              </a:rPr>
              <a:t>of the Python programming language.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Continues </a:t>
            </a:r>
            <a:r>
              <a:rPr lang="en-US" sz="2800" dirty="0">
                <a:solidFill>
                  <a:schemeClr val="tx1"/>
                </a:solidFill>
              </a:rPr>
              <a:t>to oversee the Python development </a:t>
            </a:r>
            <a:r>
              <a:rPr lang="en-US" sz="2800" dirty="0" smtClean="0">
                <a:solidFill>
                  <a:schemeClr val="tx1"/>
                </a:solidFill>
              </a:rPr>
              <a:t>process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mployed </a:t>
            </a:r>
            <a:r>
              <a:rPr lang="en-US" sz="2800" dirty="0">
                <a:solidFill>
                  <a:schemeClr val="tx1"/>
                </a:solidFill>
              </a:rPr>
              <a:t>by Google from 2005 until 7 December 2012, where he spent half his time developing the Python language.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In </a:t>
            </a:r>
            <a:r>
              <a:rPr lang="en-US" sz="2800" dirty="0">
                <a:solidFill>
                  <a:schemeClr val="tx1"/>
                </a:solidFill>
              </a:rPr>
              <a:t>January 2013, Van Rossum started working for Dropbox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074" name="Picture 2" descr="Guido van Rossum OSCON 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9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4200CC-9B98-4056-B380-387ABB023D66}" type="slidenum">
              <a:rPr lang="he-IL" smtClean="0">
                <a:cs typeface="Arial" pitchFamily="34" charset="0"/>
              </a:rPr>
              <a:pPr eaLnBrk="1" hangingPunct="1"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of code that has a unique</a:t>
            </a:r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returns a value.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block of statements that perform a task.</a:t>
            </a:r>
            <a:endParaRPr lang="en-US" dirty="0" smtClean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can be executed from as many different points in a Program.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statements into a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0D4A11-59B8-49B5-8813-FD86DB0949AD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are They Good For?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Generalize a repeated set of instructions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Solve bugs once…)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Break the problem into smaller sub-tasks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Easier to solve complex problems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Make a program easier to read and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Abstraction – we don’t have to know how a function is implemented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5DB1-82BA-4517-95AE-6803042BB87D}" type="slidenum">
              <a:rPr lang="he-IL" smtClean="0">
                <a:cs typeface="Arial" pitchFamily="34" charset="0"/>
              </a:rPr>
              <a:pPr eaLnBrk="1" hangingPunct="1"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4822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3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31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(argument1, argument2,...):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statement1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result1, result2, …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optional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func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[var1, var2,…] =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function is: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named code scope 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receive input parameters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return output parameters </a:t>
            </a:r>
            <a:endParaRPr lang="he-IL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9B0A25-EBFA-4623-B664-EE57E7AAF57F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33600"/>
            <a:ext cx="6397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2438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                                      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C09243-6F27-42D4-865F-F029F59683AE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Parameters: Python variables.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float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list etc. and even function names! (later)</a:t>
            </a:r>
            <a:endParaRPr lang="en-US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a value to the  function’s caller.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the returned value – any Python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 value is returned, the function returns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 the absence of a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7648E1-C176-4329-BAF2-CE7561479176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terms in CS &amp;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&amp;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float, </a:t>
            </a: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if-else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Margaret </a:t>
            </a:r>
            <a:r>
              <a:rPr lang="en-GB" b="1" dirty="0" smtClean="0"/>
              <a:t>Hamilton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sz="2400" dirty="0" smtClean="0"/>
              <a:t>August </a:t>
            </a:r>
            <a:r>
              <a:rPr lang="en-US" sz="2400" dirty="0"/>
              <a:t>17, </a:t>
            </a:r>
            <a:r>
              <a:rPr lang="en-US" sz="2400" dirty="0" smtClean="0"/>
              <a:t>1936</a:t>
            </a:r>
          </a:p>
          <a:p>
            <a:r>
              <a:rPr lang="en-US" sz="2400" dirty="0" smtClean="0"/>
              <a:t>Computer </a:t>
            </a:r>
            <a:r>
              <a:rPr lang="en-US" sz="2400" dirty="0"/>
              <a:t>scientist, systems engineer, and business owner. </a:t>
            </a:r>
            <a:endParaRPr lang="en-US" sz="2400" dirty="0" smtClean="0"/>
          </a:p>
          <a:p>
            <a:r>
              <a:rPr lang="en-US" sz="2400" dirty="0" smtClean="0"/>
              <a:t>Was director </a:t>
            </a:r>
            <a:r>
              <a:rPr lang="en-US" sz="2400" dirty="0"/>
              <a:t>and supervisor of software programming for </a:t>
            </a:r>
            <a:r>
              <a:rPr lang="en-US" sz="2400" b="1" dirty="0"/>
              <a:t>Apollo </a:t>
            </a:r>
            <a:r>
              <a:rPr lang="en-US" sz="2400" dirty="0"/>
              <a:t>and </a:t>
            </a:r>
            <a:r>
              <a:rPr lang="en-US" sz="2400" dirty="0" smtClean="0"/>
              <a:t>Skylab</a:t>
            </a:r>
          </a:p>
          <a:p>
            <a:r>
              <a:rPr lang="en-US" sz="2400" dirty="0" smtClean="0"/>
              <a:t>Her work </a:t>
            </a:r>
            <a:r>
              <a:rPr lang="en-US" sz="2400" dirty="0"/>
              <a:t>prevented an abort of the Apollo 11 Moon landing</a:t>
            </a:r>
          </a:p>
          <a:p>
            <a:r>
              <a:rPr lang="en-US" sz="2400" dirty="0" smtClean="0"/>
              <a:t>Founder </a:t>
            </a:r>
            <a:r>
              <a:rPr lang="en-US" sz="2400" dirty="0"/>
              <a:t>and CEO of Hamilton Technologies, </a:t>
            </a:r>
            <a:r>
              <a:rPr lang="en-US" sz="2400" dirty="0" smtClean="0"/>
              <a:t>Inc.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ublished </a:t>
            </a:r>
            <a:r>
              <a:rPr lang="en-US" sz="2400" dirty="0"/>
              <a:t>over 130 papers, proceedings, and reports concerned with the 60 projects and six major programs in which she has been involved.</a:t>
            </a:r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 descr="https://upload.wikimedia.org/wikipedia/commons/thumb/a/aa/Margaret_Hamilton_in_action.jpg/220px-Margaret_Hamilton_in_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647824"/>
            <a:ext cx="2095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2/2e/Margaret_Hamilton.gif/220px-Margaret_Hamilt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90924"/>
            <a:ext cx="2095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55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6DE79-3679-4297-8A98-FB7FBEB1D7E7}" type="slidenum">
              <a:rPr lang="ar-SA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C0FD26-18C8-4515-9F58-C4A3F0DEE224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positive integers – A and B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A//B)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use the operators ‘/’, ‘//’, ‘*’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B6C7A-D4C5-4ABF-8C24-9CD6325CEEC1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positive integer A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there is an integer n such that A ==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True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Otherwise, return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85DA9-AEB5-417A-AD9A-D2E5D9B2622C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4191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Input: The height of the triangle.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62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620000" y="35194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620000" y="385762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620000" y="3214688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634288" y="4191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629400" y="3124200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8C2C59-4B6F-44FE-AEE7-D68B5333455C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48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How to Find Mistakes in Your Code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he-IL" sz="2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Runtime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the code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Consult course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Ask on the forum (see course website)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Ask Google (a useful and legitimate source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Good forums to ask 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online: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stackoverflow.com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underwar.co.il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Operators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Arithmetic  Operations: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add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reduce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multiply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/, //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divide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%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modulo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(remainder)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**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Comparison Operators (Return True or False):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equal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not equal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 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 or equal to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 or equal to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23 </a:t>
            </a:r>
            <a:r>
              <a:rPr lang="en-US" sz="2800" dirty="0">
                <a:solidFill>
                  <a:schemeClr val="tx1"/>
                </a:solidFill>
              </a:rPr>
              <a:t>June 1912 – 7 June </a:t>
            </a:r>
            <a:r>
              <a:rPr lang="en-US" sz="2800" dirty="0" smtClean="0">
                <a:solidFill>
                  <a:schemeClr val="tx1"/>
                </a:solidFill>
              </a:rPr>
              <a:t>1954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British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Pioneering </a:t>
            </a:r>
            <a:r>
              <a:rPr lang="en-US" sz="2800" dirty="0">
                <a:solidFill>
                  <a:schemeClr val="tx1"/>
                </a:solidFill>
              </a:rPr>
              <a:t>computer scientist, mathematician, logician, cryptanalyst, mathematical biologist, and marathon and ultra distance runner.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Formalisation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of the concepts of algorithm and computation with the Turing </a:t>
            </a:r>
            <a:r>
              <a:rPr lang="en-US" sz="2800" dirty="0" smtClean="0">
                <a:solidFill>
                  <a:schemeClr val="tx1"/>
                </a:solidFill>
              </a:rPr>
              <a:t>machine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Father </a:t>
            </a:r>
            <a:r>
              <a:rPr lang="en-US" sz="2800" dirty="0">
                <a:solidFill>
                  <a:schemeClr val="tx1"/>
                </a:solidFill>
              </a:rPr>
              <a:t>of theoretical computer science and artificial </a:t>
            </a:r>
            <a:r>
              <a:rPr lang="en-US" sz="2800" dirty="0" smtClean="0">
                <a:solidFill>
                  <a:schemeClr val="tx1"/>
                </a:solidFill>
              </a:rPr>
              <a:t>intelligence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Pivotal </a:t>
            </a:r>
            <a:r>
              <a:rPr lang="en-US" sz="2800" dirty="0">
                <a:solidFill>
                  <a:schemeClr val="tx1"/>
                </a:solidFill>
              </a:rPr>
              <a:t>role in cracking </a:t>
            </a:r>
            <a:r>
              <a:rPr lang="en-US" sz="2800" dirty="0" smtClean="0">
                <a:solidFill>
                  <a:schemeClr val="tx1"/>
                </a:solidFill>
              </a:rPr>
              <a:t>Nazi coded messages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9" name="Picture 5" descr="Alan Turing Aged 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76200"/>
            <a:ext cx="1990725" cy="25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ordered sequence of elements.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list in Python: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[-1]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 smtClean="0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944"/>
              </p:ext>
            </p:extLst>
          </p:nvPr>
        </p:nvGraphicFramePr>
        <p:xfrm>
          <a:off x="1547815" y="2205038"/>
          <a:ext cx="5545135" cy="246878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9027"/>
                <a:gridCol w="1109027"/>
                <a:gridCol w="1109027"/>
                <a:gridCol w="1109027"/>
                <a:gridCol w="1109027"/>
              </a:tblGrid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9.7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8.6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18787</TotalTime>
  <Words>1388</Words>
  <Application>Microsoft Office PowerPoint</Application>
  <PresentationFormat>On-screen Show (4:3)</PresentationFormat>
  <Paragraphs>425</Paragraphs>
  <Slides>45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Operators</vt:lpstr>
      <vt:lpstr>Alan Turing</vt:lpstr>
      <vt:lpstr>PowerPoint Presentation</vt:lpstr>
      <vt:lpstr>Lists</vt:lpstr>
      <vt:lpstr>Lists are Indexable</vt:lpstr>
      <vt:lpstr>Lists</vt:lpstr>
      <vt:lpstr>Lists – Dynamic</vt:lpstr>
      <vt:lpstr>Lists – Dynamic</vt:lpstr>
      <vt:lpstr>Nested Lists</vt:lpstr>
      <vt:lpstr>Grace Murray Hopper</vt:lpstr>
      <vt:lpstr>PowerPoint Presentation</vt:lpstr>
      <vt:lpstr>For Loop</vt:lpstr>
      <vt:lpstr>For Example</vt:lpstr>
      <vt:lpstr>PowerPoint Presentation</vt:lpstr>
      <vt:lpstr>For Loop and Strings</vt:lpstr>
      <vt:lpstr>Break - Aborting Iteration</vt:lpstr>
      <vt:lpstr>Break Example</vt:lpstr>
      <vt:lpstr>While Loop</vt:lpstr>
      <vt:lpstr>PowerPoint Presentation</vt:lpstr>
      <vt:lpstr>Exercise – Smallest divisor</vt:lpstr>
      <vt:lpstr>PowerPoint Presentation</vt:lpstr>
      <vt:lpstr>Infinite Loops</vt:lpstr>
      <vt:lpstr>PowerPoint Presentation</vt:lpstr>
      <vt:lpstr>PowerPoint Presentation</vt:lpstr>
      <vt:lpstr>PowerPoint Presentation</vt:lpstr>
      <vt:lpstr>Solution</vt:lpstr>
      <vt:lpstr>When to use for/while?</vt:lpstr>
      <vt:lpstr>Guido van Rossum</vt:lpstr>
      <vt:lpstr>PowerPoint Presentation</vt:lpstr>
      <vt:lpstr>Functions</vt:lpstr>
      <vt:lpstr>What are They Good For?</vt:lpstr>
      <vt:lpstr>Function Definition in Python</vt:lpstr>
      <vt:lpstr>Functions</vt:lpstr>
      <vt:lpstr>Example</vt:lpstr>
      <vt:lpstr>Function Output</vt:lpstr>
      <vt:lpstr>Margaret Hamilton</vt:lpstr>
      <vt:lpstr>PowerPoint Presentation</vt:lpstr>
      <vt:lpstr>Exercise – Integer Division</vt:lpstr>
      <vt:lpstr>Exercise – Power of Two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595</cp:revision>
  <dcterms:created xsi:type="dcterms:W3CDTF">2007-03-25T12:09:30Z</dcterms:created>
  <dcterms:modified xsi:type="dcterms:W3CDTF">2015-09-07T04:41:13Z</dcterms:modified>
</cp:coreProperties>
</file>