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73"/>
  </p:notesMasterIdLst>
  <p:handoutMasterIdLst>
    <p:handoutMasterId r:id="rId74"/>
  </p:handoutMasterIdLst>
  <p:sldIdLst>
    <p:sldId id="256" r:id="rId3"/>
    <p:sldId id="568" r:id="rId4"/>
    <p:sldId id="368" r:id="rId5"/>
    <p:sldId id="391" r:id="rId6"/>
    <p:sldId id="390" r:id="rId7"/>
    <p:sldId id="555" r:id="rId8"/>
    <p:sldId id="405" r:id="rId9"/>
    <p:sldId id="367" r:id="rId10"/>
    <p:sldId id="393" r:id="rId11"/>
    <p:sldId id="395" r:id="rId12"/>
    <p:sldId id="396" r:id="rId13"/>
    <p:sldId id="409" r:id="rId14"/>
    <p:sldId id="399" r:id="rId15"/>
    <p:sldId id="400" r:id="rId16"/>
    <p:sldId id="480" r:id="rId17"/>
    <p:sldId id="401" r:id="rId18"/>
    <p:sldId id="392" r:id="rId19"/>
    <p:sldId id="404" r:id="rId20"/>
    <p:sldId id="397" r:id="rId21"/>
    <p:sldId id="479" r:id="rId22"/>
    <p:sldId id="566" r:id="rId23"/>
    <p:sldId id="516" r:id="rId24"/>
    <p:sldId id="472" r:id="rId25"/>
    <p:sldId id="482" r:id="rId26"/>
    <p:sldId id="517" r:id="rId27"/>
    <p:sldId id="569" r:id="rId28"/>
    <p:sldId id="524" r:id="rId29"/>
    <p:sldId id="525" r:id="rId30"/>
    <p:sldId id="579" r:id="rId31"/>
    <p:sldId id="526" r:id="rId32"/>
    <p:sldId id="527" r:id="rId33"/>
    <p:sldId id="518" r:id="rId34"/>
    <p:sldId id="570" r:id="rId35"/>
    <p:sldId id="520" r:id="rId36"/>
    <p:sldId id="581" r:id="rId37"/>
    <p:sldId id="521" r:id="rId38"/>
    <p:sldId id="415" r:id="rId39"/>
    <p:sldId id="416" r:id="rId40"/>
    <p:sldId id="571" r:id="rId41"/>
    <p:sldId id="530" r:id="rId42"/>
    <p:sldId id="531" r:id="rId43"/>
    <p:sldId id="418" r:id="rId44"/>
    <p:sldId id="417" r:id="rId45"/>
    <p:sldId id="419" r:id="rId46"/>
    <p:sldId id="564" r:id="rId47"/>
    <p:sldId id="532" r:id="rId48"/>
    <p:sldId id="572" r:id="rId49"/>
    <p:sldId id="421" r:id="rId50"/>
    <p:sldId id="488" r:id="rId51"/>
    <p:sldId id="533" r:id="rId52"/>
    <p:sldId id="573" r:id="rId53"/>
    <p:sldId id="563" r:id="rId54"/>
    <p:sldId id="502" r:id="rId55"/>
    <p:sldId id="503" r:id="rId56"/>
    <p:sldId id="536" r:id="rId57"/>
    <p:sldId id="540" r:id="rId58"/>
    <p:sldId id="575" r:id="rId59"/>
    <p:sldId id="538" r:id="rId60"/>
    <p:sldId id="576" r:id="rId61"/>
    <p:sldId id="577" r:id="rId62"/>
    <p:sldId id="506" r:id="rId63"/>
    <p:sldId id="553" r:id="rId64"/>
    <p:sldId id="434" r:id="rId65"/>
    <p:sldId id="548" r:id="rId66"/>
    <p:sldId id="550" r:id="rId67"/>
    <p:sldId id="551" r:id="rId68"/>
    <p:sldId id="552" r:id="rId69"/>
    <p:sldId id="556" r:id="rId70"/>
    <p:sldId id="578" r:id="rId71"/>
    <p:sldId id="582" r:id="rId72"/>
  </p:sldIdLst>
  <p:sldSz cx="9144000" cy="6858000" type="screen4x3"/>
  <p:notesSz cx="6788150" cy="991711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B40A26-BCCA-4BEA-B6AB-BA1E5ED6492E}">
          <p14:sldIdLst>
            <p14:sldId id="256"/>
            <p14:sldId id="568"/>
            <p14:sldId id="368"/>
            <p14:sldId id="391"/>
            <p14:sldId id="390"/>
            <p14:sldId id="555"/>
            <p14:sldId id="405"/>
            <p14:sldId id="367"/>
            <p14:sldId id="393"/>
            <p14:sldId id="395"/>
            <p14:sldId id="396"/>
            <p14:sldId id="409"/>
            <p14:sldId id="399"/>
            <p14:sldId id="400"/>
            <p14:sldId id="480"/>
            <p14:sldId id="401"/>
            <p14:sldId id="392"/>
            <p14:sldId id="404"/>
            <p14:sldId id="397"/>
            <p14:sldId id="479"/>
            <p14:sldId id="566"/>
            <p14:sldId id="516"/>
            <p14:sldId id="472"/>
            <p14:sldId id="482"/>
            <p14:sldId id="517"/>
            <p14:sldId id="569"/>
            <p14:sldId id="524"/>
            <p14:sldId id="525"/>
          </p14:sldIdLst>
        </p14:section>
        <p14:section name="Untitled Section" id="{17854A83-FA73-4FA6-B341-CC6CECFBB4E4}">
          <p14:sldIdLst>
            <p14:sldId id="579"/>
            <p14:sldId id="526"/>
            <p14:sldId id="527"/>
            <p14:sldId id="518"/>
            <p14:sldId id="570"/>
            <p14:sldId id="520"/>
            <p14:sldId id="581"/>
            <p14:sldId id="521"/>
            <p14:sldId id="415"/>
            <p14:sldId id="416"/>
            <p14:sldId id="571"/>
            <p14:sldId id="530"/>
            <p14:sldId id="531"/>
            <p14:sldId id="418"/>
            <p14:sldId id="417"/>
            <p14:sldId id="419"/>
            <p14:sldId id="564"/>
            <p14:sldId id="532"/>
            <p14:sldId id="572"/>
            <p14:sldId id="421"/>
            <p14:sldId id="488"/>
            <p14:sldId id="533"/>
            <p14:sldId id="573"/>
            <p14:sldId id="563"/>
            <p14:sldId id="502"/>
            <p14:sldId id="503"/>
            <p14:sldId id="536"/>
            <p14:sldId id="540"/>
            <p14:sldId id="575"/>
            <p14:sldId id="538"/>
            <p14:sldId id="576"/>
            <p14:sldId id="577"/>
            <p14:sldId id="506"/>
            <p14:sldId id="553"/>
            <p14:sldId id="434"/>
            <p14:sldId id="548"/>
            <p14:sldId id="550"/>
            <p14:sldId id="551"/>
            <p14:sldId id="552"/>
            <p14:sldId id="556"/>
            <p14:sldId id="578"/>
            <p14:sldId id="5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FF9900"/>
    <a:srgbClr val="008080"/>
    <a:srgbClr val="CCFFCC"/>
    <a:srgbClr val="CC0000"/>
    <a:srgbClr val="CC0066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7865" autoAdjust="0"/>
  </p:normalViewPr>
  <p:slideViewPr>
    <p:cSldViewPr>
      <p:cViewPr varScale="1">
        <p:scale>
          <a:sx n="67" d="100"/>
          <a:sy n="67" d="100"/>
        </p:scale>
        <p:origin x="-102" y="-10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CA90E496-2153-4867-ADA2-1E3E0D52E30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68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65AD9F3D-35E5-440C-898A-7D620C4D379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F522A6-0DE6-43B7-AEA7-DBCCC27EF025}" type="slidenum">
              <a:rPr lang="he-IL" smtClean="0"/>
              <a:pPr eaLnBrk="1" hangingPunct="1"/>
              <a:t>2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e-IL" smtClean="0"/>
              <a:t>הכי חשוב – הפסקות!</a:t>
            </a:r>
            <a:endParaRPr lang="en-US" smtClean="0">
              <a:cs typeface="Arial" charset="0"/>
            </a:endParaRPr>
          </a:p>
          <a:p>
            <a:pPr eaLnBrk="1" hangingPunct="1"/>
            <a:r>
              <a:rPr lang="he-IL" smtClean="0"/>
              <a:t>שקפים: עברית ואנגלית מעורבב</a:t>
            </a: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BC03320-D5BF-4B8C-A540-E1A4B1EA820C}" type="slidenum">
              <a:rPr lang="he-IL" sz="1200"/>
              <a:pPr eaLnBrk="1" hangingPunct="1"/>
              <a:t>22</a:t>
            </a:fld>
            <a:endParaRPr 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http://jakubdubec.me/images/skills/python.png</a:t>
            </a:r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443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8B0B5B-B335-41B8-9A18-60518A1D0165}" type="slidenum">
              <a:rPr lang="he-IL" smtClean="0"/>
              <a:pPr eaLnBrk="1" hangingPunct="1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495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2CA806-6977-48DC-9B85-AD49BE7DA32F}" type="slidenum">
              <a:rPr lang="he-IL" smtClean="0"/>
              <a:pPr eaLnBrk="1" hangingPunct="1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05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2DE5EB0-732A-475D-91AA-327904E674BF}" type="slidenum">
              <a:rPr lang="he-IL" smtClean="0"/>
              <a:pPr eaLnBrk="1" hangingPunct="1"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  <p:sp>
        <p:nvSpPr>
          <p:cNvPr id="1536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E261F9-670F-46E5-A181-A464E2AF5E0B}" type="slidenum">
              <a:rPr lang="he-IL" smtClean="0"/>
              <a:pPr eaLnBrk="1" hangingPunct="1"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25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56DF6C-85DE-4FAB-89B8-171CFE2F953C}" type="slidenum">
              <a:rPr lang="he-IL" smtClean="0"/>
              <a:pPr eaLnBrk="1" hangingPunct="1"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25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56DF6C-85DE-4FAB-89B8-171CFE2F953C}" type="slidenum">
              <a:rPr lang="he-IL" smtClean="0"/>
              <a:pPr eaLnBrk="1" hangingPunct="1"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http://cdn.memegenerator.net/instances/400x/37490672.jpg</a:t>
            </a:r>
            <a:endParaRPr lang="he-IL" smtClean="0">
              <a:latin typeface="Arial" pitchFamily="34" charset="0"/>
            </a:endParaRPr>
          </a:p>
        </p:txBody>
      </p:sp>
      <p:sp>
        <p:nvSpPr>
          <p:cNvPr id="1536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ABCD9A-1EE8-40A5-8507-BC5AE2863CF1}" type="slidenum">
              <a:rPr lang="he-IL" smtClean="0"/>
              <a:pPr eaLnBrk="1" hangingPunct="1"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FBC729-E9D0-42EA-A1EC-FB8F229462D5}" type="slidenum">
              <a:rPr lang="he-IL" smtClean="0"/>
              <a:pPr eaLnBrk="1" hangingPunct="1"/>
              <a:t>38</a:t>
            </a:fld>
            <a:endParaRPr lang="en-US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8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16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16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13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  <p:sp>
        <p:nvSpPr>
          <p:cNvPr id="1587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769AA0-5FCF-4E49-B084-83AF5054E83C}" type="slidenum">
              <a:rPr lang="he-IL" smtClean="0"/>
              <a:pPr eaLnBrk="1" hangingPunct="1"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77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8CC328A-0C05-47C4-8B15-6E893745FF48}" type="slidenum">
              <a:rPr lang="he-IL" smtClean="0"/>
              <a:pPr eaLnBrk="1" hangingPunct="1"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87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AD85E72-A323-4084-84FA-9DD7B38F4877}" type="slidenum">
              <a:rPr lang="he-IL" smtClean="0"/>
              <a:pPr eaLnBrk="1" hangingPunct="1"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628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B829A13-E23F-4C59-A724-75CDFA38178A}" type="slidenum">
              <a:rPr lang="he-IL" smtClean="0"/>
              <a:pPr eaLnBrk="1" hangingPunct="1"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26D23C-DDA2-433A-87C5-1ADEBF666CEF}" type="slidenum">
              <a:rPr lang="he-IL" smtClean="0"/>
              <a:pPr eaLnBrk="1" hangingPunct="1"/>
              <a:t>5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e-IL" smtClean="0">
                <a:latin typeface="Arial" pitchFamily="34" charset="0"/>
              </a:rPr>
              <a:t>לא חייבים לעשות הכל אבל חייבים לנסות</a:t>
            </a:r>
          </a:p>
          <a:p>
            <a:pPr eaLnBrk="1" hangingPunct="1"/>
            <a:r>
              <a:rPr lang="he-IL" smtClean="0">
                <a:latin typeface="Arial" pitchFamily="34" charset="0"/>
              </a:rPr>
              <a:t>אי אפשר ללמוד תכנות מבלי "ללכלך את הידיים"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669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1A31FEF-7C89-4CD1-8A6C-EEFDAB06E9CF}" type="slidenum">
              <a:rPr lang="he-IL" smtClean="0"/>
              <a:pPr eaLnBrk="1" hangingPunct="1"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10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5456A0A-06E4-4341-A0EC-30974660061B}" type="slidenum">
              <a:rPr lang="he-IL" smtClean="0"/>
              <a:pPr eaLnBrk="1" hangingPunct="1"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30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7A04B32-A088-41ED-B782-1401C59A687C}" type="slidenum">
              <a:rPr lang="he-IL" smtClean="0"/>
              <a:pPr eaLnBrk="1" hangingPunct="1"/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51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1B27CC-0E38-48F0-84AD-2BF2D9BD61C7}" type="slidenum">
              <a:rPr lang="he-IL" smtClean="0"/>
              <a:pPr eaLnBrk="1" hangingPunct="1"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  <p:sp>
        <p:nvSpPr>
          <p:cNvPr id="1781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5F58AD-7FC9-4751-BDA0-2DAE18646545}" type="slidenum">
              <a:rPr lang="he-IL" smtClean="0"/>
              <a:pPr eaLnBrk="1" hangingPunct="1"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2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4D4C1C8-93A9-4406-AC6F-CB8E4A1EED74}" type="slidenum">
              <a:rPr lang="en-US" smtClean="0"/>
              <a:pPr eaLnBrk="1" hangingPunct="1"/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35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5C26E41-7354-4EAC-BA07-FE379D69C865}" type="slidenum">
              <a:rPr lang="en-US" smtClean="0"/>
              <a:pPr eaLnBrk="1" hangingPunct="1"/>
              <a:t>65</a:t>
            </a:fld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45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45E38E3-13C5-4144-BCE7-652590E744A1}" type="slidenum">
              <a:rPr lang="en-US" smtClean="0"/>
              <a:pPr eaLnBrk="1" hangingPunct="1"/>
              <a:t>66</a:t>
            </a:fld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55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DCA3DF2-76FA-4742-846E-831E6EB7B5AC}" type="slidenum">
              <a:rPr lang="en-US" smtClean="0"/>
              <a:pPr eaLnBrk="1" hangingPunct="1"/>
              <a:t>67</a:t>
            </a:fld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654A-C963-407F-9F7D-6DC105F5162B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E541-220E-4494-B567-E3885DF7BE0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4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F618F-A153-45AF-8023-E935F76D185B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1DD63-AA48-4180-8CB0-974774B5DE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9FACA-ECED-4471-A079-B78EEE78CC1C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5430E-2314-462E-A4E2-64B47EC4CA4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45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98A59-B298-4972-919F-0E1B1744A811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2DD15-DFCB-4038-93DD-76E087FF317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62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8DF60-5BD5-49BF-AB27-057FCD7D4A34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F6FE9-7B8A-4FFA-8EDF-2F6C996056A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73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B5E0D-E0BB-4749-B631-6F9303125018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63E74-2932-45E0-9726-63FE09D0C2B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93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CE76-61EF-4905-8D09-2A0233E367AE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25FE4-665A-48B3-B933-D5F41A5DE1D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D1831-A809-4B38-8C62-FC09668F8D44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E0CC5-AA2D-424A-8ECE-832294398F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6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4AB7F-CC8C-4D70-8A12-84CC22AC7E31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C4C23-CAA2-43C6-A290-87DE0C63D01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55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5ACF3-901B-4BCD-8C91-D58C61CA9791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880E7-E183-466D-8862-767C157FCCB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64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C8FA6-2B8B-4249-9EB4-FDDEC8485865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4F2CB-1EC2-4590-B938-C15B9F18F14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8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88039-5418-408C-B785-AE68E7A1BC76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60159-050C-40F4-8307-A691B16059B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45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FE02E-F128-4EBA-962A-33B455E756AC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40F95-B88F-4038-901B-DE0EFD7F564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83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C914D-5466-40E7-809C-52C725E2E670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12ADA-1DCF-443B-BD8B-738AFAC5A6C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80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7F05C-707E-4F14-BC46-A4D5B648B63A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C4D3E-C034-4F1E-983E-597EE40B94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3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48280-7B0F-4C69-A4EE-8F2C933631D2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58AE4-E010-477A-A42F-E63A9F59E85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13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1A9AF-822F-4F70-9AB9-CCCDDA9E8079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3B2A8-6F72-4A2D-A4E4-F59D06C2A8E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8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24B1C-CEA2-4302-B005-6B516ADD089B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65279-66DE-45F7-9838-BB2D215EF8D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6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17969-DC97-410B-A64E-B6784B2807AB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7537B-B81C-425F-A768-AB0645C63D7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0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B6F69-05DA-4A30-A164-3D95A4871DC8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B55DF-EAAE-4EB0-940E-A685F6D72A1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2B94A-D07B-4B1C-AB0C-83638FDD426C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03FB7-28A9-4FF2-95F7-B8AA1ED7786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3FC74-BB41-4399-BB6D-49CDC1473F74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43AC0-75E8-4B31-880A-1397967F1D0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7D5A6-3D76-4017-B836-57C2A232F383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3E1F3-BE88-4ACA-8433-CB3EE4D070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2496E-C92F-4FA1-BF0D-397107348ACE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55463-19CB-4943-A8A0-F123A3AD047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E7C9AA98-CCC5-4A94-BC71-223C13F0CA6A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</a:t>
            </a:r>
            <a:r>
              <a:rPr lang="en-US" err="1"/>
              <a:t>Scala</a:t>
            </a:r>
            <a:r>
              <a:rPr lang="en-US"/>
              <a:t>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FC72EBD-7861-4567-A6E2-DAB084EC932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50B127B3-C50B-4833-979E-0B72AD3F3284}" type="datetime1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</a:t>
            </a:r>
            <a:r>
              <a:rPr lang="en-US" err="1"/>
              <a:t>Scala</a:t>
            </a:r>
            <a:r>
              <a:rPr lang="en-US"/>
              <a:t>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50B16C0-AA6B-452B-97BA-B8D0E1D59A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gip/201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yoavram@post.tau.ac.i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3.4.3/python-3.4.3.msi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ftoflife.org/cards/amit-congratulations-480.gif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FF9CF12-2216-4D8E-A07E-3CF07B4110CB}" type="slidenum">
              <a:rPr lang="he-IL" smtClean="0">
                <a:cs typeface="Arial" pitchFamily="34" charset="0"/>
              </a:rPr>
              <a:pPr eaLnBrk="1" hangingPunct="1"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3810000"/>
          </a:xfrm>
        </p:spPr>
        <p:txBody>
          <a:bodyPr/>
          <a:lstStyle/>
          <a:p>
            <a:r>
              <a:rPr lang="en-US" sz="8000" b="1" dirty="0" smtClean="0"/>
              <a:t>Gentle Introduction </a:t>
            </a:r>
            <a:r>
              <a:rPr lang="en-US" sz="8000" b="1" dirty="0"/>
              <a:t>to </a:t>
            </a:r>
            <a:r>
              <a:rPr lang="en-US" sz="8000" b="1" dirty="0" smtClean="0"/>
              <a:t>Programming</a:t>
            </a:r>
            <a:endParaRPr lang="en-US" sz="8000" b="1" dirty="0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2286000" y="4495800"/>
            <a:ext cx="480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Yoav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Ram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Summer 2015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44D0595-6974-482B-A38B-F99E0F1C8C53}" type="slidenum">
              <a:rPr lang="he-IL" smtClean="0">
                <a:cs typeface="Arial" pitchFamily="34" charset="0"/>
              </a:rPr>
              <a:pPr eaLnBrk="1" hangingPunct="1"/>
              <a:t>10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143000" y="1676400"/>
            <a:ext cx="6629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he-IL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מכונה המעבדת נתונים על פי רצף פקודות נתון מראש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1143000" y="2819400"/>
            <a:ext cx="670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rtl="1" eaLnBrk="1" hangingPunct="1"/>
            <a:r>
              <a:rPr lang="he-IL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מחשב = חומרה + תכנה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905000" y="1524000"/>
            <a:ext cx="5867400" cy="1981200"/>
            <a:chOff x="1200" y="960"/>
            <a:chExt cx="3696" cy="1248"/>
          </a:xfrm>
        </p:grpSpPr>
        <p:sp>
          <p:nvSpPr>
            <p:cNvPr id="36892" name="Oval 23"/>
            <p:cNvSpPr>
              <a:spLocks noChangeArrowheads="1"/>
            </p:cNvSpPr>
            <p:nvPr/>
          </p:nvSpPr>
          <p:spPr bwMode="auto">
            <a:xfrm>
              <a:off x="2448" y="1728"/>
              <a:ext cx="672" cy="480"/>
            </a:xfrm>
            <a:prstGeom prst="ellipse">
              <a:avLst/>
            </a:prstGeom>
            <a:noFill/>
            <a:ln w="9525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6893" name="Oval 24"/>
            <p:cNvSpPr>
              <a:spLocks noChangeArrowheads="1"/>
            </p:cNvSpPr>
            <p:nvPr/>
          </p:nvSpPr>
          <p:spPr bwMode="auto">
            <a:xfrm>
              <a:off x="4176" y="960"/>
              <a:ext cx="720" cy="480"/>
            </a:xfrm>
            <a:prstGeom prst="ellipse">
              <a:avLst/>
            </a:prstGeom>
            <a:noFill/>
            <a:ln w="9525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6894" name="Oval 25"/>
            <p:cNvSpPr>
              <a:spLocks noChangeArrowheads="1"/>
            </p:cNvSpPr>
            <p:nvPr/>
          </p:nvSpPr>
          <p:spPr bwMode="auto">
            <a:xfrm>
              <a:off x="1200" y="960"/>
              <a:ext cx="1104" cy="480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6895" name="Oval 26"/>
            <p:cNvSpPr>
              <a:spLocks noChangeArrowheads="1"/>
            </p:cNvSpPr>
            <p:nvPr/>
          </p:nvSpPr>
          <p:spPr bwMode="auto">
            <a:xfrm>
              <a:off x="1584" y="1728"/>
              <a:ext cx="720" cy="480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219200" y="3505200"/>
            <a:ext cx="6934200" cy="2971800"/>
            <a:chOff x="768" y="2208"/>
            <a:chExt cx="4368" cy="1872"/>
          </a:xfrm>
        </p:grpSpPr>
        <p:grpSp>
          <p:nvGrpSpPr>
            <p:cNvPr id="36872" name="Group 33"/>
            <p:cNvGrpSpPr>
              <a:grpSpLocks/>
            </p:cNvGrpSpPr>
            <p:nvPr/>
          </p:nvGrpSpPr>
          <p:grpSpPr bwMode="auto">
            <a:xfrm>
              <a:off x="912" y="2208"/>
              <a:ext cx="3984" cy="1872"/>
              <a:chOff x="912" y="2208"/>
              <a:chExt cx="3984" cy="1872"/>
            </a:xfrm>
          </p:grpSpPr>
          <p:grpSp>
            <p:nvGrpSpPr>
              <p:cNvPr id="36875" name="Group 32"/>
              <p:cNvGrpSpPr>
                <a:grpSpLocks/>
              </p:cNvGrpSpPr>
              <p:nvPr/>
            </p:nvGrpSpPr>
            <p:grpSpPr bwMode="auto">
              <a:xfrm>
                <a:off x="912" y="2208"/>
                <a:ext cx="3984" cy="1872"/>
                <a:chOff x="912" y="2208"/>
                <a:chExt cx="3984" cy="1872"/>
              </a:xfrm>
            </p:grpSpPr>
            <p:sp>
              <p:nvSpPr>
                <p:cNvPr id="36878" name="Rectangle 5"/>
                <p:cNvSpPr>
                  <a:spLocks noChangeArrowheads="1"/>
                </p:cNvSpPr>
                <p:nvPr/>
              </p:nvSpPr>
              <p:spPr bwMode="auto">
                <a:xfrm>
                  <a:off x="1968" y="2208"/>
                  <a:ext cx="1392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he-IL"/>
                </a:p>
              </p:txBody>
            </p:sp>
            <p:grpSp>
              <p:nvGrpSpPr>
                <p:cNvPr id="36879" name="Group 8"/>
                <p:cNvGrpSpPr>
                  <a:grpSpLocks/>
                </p:cNvGrpSpPr>
                <p:nvPr/>
              </p:nvGrpSpPr>
              <p:grpSpPr bwMode="auto">
                <a:xfrm>
                  <a:off x="2256" y="2592"/>
                  <a:ext cx="1296" cy="528"/>
                  <a:chOff x="2256" y="2784"/>
                  <a:chExt cx="1296" cy="528"/>
                </a:xfrm>
              </p:grpSpPr>
              <p:sp>
                <p:nvSpPr>
                  <p:cNvPr id="3689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784"/>
                    <a:ext cx="1296" cy="528"/>
                  </a:xfrm>
                  <a:prstGeom prst="rect">
                    <a:avLst/>
                  </a:prstGeom>
                  <a:solidFill>
                    <a:srgbClr val="FFFF00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9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832"/>
                    <a:ext cx="48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he-IL">
                        <a:cs typeface="Arial" pitchFamily="34" charset="0"/>
                      </a:rPr>
                      <a:t>מעבד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6880" name="Group 11"/>
                <p:cNvGrpSpPr>
                  <a:grpSpLocks/>
                </p:cNvGrpSpPr>
                <p:nvPr/>
              </p:nvGrpSpPr>
              <p:grpSpPr bwMode="auto">
                <a:xfrm>
                  <a:off x="4224" y="2448"/>
                  <a:ext cx="672" cy="864"/>
                  <a:chOff x="1056" y="2736"/>
                  <a:chExt cx="672" cy="864"/>
                </a:xfrm>
              </p:grpSpPr>
              <p:sp>
                <p:nvSpPr>
                  <p:cNvPr id="36888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736"/>
                    <a:ext cx="672" cy="864"/>
                  </a:xfrm>
                  <a:prstGeom prst="ellipse">
                    <a:avLst/>
                  </a:prstGeom>
                  <a:solidFill>
                    <a:srgbClr val="3399FF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8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2928"/>
                    <a:ext cx="52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he-IL">
                        <a:cs typeface="Arial" pitchFamily="34" charset="0"/>
                      </a:rPr>
                      <a:t>אמצעי פלט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6881" name="Group 12"/>
                <p:cNvGrpSpPr>
                  <a:grpSpLocks/>
                </p:cNvGrpSpPr>
                <p:nvPr/>
              </p:nvGrpSpPr>
              <p:grpSpPr bwMode="auto">
                <a:xfrm>
                  <a:off x="912" y="2448"/>
                  <a:ext cx="672" cy="864"/>
                  <a:chOff x="1056" y="2736"/>
                  <a:chExt cx="672" cy="864"/>
                </a:xfrm>
              </p:grpSpPr>
              <p:sp>
                <p:nvSpPr>
                  <p:cNvPr id="36886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736"/>
                    <a:ext cx="672" cy="864"/>
                  </a:xfrm>
                  <a:prstGeom prst="ellipse">
                    <a:avLst/>
                  </a:prstGeom>
                  <a:solidFill>
                    <a:srgbClr val="3399FF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8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2928"/>
                    <a:ext cx="52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he-IL">
                        <a:cs typeface="Arial" pitchFamily="34" charset="0"/>
                      </a:rPr>
                      <a:t>אמצעי קלט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6882" name="Group 19"/>
                <p:cNvGrpSpPr>
                  <a:grpSpLocks/>
                </p:cNvGrpSpPr>
                <p:nvPr/>
              </p:nvGrpSpPr>
              <p:grpSpPr bwMode="auto">
                <a:xfrm>
                  <a:off x="2352" y="3696"/>
                  <a:ext cx="1104" cy="384"/>
                  <a:chOff x="2208" y="3600"/>
                  <a:chExt cx="1104" cy="384"/>
                </a:xfrm>
              </p:grpSpPr>
              <p:sp>
                <p:nvSpPr>
                  <p:cNvPr id="3688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3600"/>
                    <a:ext cx="1104" cy="384"/>
                  </a:xfrm>
                  <a:prstGeom prst="rect">
                    <a:avLst/>
                  </a:prstGeom>
                  <a:solidFill>
                    <a:srgbClr val="CCFFCC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8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648"/>
                    <a:ext cx="43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he-IL">
                        <a:cs typeface="Arial" pitchFamily="34" charset="0"/>
                      </a:rPr>
                      <a:t>זכרון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36883" name="AutoShape 20"/>
                <p:cNvSpPr>
                  <a:spLocks noChangeArrowheads="1"/>
                </p:cNvSpPr>
                <p:nvPr/>
              </p:nvSpPr>
              <p:spPr bwMode="auto">
                <a:xfrm>
                  <a:off x="2784" y="3168"/>
                  <a:ext cx="192" cy="480"/>
                </a:xfrm>
                <a:prstGeom prst="upDownArrow">
                  <a:avLst>
                    <a:gd name="adj1" fmla="val 50000"/>
                    <a:gd name="adj2" fmla="val 50000"/>
                  </a:avLst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he-IL"/>
                </a:p>
              </p:txBody>
            </p:sp>
          </p:grpSp>
          <p:sp>
            <p:nvSpPr>
              <p:cNvPr id="36876" name="AutoShape 30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36877" name="AutoShape 31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</p:grpSp>
        <p:sp>
          <p:nvSpPr>
            <p:cNvPr id="36873" name="Text Box 34"/>
            <p:cNvSpPr txBox="1">
              <a:spLocks noChangeArrowheads="1"/>
            </p:cNvSpPr>
            <p:nvPr/>
          </p:nvSpPr>
          <p:spPr bwMode="auto">
            <a:xfrm>
              <a:off x="768" y="3312"/>
              <a:ext cx="10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he-IL">
                  <a:cs typeface="Arial" pitchFamily="34" charset="0"/>
                </a:rPr>
                <a:t>(עכבר, מקלדת, דיסק קשיח)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36874" name="Text Box 35"/>
            <p:cNvSpPr txBox="1">
              <a:spLocks noChangeArrowheads="1"/>
            </p:cNvSpPr>
            <p:nvPr/>
          </p:nvSpPr>
          <p:spPr bwMode="auto">
            <a:xfrm>
              <a:off x="4080" y="3292"/>
              <a:ext cx="10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he-IL">
                  <a:cs typeface="Arial" pitchFamily="34" charset="0"/>
                </a:rPr>
                <a:t>(מדפסת, מסך, דיסק קשיח)</a:t>
              </a:r>
              <a:endParaRPr lang="en-US"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57CB04-85C0-4C17-A6BF-754C54A8C17F}" type="slidenum">
              <a:rPr lang="he-IL" smtClean="0">
                <a:cs typeface="Arial" pitchFamily="34" charset="0"/>
              </a:rPr>
              <a:pPr eaLnBrk="1" hangingPunct="1"/>
              <a:t>11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3200400" y="2190750"/>
            <a:ext cx="2057400" cy="1524000"/>
          </a:xfrm>
          <a:prstGeom prst="rect">
            <a:avLst/>
          </a:prstGeom>
          <a:solidFill>
            <a:srgbClr val="33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143000" y="1447800"/>
            <a:ext cx="662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>
              <a:lnSpc>
                <a:spcPct val="80000"/>
              </a:lnSpc>
              <a:spcBef>
                <a:spcPct val="20000"/>
              </a:spcBef>
            </a:pPr>
            <a:r>
              <a:rPr lang="he-IL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סדרת פעולות סופית לביצוע משימה מסויימת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3505200" y="2667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/>
              <a:t>Algorithm</a:t>
            </a:r>
          </a:p>
        </p:txBody>
      </p:sp>
      <p:grpSp>
        <p:nvGrpSpPr>
          <p:cNvPr id="37895" name="Group 8"/>
          <p:cNvGrpSpPr>
            <a:grpSpLocks/>
          </p:cNvGrpSpPr>
          <p:nvPr/>
        </p:nvGrpSpPr>
        <p:grpSpPr bwMode="auto">
          <a:xfrm>
            <a:off x="1752600" y="2419350"/>
            <a:ext cx="1371600" cy="381000"/>
            <a:chOff x="1104" y="2544"/>
            <a:chExt cx="864" cy="240"/>
          </a:xfrm>
        </p:grpSpPr>
        <p:sp>
          <p:nvSpPr>
            <p:cNvPr id="37900" name="Line 6"/>
            <p:cNvSpPr>
              <a:spLocks noChangeShapeType="1"/>
            </p:cNvSpPr>
            <p:nvPr/>
          </p:nvSpPr>
          <p:spPr bwMode="auto">
            <a:xfrm>
              <a:off x="1104" y="2784"/>
              <a:ext cx="86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7901" name="Text Box 7"/>
            <p:cNvSpPr txBox="1">
              <a:spLocks noChangeArrowheads="1"/>
            </p:cNvSpPr>
            <p:nvPr/>
          </p:nvSpPr>
          <p:spPr bwMode="auto">
            <a:xfrm>
              <a:off x="1296" y="254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Input</a:t>
              </a:r>
            </a:p>
          </p:txBody>
        </p:sp>
      </p:grpSp>
      <p:grpSp>
        <p:nvGrpSpPr>
          <p:cNvPr id="37896" name="Group 12"/>
          <p:cNvGrpSpPr>
            <a:grpSpLocks/>
          </p:cNvGrpSpPr>
          <p:nvPr/>
        </p:nvGrpSpPr>
        <p:grpSpPr bwMode="auto">
          <a:xfrm>
            <a:off x="5410200" y="2419350"/>
            <a:ext cx="1371600" cy="381000"/>
            <a:chOff x="3408" y="2544"/>
            <a:chExt cx="864" cy="240"/>
          </a:xfrm>
        </p:grpSpPr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>
              <a:off x="3408" y="2784"/>
              <a:ext cx="86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3504" y="25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Output</a:t>
              </a:r>
            </a:p>
          </p:txBody>
        </p:sp>
      </p:grpSp>
      <p:pic>
        <p:nvPicPr>
          <p:cNvPr id="37897" name="Picture 12" descr="recip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00500"/>
            <a:ext cx="3657600" cy="2743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4293CC8-0CF2-475A-8E19-4C8C12B10CDF}" type="slidenum">
              <a:rPr lang="he-IL" smtClean="0">
                <a:cs typeface="Arial" pitchFamily="34" charset="0"/>
              </a:rPr>
              <a:pPr eaLnBrk="1" hangingPunct="1"/>
              <a:t>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Pseudo Code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9800" y="2362200"/>
            <a:ext cx="4724400" cy="99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rtl="1">
              <a:lnSpc>
                <a:spcPct val="80000"/>
              </a:lnSpc>
              <a:spcBef>
                <a:spcPct val="20000"/>
              </a:spcBef>
            </a:pPr>
            <a:r>
              <a:rPr lang="en-US" sz="3200" u="sng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Informal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description of the algorithm, human readable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ECE82E2-1EB5-41CE-B9EA-3AD61219B70C}" type="slidenum">
              <a:rPr lang="he-IL" smtClean="0">
                <a:cs typeface="Arial" pitchFamily="34" charset="0"/>
              </a:rPr>
              <a:pPr eaLnBrk="1" hangingPunct="1"/>
              <a:t>13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9738"/>
            <a:ext cx="7391400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0E12DE4-F5B7-4511-B6CB-1CD1E5752534}" type="slidenum">
              <a:rPr lang="he-IL" smtClean="0">
                <a:cs typeface="Arial" pitchFamily="34" charset="0"/>
              </a:rPr>
              <a:pPr eaLnBrk="1" hangingPunct="1"/>
              <a:t>14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Programming Language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1143000" y="2133600"/>
            <a:ext cx="6629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Machine-readable artificial language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Designed to express computations that can be performed by a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354B2DA-A9AE-4252-A472-C23812C48E52}" type="slidenum">
              <a:rPr lang="he-IL" smtClean="0">
                <a:cs typeface="Arial" pitchFamily="34" charset="0"/>
              </a:rPr>
              <a:pPr eaLnBrk="1" hangingPunct="1"/>
              <a:t>15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Machine Code (Language)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525963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Computers understand only machine language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a sequence of 1’s and 0’s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Very inconvenient, non-intuitive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All other languages are created for human convenience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The computer does not understand C/C#/Java/Python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Must be “translated” into machine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DC9DC63-C797-4D0F-9757-2CA76EE36724}" type="slidenum">
              <a:rPr lang="he-IL" smtClean="0">
                <a:cs typeface="Arial" pitchFamily="34" charset="0"/>
              </a:rPr>
              <a:pPr eaLnBrk="1" hangingPunct="1"/>
              <a:t>16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There are Many Programming Languages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1143000" y="2743200"/>
            <a:ext cx="6629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Over 500 different computer languages are listed by Wikipedia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C/C++, Java, C#, Python, Perl, Haskell, Ruby,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NodeJS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D# F#, Julia, R,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Mathematica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IDL, Maple,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Scheme, Pascal,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SmallTalk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424A53-5A11-4597-98D8-BEB8A3921BAE}" type="slidenum">
              <a:rPr lang="he-IL" smtClean="0">
                <a:cs typeface="Arial" pitchFamily="34" charset="0"/>
              </a:rPr>
              <a:pPr eaLnBrk="1" hangingPunct="1"/>
              <a:t>17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4505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957263"/>
            <a:ext cx="6904038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DE07B9E-EC5C-4FFA-B578-B2D5C1DCF330}" type="slidenum">
              <a:rPr lang="he-IL" smtClean="0">
                <a:cs typeface="Arial" pitchFamily="34" charset="0"/>
              </a:rPr>
              <a:pPr eaLnBrk="1" hangingPunct="1"/>
              <a:t>18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Language Selection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09600" y="1752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Goal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Runtime vs. Development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Operating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19EE24D-635C-488C-8BBF-431CF6091EFB}" type="slidenum">
              <a:rPr lang="he-IL" smtClean="0">
                <a:cs typeface="Arial" pitchFamily="34" charset="0"/>
              </a:rPr>
              <a:pPr eaLnBrk="1" hangingPunct="1"/>
              <a:t>19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Computer Program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43100" y="2598738"/>
            <a:ext cx="5257800" cy="13636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rtl="1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Implementation of the algorithm using a programming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76D15D-F826-406D-B88C-071FE859FE9B}" type="slidenum">
              <a:rPr lang="he-IL" smtClean="0"/>
              <a:pPr eaLnBrk="1" hangingPunct="1"/>
              <a:t>2</a:t>
            </a:fld>
            <a:endParaRPr lang="en-US" smtClean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09600" y="1981200"/>
            <a:ext cx="8305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Date &amp; time: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2-17 September, 9:15 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13:00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Location: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see website</a:t>
            </a:r>
            <a:endParaRPr lang="en-US" sz="2800" b="1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http://www.cs.tau.ac.il/courses/gip/2015</a:t>
            </a:r>
            <a:endParaRPr lang="en-US" sz="2800" i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E-mail: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yoavram@post.tau.ac.il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   			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grades!</a:t>
            </a:r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0104A5-C654-4E5E-8CC3-A1CA35D56988}" type="slidenum">
              <a:rPr lang="he-IL" smtClean="0">
                <a:cs typeface="Arial" pitchFamily="34" charset="0"/>
              </a:rPr>
              <a:pPr eaLnBrk="1" hangingPunct="1"/>
              <a:t>20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Computer Program</a:t>
            </a:r>
            <a:br>
              <a:rPr lang="en-US" sz="40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(more technically)</a:t>
            </a:r>
            <a:endParaRPr lang="en-US" sz="4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A sequence of processor instructions designed to achieve a specific purpose 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The instructions are executed sequentially. No instruction is executed before the previous is completed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21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AA510F8-4621-405D-8D36-54742F4B9EE5}" type="slidenum">
              <a:rPr lang="he-IL" sz="1400">
                <a:cs typeface="Arial" pitchFamily="34" charset="0"/>
              </a:rPr>
              <a:pPr eaLnBrk="1" hangingPunct="1"/>
              <a:t>22</a:t>
            </a:fld>
            <a:endParaRPr lang="en-US" sz="140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04800" y="1447800"/>
            <a:ext cx="8382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general-purpose, high-level programming language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Conceived in the late 1980’s by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Guido van Rossum 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at CWI in the Netherlands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Used by Google, Yahoo!, Civilization 4,Walt Disney, NASA, Nokia, IBM, CIA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Numerous users in many domains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Used as a first programming language in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many universities (MIT, TAU CS)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origin of the name: the television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series “Monty Python's Flying Circus”</a:t>
            </a:r>
          </a:p>
        </p:txBody>
      </p:sp>
      <p:pic>
        <p:nvPicPr>
          <p:cNvPr id="50181" name="Picture 5" descr="150px-Guido_van_Rossu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7038" y="76200"/>
            <a:ext cx="1023937" cy="1371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8229600" y="1382713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Guido </a:t>
            </a:r>
            <a:endParaRPr lang="he-IL"/>
          </a:p>
        </p:txBody>
      </p:sp>
      <p:pic>
        <p:nvPicPr>
          <p:cNvPr id="50183" name="Picture 8" descr="http://jakubdubec.me/images/skills/pyth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3" y="4316413"/>
            <a:ext cx="216058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FBAD0CA-2658-4A28-9B83-426D9FE30A27}" type="slidenum">
              <a:rPr lang="he-IL" smtClean="0">
                <a:cs typeface="Arial" pitchFamily="34" charset="0"/>
              </a:rPr>
              <a:pPr eaLnBrk="1" hangingPunct="1"/>
              <a:t>23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 First Python Program: Hello World!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7618109" cy="36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678FBB5-8FD2-40BD-9503-0740D7E6EFB2}" type="slidenum">
              <a:rPr lang="he-IL" smtClean="0">
                <a:cs typeface="Arial" pitchFamily="34" charset="0"/>
              </a:rPr>
              <a:pPr eaLnBrk="1" hangingPunct="1"/>
              <a:t>24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computer memory is composed of a long list of bits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 are grouped into bytes and words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byte is numbered sequentially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number is called an address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91050"/>
            <a:ext cx="4648200" cy="21224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404" y="3047999"/>
            <a:ext cx="1787045" cy="35925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What are Variables ?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location in the computer’s memory. 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variable: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a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(for access) 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holds a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type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 its 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value</a:t>
            </a:r>
          </a:p>
          <a:p>
            <a:pPr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None/>
              <a:defRPr/>
            </a:pP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Handle Data</a:t>
            </a:r>
            <a:endParaRPr lang="he-IL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92400"/>
            <a:ext cx="2438400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6C30EA-4107-4008-994A-8921CFAAA5D9}" type="slidenum">
              <a:rPr lang="he-IL" smtClean="0"/>
              <a:pPr eaLnBrk="1" hangingPunct="1"/>
              <a:t>26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Why do We Need Variables?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05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programs manipulate data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user input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calculated throughout the program</a:t>
            </a:r>
          </a:p>
          <a:p>
            <a:pPr eaLnBrk="1" hangingPunct="1">
              <a:lnSpc>
                <a:spcPct val="90000"/>
              </a:lnSpc>
              <a:buFontTx/>
              <a:buChar char="-"/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 must be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remembered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later access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stored in the memory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3" name="TextBox 1"/>
          <p:cNvSpPr txBox="1">
            <a:spLocks noChangeArrowheads="1"/>
          </p:cNvSpPr>
          <p:nvPr/>
        </p:nvSpPr>
        <p:spPr bwMode="auto">
          <a:xfrm>
            <a:off x="1295400" y="5410200"/>
            <a:ext cx="6172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Variable name 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↔ 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memory address</a:t>
            </a:r>
          </a:p>
        </p:txBody>
      </p:sp>
    </p:spTree>
    <p:extLst>
      <p:ext uri="{BB962C8B-B14F-4D97-AF65-F5344CB8AC3E}">
        <p14:creationId xmlns:p14="http://schemas.microsoft.com/office/powerpoint/2010/main" val="26506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2292D08-2ECB-4648-81D9-8F40E91884A2}" type="slidenum">
              <a:rPr lang="he-IL" smtClean="0">
                <a:cs typeface="Arial" pitchFamily="34" charset="0"/>
              </a:rPr>
              <a:pPr eaLnBrk="1" hangingPunct="1"/>
              <a:t>27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609600" y="2133600"/>
            <a:ext cx="8153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type of the variable determines: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values it can contain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operations can be preformed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memory size taken by the variable</a:t>
            </a:r>
            <a:endParaRPr lang="he-IL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05FA34-E15A-469F-AFA7-AF1E4FA4171B}" type="slidenum">
              <a:rPr lang="he-IL" smtClean="0">
                <a:cs typeface="Arial" pitchFamily="34" charset="0"/>
              </a:rPr>
              <a:pPr eaLnBrk="1" hangingPunct="1"/>
              <a:t>28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Python: Some Types 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bioventures.files.wordpress.com/2014/01/bppost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132076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Python: Some Types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integers: -2147483648,…,-1,0,1,…,2147483647</a:t>
            </a:r>
          </a:p>
          <a:p>
            <a:pPr lvl="1"/>
            <a:r>
              <a:rPr lang="en-US" dirty="0">
                <a:latin typeface="Times New Roman" pitchFamily="18" charset="0"/>
                <a:ea typeface="+mn-ea"/>
                <a:cs typeface="Times New Roman" pitchFamily="18" charset="0"/>
              </a:rPr>
              <a:t>2147483647=231-1, -2147483648=-2-31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decimal fraction: 0.5, 1.0, 3.14159, 1e-7</a:t>
            </a:r>
          </a:p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True, False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text, character sequence: “I love Python!”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other types that we will learn (list,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and that we won’t (complex, long, set).</a:t>
            </a:r>
          </a:p>
          <a:p>
            <a:endParaRPr lang="he-IL" sz="2400" dirty="0"/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05FA34-E15A-469F-AFA7-AF1E4FA4171B}" type="slidenum">
              <a:rPr lang="he-IL" smtClean="0">
                <a:cs typeface="Arial" pitchFamily="34" charset="0"/>
              </a:rPr>
              <a:pPr eaLnBrk="1" hangingPunct="1"/>
              <a:t>29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7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0DC50BB-AF10-435F-B555-3A0B41E69C2A}" type="slidenum">
              <a:rPr lang="he-IL" smtClean="0">
                <a:cs typeface="Arial" pitchFamily="34" charset="0"/>
              </a:rPr>
              <a:pPr eaLnBrk="1" hangingPunct="1"/>
              <a:t>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About the Course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990600" y="1905000"/>
            <a:ext cx="7696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gentle introduction to programming using Python </a:t>
            </a:r>
          </a:p>
          <a:p>
            <a:pPr marL="571500" indent="-5715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motivated </a:t>
            </a: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students with little / no prior experience in programming</a:t>
            </a:r>
            <a:endParaRPr lang="en-US" sz="3600" dirty="0">
              <a:solidFill>
                <a:srgbClr val="003399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2112AB-648F-45E3-9349-E0F08C102C01}" type="slidenum">
              <a:rPr lang="he-IL" smtClean="0">
                <a:cs typeface="Arial" pitchFamily="34" charset="0"/>
              </a:rPr>
              <a:pPr eaLnBrk="1" hangingPunct="1"/>
              <a:t>30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Why Do We Need Different Types?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Saving memory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Execution speed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Makes “translation” to machine code easier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Avoid programming mistakes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Documentation and Variable Names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Real computer programs include thousands of code lines, lots of variables.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Readability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very important for code maintenance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Hence: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Choose informative variable names: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informative: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a_string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does_something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yosi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lvl="1"/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Informative: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sum_of_expenses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student_name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count_words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… 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j, m, n informative names? It depends!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Documentation – add remarks (‘#’), will be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disscussed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later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Numbers and their Types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4</a:t>
            </a:r>
            <a:endParaRPr lang="he-IL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4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(4)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&lt;class '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'&gt; 	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integers type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he-IL" sz="2400" dirty="0" smtClean="0">
                <a:latin typeface="Arial" pitchFamily="34" charset="0"/>
                <a:cs typeface="Arial" pitchFamily="34" charset="0"/>
              </a:rPr>
              <a:t> 3.14159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3.14159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(3.14159)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&lt;class 'float'&gt; 	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floating point ("reals") type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Arithmetic operations: +, -, *, / , % (modulo), ** (power)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What type is 8/5 ? 8//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5?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8/5.0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? 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Let’s check…</a:t>
            </a:r>
          </a:p>
          <a:p>
            <a:pPr>
              <a:buFontTx/>
              <a:buNone/>
              <a:defRPr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Variables and Assignments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&gt;&gt;&gt; n = 10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&gt;&gt;&gt; m=(10+4)*5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left-hand side is a 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 right-hand side is an 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interpreter: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evaluates the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assigns its value to the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variable's name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sequence of letters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digits, starting with a letter.</a:t>
            </a:r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10400" y="4038600"/>
            <a:ext cx="1008063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10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7054850" y="5289550"/>
            <a:ext cx="9350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70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926263" y="3894138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1825" y="5145088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 noChangeShapeType="1"/>
            <a:stCxn id="11" idx="2"/>
          </p:cNvCxnSpPr>
          <p:nvPr/>
        </p:nvCxnSpPr>
        <p:spPr bwMode="auto">
          <a:xfrm>
            <a:off x="1012825" y="1404938"/>
            <a:ext cx="206375" cy="244475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31825" y="10668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name</a:t>
            </a:r>
            <a:endParaRPr lang="he-IL" sz="1600"/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H="1">
            <a:off x="1851025" y="1420813"/>
            <a:ext cx="228600" cy="228600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014538" y="1089025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value</a:t>
            </a:r>
            <a:endParaRPr lang="he-IL" sz="16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92200" y="1660525"/>
            <a:ext cx="287338" cy="368300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658938" y="1655763"/>
            <a:ext cx="390525" cy="369887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82738" y="2540000"/>
            <a:ext cx="1236662" cy="369888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25538" y="2540000"/>
            <a:ext cx="287337" cy="369888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cxnSp>
        <p:nvCxnSpPr>
          <p:cNvPr id="24" name="Straight Arrow Connector 23"/>
          <p:cNvCxnSpPr>
            <a:cxnSpLocks noChangeShapeType="1"/>
            <a:stCxn id="25" idx="2"/>
          </p:cNvCxnSpPr>
          <p:nvPr/>
        </p:nvCxnSpPr>
        <p:spPr bwMode="auto">
          <a:xfrm>
            <a:off x="985838" y="2370138"/>
            <a:ext cx="211137" cy="160337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04838" y="20320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name</a:t>
            </a:r>
            <a:endParaRPr lang="he-IL" sz="1600"/>
          </a:p>
        </p:txBody>
      </p: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>
            <a:off x="2732088" y="2286000"/>
            <a:ext cx="228600" cy="228600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870200" y="2006600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value</a:t>
            </a:r>
            <a:endParaRPr lang="he-IL" sz="1600"/>
          </a:p>
        </p:txBody>
      </p:sp>
    </p:spTree>
    <p:extLst>
      <p:ext uri="{BB962C8B-B14F-4D97-AF65-F5344CB8AC3E}">
        <p14:creationId xmlns:p14="http://schemas.microsoft.com/office/powerpoint/2010/main" val="159537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 animBg="1"/>
      <p:bldP spid="17" grpId="0" animBg="1"/>
      <p:bldP spid="19" grpId="0" animBg="1"/>
      <p:bldP spid="22" grpId="0" animBg="1"/>
      <p:bldP spid="25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 and Assignments: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Example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Changing the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a variable: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 = 11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</a:t>
            </a: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11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Changing the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a variable: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 = 1.3141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</a:t>
            </a: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1.3141</a:t>
            </a: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Variables can be used in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expressions</a:t>
            </a:r>
            <a:r>
              <a:rPr lang="en-US" sz="2400" dirty="0" smtClean="0"/>
              <a:t>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pi = 3.14159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pi * 2 + 1</a:t>
            </a: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7.28318</a:t>
            </a:r>
            <a:endParaRPr lang="he-IL" sz="2400" dirty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Duck Typing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8" name="Picture 6" descr="[image[39].png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86153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 and Assignments – Cont.	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Referring to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undefined variables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leads to runtime error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check_this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Traceback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(most recent call last):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File "&lt;pyshell#16&gt;", line 1, in &lt;module&gt;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check_this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NameError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name '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check_this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 is not defined	</a:t>
            </a:r>
            <a:endParaRPr lang="he-IL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5541" name="Picture 5" descr="http://cdn.memegenerator.net/instances/400x/374906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427538"/>
            <a:ext cx="3505200" cy="22780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E19079C-EF0E-4E21-AF8D-D9C5EF0F3C9F}" type="slidenum">
              <a:rPr lang="he-IL" smtClean="0">
                <a:cs typeface="Arial" pitchFamily="34" charset="0"/>
              </a:rPr>
              <a:pPr eaLnBrk="1" hangingPunct="1"/>
              <a:t>37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Arithmetic Operators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3246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/>
              <a:t>https://</a:t>
            </a:r>
            <a:r>
              <a:rPr lang="en-GB" sz="1600" dirty="0" smtClean="0"/>
              <a:t>docs.python.org/3/library/stdtypes.html</a:t>
            </a:r>
            <a:endParaRPr lang="he-IL" sz="16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6" y="990600"/>
            <a:ext cx="8610894" cy="504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04506" y="4491000"/>
            <a:ext cx="8610894" cy="12240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11D133A-E7DF-4006-B80A-D818BAF2952D}" type="slidenum">
              <a:rPr lang="he-IL" smtClean="0">
                <a:cs typeface="Arial" pitchFamily="34" charset="0"/>
              </a:rPr>
              <a:pPr eaLnBrk="1" hangingPunct="1"/>
              <a:t>38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Playing with Variables 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609600" y="914400"/>
            <a:ext cx="3429000" cy="556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a = 3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a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3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b = 5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5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c = a + b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c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c = c * 2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16</a:t>
            </a:r>
          </a:p>
        </p:txBody>
      </p:sp>
      <p:sp>
        <p:nvSpPr>
          <p:cNvPr id="67589" name="Rectangle 3"/>
          <p:cNvSpPr>
            <a:spLocks noChangeArrowheads="1"/>
          </p:cNvSpPr>
          <p:nvPr/>
        </p:nvSpPr>
        <p:spPr bwMode="auto">
          <a:xfrm>
            <a:off x="4495800" y="914400"/>
            <a:ext cx="3429000" cy="556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first = (a + b) * 2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second  = a + b * 2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first, second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(16, 13)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b / a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b % a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Strings are text sequences: </a:t>
            </a:r>
          </a:p>
          <a:p>
            <a:pPr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an ordered list of characters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Strings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9636" name="Picture 3" descr="string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76250"/>
            <a:ext cx="22320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AutoShape 7" descr="https://encrypted-tbn0.gstatic.com/images?q=tbn:ANd9GcRSn4_YVeuoGEB2sd5inS4gzKKEn5J9Ag2USPRyDykovWRYrV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9638" name="AutoShape 9" descr="https://encrypted-tbn0.gstatic.com/images?q=tbn:ANd9GcRSn4_YVeuoGEB2sd5inS4gzKKEn5J9Ag2USPRyDykovWRYrV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69639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91000"/>
            <a:ext cx="44767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0" name="TextBox 30"/>
          <p:cNvSpPr txBox="1">
            <a:spLocks noChangeArrowheads="1"/>
          </p:cNvSpPr>
          <p:nvPr/>
        </p:nvSpPr>
        <p:spPr bwMode="auto">
          <a:xfrm>
            <a:off x="2252663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  <a:endParaRPr lang="he-IL"/>
          </a:p>
        </p:txBody>
      </p:sp>
      <p:sp>
        <p:nvSpPr>
          <p:cNvPr id="69641" name="TextBox 31"/>
          <p:cNvSpPr txBox="1">
            <a:spLocks noChangeArrowheads="1"/>
          </p:cNvSpPr>
          <p:nvPr/>
        </p:nvSpPr>
        <p:spPr bwMode="auto">
          <a:xfrm>
            <a:off x="2557463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  <a:endParaRPr lang="he-IL"/>
          </a:p>
        </p:txBody>
      </p:sp>
      <p:sp>
        <p:nvSpPr>
          <p:cNvPr id="69642" name="TextBox 32"/>
          <p:cNvSpPr txBox="1">
            <a:spLocks noChangeArrowheads="1"/>
          </p:cNvSpPr>
          <p:nvPr/>
        </p:nvSpPr>
        <p:spPr bwMode="auto">
          <a:xfrm>
            <a:off x="2862263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</a:t>
            </a:r>
            <a:endParaRPr lang="he-IL" dirty="0"/>
          </a:p>
        </p:txBody>
      </p:sp>
      <p:sp>
        <p:nvSpPr>
          <p:cNvPr id="69643" name="TextBox 33"/>
          <p:cNvSpPr txBox="1">
            <a:spLocks noChangeArrowheads="1"/>
          </p:cNvSpPr>
          <p:nvPr/>
        </p:nvSpPr>
        <p:spPr bwMode="auto">
          <a:xfrm>
            <a:off x="31623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</a:t>
            </a:r>
            <a:endParaRPr lang="he-IL"/>
          </a:p>
        </p:txBody>
      </p:sp>
      <p:sp>
        <p:nvSpPr>
          <p:cNvPr id="69644" name="TextBox 34"/>
          <p:cNvSpPr txBox="1">
            <a:spLocks noChangeArrowheads="1"/>
          </p:cNvSpPr>
          <p:nvPr/>
        </p:nvSpPr>
        <p:spPr bwMode="auto">
          <a:xfrm>
            <a:off x="34671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Y</a:t>
            </a:r>
            <a:endParaRPr lang="he-IL"/>
          </a:p>
        </p:txBody>
      </p:sp>
      <p:sp>
        <p:nvSpPr>
          <p:cNvPr id="69645" name="TextBox 35"/>
          <p:cNvSpPr txBox="1">
            <a:spLocks noChangeArrowheads="1"/>
          </p:cNvSpPr>
          <p:nvPr/>
        </p:nvSpPr>
        <p:spPr bwMode="auto">
          <a:xfrm>
            <a:off x="3771900" y="3200400"/>
            <a:ext cx="304800" cy="369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he-IL"/>
          </a:p>
        </p:txBody>
      </p:sp>
      <p:sp>
        <p:nvSpPr>
          <p:cNvPr id="69646" name="TextBox 39"/>
          <p:cNvSpPr txBox="1">
            <a:spLocks noChangeArrowheads="1"/>
          </p:cNvSpPr>
          <p:nvPr/>
        </p:nvSpPr>
        <p:spPr bwMode="auto">
          <a:xfrm>
            <a:off x="40767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B</a:t>
            </a:r>
            <a:endParaRPr lang="he-IL"/>
          </a:p>
        </p:txBody>
      </p:sp>
      <p:sp>
        <p:nvSpPr>
          <p:cNvPr id="69647" name="TextBox 40"/>
          <p:cNvSpPr txBox="1">
            <a:spLocks noChangeArrowheads="1"/>
          </p:cNvSpPr>
          <p:nvPr/>
        </p:nvSpPr>
        <p:spPr bwMode="auto">
          <a:xfrm>
            <a:off x="43815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</a:t>
            </a:r>
            <a:endParaRPr lang="he-IL"/>
          </a:p>
        </p:txBody>
      </p:sp>
      <p:sp>
        <p:nvSpPr>
          <p:cNvPr id="69648" name="TextBox 41"/>
          <p:cNvSpPr txBox="1">
            <a:spLocks noChangeArrowheads="1"/>
          </p:cNvSpPr>
          <p:nvPr/>
        </p:nvSpPr>
        <p:spPr bwMode="auto">
          <a:xfrm>
            <a:off x="46863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R</a:t>
            </a:r>
            <a:endParaRPr lang="he-IL"/>
          </a:p>
        </p:txBody>
      </p:sp>
      <p:sp>
        <p:nvSpPr>
          <p:cNvPr id="69649" name="TextBox 42"/>
          <p:cNvSpPr txBox="1">
            <a:spLocks noChangeArrowheads="1"/>
          </p:cNvSpPr>
          <p:nvPr/>
        </p:nvSpPr>
        <p:spPr bwMode="auto">
          <a:xfrm>
            <a:off x="49911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</a:t>
            </a:r>
            <a:endParaRPr lang="he-IL"/>
          </a:p>
        </p:txBody>
      </p:sp>
      <p:sp>
        <p:nvSpPr>
          <p:cNvPr id="69650" name="TextBox 43"/>
          <p:cNvSpPr txBox="1">
            <a:spLocks noChangeArrowheads="1"/>
          </p:cNvSpPr>
          <p:nvPr/>
        </p:nvSpPr>
        <p:spPr bwMode="auto">
          <a:xfrm>
            <a:off x="52959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  <a:endParaRPr lang="he-IL"/>
          </a:p>
        </p:txBody>
      </p:sp>
      <p:sp>
        <p:nvSpPr>
          <p:cNvPr id="69651" name="TextBox 44"/>
          <p:cNvSpPr txBox="1">
            <a:spLocks noChangeArrowheads="1"/>
          </p:cNvSpPr>
          <p:nvPr/>
        </p:nvSpPr>
        <p:spPr bwMode="auto">
          <a:xfrm>
            <a:off x="56007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</a:t>
            </a:r>
            <a:endParaRPr lang="he-IL"/>
          </a:p>
        </p:txBody>
      </p:sp>
      <p:sp>
        <p:nvSpPr>
          <p:cNvPr id="69652" name="TextBox 48"/>
          <p:cNvSpPr txBox="1">
            <a:spLocks noChangeArrowheads="1"/>
          </p:cNvSpPr>
          <p:nvPr/>
        </p:nvSpPr>
        <p:spPr bwMode="auto">
          <a:xfrm>
            <a:off x="59055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  <a:endParaRPr lang="he-IL"/>
          </a:p>
        </p:txBody>
      </p:sp>
      <p:sp>
        <p:nvSpPr>
          <p:cNvPr id="69653" name="TextBox 49"/>
          <p:cNvSpPr txBox="1">
            <a:spLocks noChangeArrowheads="1"/>
          </p:cNvSpPr>
          <p:nvPr/>
        </p:nvSpPr>
        <p:spPr bwMode="auto">
          <a:xfrm>
            <a:off x="62103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Y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52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12E36C-261D-497C-B828-90A974B4243A}" type="slidenum">
              <a:rPr lang="he-IL" smtClean="0">
                <a:cs typeface="Arial" pitchFamily="34" charset="0"/>
              </a:rPr>
              <a:pPr eaLnBrk="1" hangingPunct="1"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457200" y="2514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Bridge the gap for students without prior programming knowledge</a:t>
            </a:r>
            <a:endParaRPr lang="en-US" sz="3600">
              <a:solidFill>
                <a:srgbClr val="003399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Strings – Cont.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msg1 =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"Let there"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msg2 =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be light"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msg1 + msg2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'Let there be light‘</a:t>
            </a:r>
          </a:p>
          <a:p>
            <a:pPr>
              <a:buFontTx/>
              <a:buNone/>
            </a:pP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will the next expression print?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msg1 + msg2 * 2 </a:t>
            </a:r>
          </a:p>
          <a:p>
            <a:pPr>
              <a:buFontTx/>
              <a:buNone/>
            </a:pPr>
            <a:endParaRPr lang="he-IL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9636" name="Picture 3" descr="wz_let_there_be_light-50625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114800"/>
            <a:ext cx="3338513" cy="25034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Strings Access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657837" y="1447800"/>
            <a:ext cx="6553200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dirty="0">
                <a:cs typeface="Arial" pitchFamily="34" charset="0"/>
              </a:rPr>
              <a:t>&gt;&gt;&gt; </a:t>
            </a:r>
            <a:r>
              <a:rPr lang="en-US" sz="2000" dirty="0" smtClean="0">
                <a:cs typeface="Arial" pitchFamily="34" charset="0"/>
              </a:rPr>
              <a:t>a = </a:t>
            </a:r>
            <a:r>
              <a:rPr lang="en-US" sz="2000" dirty="0" smtClean="0">
                <a:solidFill>
                  <a:srgbClr val="00B050"/>
                </a:solidFill>
                <a:cs typeface="Arial" pitchFamily="34" charset="0"/>
              </a:rPr>
              <a:t>‘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</a:rPr>
              <a:t>Hello</a:t>
            </a:r>
            <a:r>
              <a:rPr lang="en-US" sz="2000" dirty="0" smtClean="0">
                <a:solidFill>
                  <a:srgbClr val="00B050"/>
                </a:solidFill>
                <a:cs typeface="Arial" pitchFamily="34" charset="0"/>
              </a:rPr>
              <a:t>’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</a:t>
            </a:r>
            <a:r>
              <a:rPr lang="en-US" sz="2000" dirty="0" smtClean="0">
                <a:cs typeface="Arial" pitchFamily="34" charset="0"/>
              </a:rPr>
              <a:t>a[1]</a:t>
            </a:r>
          </a:p>
          <a:p>
            <a:pPr eaLnBrk="1" hangingPunct="1"/>
            <a:r>
              <a:rPr lang="en-US" sz="2000" dirty="0" smtClean="0">
                <a:solidFill>
                  <a:srgbClr val="0E29AE"/>
                </a:solidFill>
                <a:cs typeface="Arial" pitchFamily="34" charset="0"/>
              </a:rPr>
              <a:t>'e</a:t>
            </a:r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</a:t>
            </a:r>
            <a:endParaRPr lang="he-IL" sz="2000" dirty="0">
              <a:solidFill>
                <a:srgbClr val="00B050"/>
              </a:solidFill>
              <a:cs typeface="Arial" pitchFamily="34" charset="0"/>
            </a:endParaRP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a[1:3]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'el'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a[1:]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</a:t>
            </a:r>
            <a:r>
              <a:rPr lang="en-US" sz="2000" dirty="0" err="1">
                <a:solidFill>
                  <a:srgbClr val="0E29AE"/>
                </a:solidFill>
                <a:cs typeface="Arial" pitchFamily="34" charset="0"/>
              </a:rPr>
              <a:t>ello</a:t>
            </a:r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a[-4:-2]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'el'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a[:-3]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'He'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a[-3:]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</a:t>
            </a:r>
            <a:r>
              <a:rPr lang="en-US" sz="2000" dirty="0" err="1">
                <a:solidFill>
                  <a:srgbClr val="0E29AE"/>
                </a:solidFill>
                <a:cs typeface="Arial" pitchFamily="34" charset="0"/>
              </a:rPr>
              <a:t>llo</a:t>
            </a:r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’</a:t>
            </a:r>
            <a:r>
              <a:rPr lang="en-US" sz="2000" dirty="0">
                <a:cs typeface="Arial" pitchFamily="34" charset="0"/>
              </a:rPr>
              <a:t> </a:t>
            </a:r>
            <a:endParaRPr lang="he-IL" sz="2000" dirty="0">
              <a:cs typeface="Arial" pitchFamily="34" charset="0"/>
            </a:endParaRPr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58039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F905F4E-5A35-4031-B707-2D720C43A312}" type="slidenum">
              <a:rPr lang="he-IL" smtClean="0">
                <a:cs typeface="Arial" pitchFamily="34" charset="0"/>
              </a:rPr>
              <a:pPr eaLnBrk="1" hangingPunct="1"/>
              <a:t>42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Strings concatenation 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609600" y="914400"/>
            <a:ext cx="8153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s1 =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“He”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s2 =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llo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s3 = s1 + s2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s3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‘Hello’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s4 = s3 +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World ”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 =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‘!’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s4 + </a:t>
            </a:r>
            <a:r>
              <a:rPr lang="en-US" sz="28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(2014) 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‘Hello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2014!’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94CD345-0D1B-413E-BB4E-6A5E607E07C3}" type="slidenum">
              <a:rPr lang="he-IL" smtClean="0">
                <a:cs typeface="Arial" pitchFamily="34" charset="0"/>
              </a:rPr>
              <a:pPr eaLnBrk="1" hangingPunct="1"/>
              <a:t>43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Reverse a 3-digits number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457200" y="9144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dirty="0" err="1" smtClean="0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7030A0"/>
                </a:solidFill>
                <a:cs typeface="Arial" pitchFamily="34" charset="0"/>
              </a:rPr>
              <a:t>765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# split number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ones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% 10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//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10</a:t>
            </a: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tens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% 10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= </a:t>
            </a:r>
            <a:r>
              <a:rPr lang="en-US" sz="2400" dirty="0" err="1" smtClean="0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 // 10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hundreds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# reverse number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reverse =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ones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*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100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+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tens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*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10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+ hundreds 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print(</a:t>
            </a:r>
            <a:r>
              <a:rPr lang="en-US" sz="2400" dirty="0" smtClean="0">
                <a:solidFill>
                  <a:srgbClr val="339966"/>
                </a:solidFill>
                <a:cs typeface="Arial" pitchFamily="34" charset="0"/>
              </a:rPr>
              <a:t>'the </a:t>
            </a:r>
            <a:r>
              <a:rPr lang="en-US" sz="2400" dirty="0">
                <a:solidFill>
                  <a:srgbClr val="339966"/>
                </a:solidFill>
                <a:cs typeface="Arial" pitchFamily="34" charset="0"/>
              </a:rPr>
              <a:t>reverse number is'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,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reverse)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</a:t>
            </a: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B8B9FA-AA77-4924-B9E2-F2E61629D355}" type="slidenum">
              <a:rPr lang="he-IL" smtClean="0">
                <a:cs typeface="Arial" pitchFamily="34" charset="0"/>
              </a:rPr>
              <a:pPr eaLnBrk="1" hangingPunct="1"/>
              <a:t>44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Comparison Operators </a:t>
            </a:r>
          </a:p>
        </p:txBody>
      </p: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1676400" y="685800"/>
            <a:ext cx="6248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Arial Narrow" pitchFamily="34" charset="0"/>
              </a:rPr>
              <a:t>Compare two variables and return a Boolean</a:t>
            </a:r>
            <a:endParaRPr lang="en-US" sz="3200">
              <a:solidFill>
                <a:srgbClr val="003399"/>
              </a:solidFill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57800"/>
            <a:ext cx="4843049" cy="360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8783" y="63246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https://</a:t>
            </a:r>
            <a:r>
              <a:rPr lang="en-GB" sz="1400" dirty="0" smtClean="0"/>
              <a:t>docs.python.org/3/library/stdtypes.html</a:t>
            </a:r>
            <a:endParaRPr lang="he-I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45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 Operators 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557338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he-IL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 == 5.0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 6 != 2 * 3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False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-2 &gt;= 1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False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3 &lt;= 3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3 &lt; 3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False</a:t>
            </a:r>
            <a:endParaRPr lang="he-IL" sz="240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5C78B7-E64E-4AD4-9F0A-E153B4ED43C1}" type="slidenum">
              <a:rPr lang="he-IL" smtClean="0"/>
              <a:pPr eaLnBrk="1" hangingPunct="1"/>
              <a:t>47</a:t>
            </a:fld>
            <a:endParaRPr lang="en-US" smtClean="0"/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Comparison O</a:t>
            </a: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perators 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cs typeface="Arial" charset="0"/>
              </a:rPr>
              <a:t>x </a:t>
            </a:r>
            <a:r>
              <a:rPr lang="en-US" sz="2400" dirty="0">
                <a:cs typeface="Arial" charset="0"/>
              </a:rPr>
              <a:t>= </a:t>
            </a:r>
            <a:r>
              <a:rPr lang="en-US" sz="2400" dirty="0" smtClean="0">
                <a:cs typeface="Arial" charset="0"/>
              </a:rPr>
              <a:t>65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cs typeface="Arial" charset="0"/>
              </a:rPr>
              <a:t>y </a:t>
            </a:r>
            <a:r>
              <a:rPr lang="en-US" sz="2400" dirty="0">
                <a:cs typeface="Arial" charset="0"/>
              </a:rPr>
              <a:t>= </a:t>
            </a:r>
            <a:r>
              <a:rPr lang="en-US" sz="2400" dirty="0" smtClean="0">
                <a:cs typeface="Arial" charset="0"/>
              </a:rPr>
              <a:t>6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cs typeface="Arial" charset="0"/>
              </a:rPr>
              <a:t>(x </a:t>
            </a:r>
            <a:r>
              <a:rPr lang="en-US" sz="2400" dirty="0">
                <a:cs typeface="Arial" charset="0"/>
              </a:rPr>
              <a:t>&lt; </a:t>
            </a:r>
            <a:r>
              <a:rPr lang="en-US" sz="2400" dirty="0" smtClean="0">
                <a:cs typeface="Arial" charset="0"/>
              </a:rPr>
              <a:t>y)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?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cs typeface="Arial" charset="0"/>
              </a:rPr>
              <a:t>(x </a:t>
            </a:r>
            <a:r>
              <a:rPr lang="en-US" sz="2400" dirty="0">
                <a:cs typeface="Arial" charset="0"/>
              </a:rPr>
              <a:t>&gt;= </a:t>
            </a:r>
            <a:r>
              <a:rPr lang="en-US" sz="2400" dirty="0" smtClean="0">
                <a:cs typeface="Arial" charset="0"/>
              </a:rPr>
              <a:t>y)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?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cs typeface="Arial" charset="0"/>
              </a:rPr>
              <a:t>(x </a:t>
            </a:r>
            <a:r>
              <a:rPr lang="en-US" sz="2400" dirty="0">
                <a:cs typeface="Arial" charset="0"/>
              </a:rPr>
              <a:t>!= </a:t>
            </a:r>
            <a:r>
              <a:rPr lang="en-US" sz="2400" dirty="0" smtClean="0">
                <a:cs typeface="Arial" charset="0"/>
              </a:rPr>
              <a:t>y)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?</a:t>
            </a:r>
          </a:p>
          <a:p>
            <a:pPr>
              <a:spcBef>
                <a:spcPct val="20000"/>
              </a:spcBef>
            </a:pPr>
            <a:endParaRPr 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92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08119E-EDC2-49CF-A4F3-90A3EEE726ED}" type="slidenum">
              <a:rPr lang="he-IL" smtClean="0">
                <a:cs typeface="Arial" pitchFamily="34" charset="0"/>
              </a:rPr>
              <a:pPr eaLnBrk="1" hangingPunct="1"/>
              <a:t>48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Logical Operators </a:t>
            </a:r>
          </a:p>
        </p:txBody>
      </p:sp>
      <p:sp>
        <p:nvSpPr>
          <p:cNvPr id="76804" name="Rectangle 26"/>
          <p:cNvSpPr>
            <a:spLocks noChangeArrowheads="1"/>
          </p:cNvSpPr>
          <p:nvPr/>
        </p:nvSpPr>
        <p:spPr bwMode="auto">
          <a:xfrm>
            <a:off x="1295400" y="1181100"/>
            <a:ext cx="670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Arial Narrow" pitchFamily="34" charset="0"/>
              </a:rPr>
              <a:t>Operate on two Booleans and return a Boolean</a:t>
            </a:r>
            <a:endParaRPr lang="en-US" sz="3200">
              <a:solidFill>
                <a:srgbClr val="003399"/>
              </a:solidFill>
              <a:latin typeface="Arial Narrow" pitchFamily="34" charset="0"/>
              <a:cs typeface="Times New Roman" pitchFamily="18" charset="0"/>
            </a:endParaRPr>
          </a:p>
        </p:txBody>
      </p:sp>
      <p:graphicFrame>
        <p:nvGraphicFramePr>
          <p:cNvPr id="235564" name="Group 44"/>
          <p:cNvGraphicFramePr>
            <a:graphicFrameLocks noGrp="1"/>
          </p:cNvGraphicFramePr>
          <p:nvPr/>
        </p:nvGraphicFramePr>
        <p:xfrm>
          <a:off x="533400" y="2133600"/>
          <a:ext cx="7288213" cy="3021012"/>
        </p:xfrm>
        <a:graphic>
          <a:graphicData uri="http://schemas.openxmlformats.org/drawingml/2006/table">
            <a:tbl>
              <a:tblPr/>
              <a:tblGrid>
                <a:gridCol w="1371600"/>
                <a:gridCol w="5916613"/>
              </a:tblGrid>
              <a:tr h="79215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Operator</a:t>
                      </a: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Description</a:t>
                      </a: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and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both x and y are True: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otherwise: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or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 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at least one of x or y are True: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Otherwise: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0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not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   x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x is False: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if x is False: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13D967-D1FE-4D8C-BFF9-90458E9BA622}" type="slidenum">
              <a:rPr lang="he-IL" smtClean="0">
                <a:cs typeface="Arial" pitchFamily="34" charset="0"/>
              </a:rPr>
              <a:pPr eaLnBrk="1" hangingPunct="1"/>
              <a:t>49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and</a:t>
            </a: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, or, not</a:t>
            </a:r>
          </a:p>
        </p:txBody>
      </p:sp>
      <p:graphicFrame>
        <p:nvGraphicFramePr>
          <p:cNvPr id="315446" name="Group 54"/>
          <p:cNvGraphicFramePr>
            <a:graphicFrameLocks noGrp="1"/>
          </p:cNvGraphicFramePr>
          <p:nvPr>
            <p:ph sz="half" idx="1"/>
          </p:nvPr>
        </p:nvGraphicFramePr>
        <p:xfrm>
          <a:off x="984250" y="2676525"/>
          <a:ext cx="1812925" cy="1554250"/>
        </p:xfrm>
        <a:graphic>
          <a:graphicData uri="http://schemas.openxmlformats.org/drawingml/2006/table">
            <a:tbl>
              <a:tblPr/>
              <a:tblGrid>
                <a:gridCol w="604837"/>
                <a:gridCol w="603250"/>
                <a:gridCol w="604838"/>
              </a:tblGrid>
              <a:tr h="517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5445" name="Group 53"/>
          <p:cNvGraphicFramePr>
            <a:graphicFrameLocks noGrp="1"/>
          </p:cNvGraphicFramePr>
          <p:nvPr>
            <p:ph sz="quarter" idx="2"/>
          </p:nvPr>
        </p:nvGraphicFramePr>
        <p:xfrm>
          <a:off x="3508375" y="2636838"/>
          <a:ext cx="1774825" cy="1554312"/>
        </p:xfrm>
        <a:graphic>
          <a:graphicData uri="http://schemas.openxmlformats.org/drawingml/2006/table">
            <a:tbl>
              <a:tblPr/>
              <a:tblGrid>
                <a:gridCol w="592138"/>
                <a:gridCol w="590550"/>
                <a:gridCol w="592137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5447" name="Group 55"/>
          <p:cNvGraphicFramePr>
            <a:graphicFrameLocks noGrp="1"/>
          </p:cNvGraphicFramePr>
          <p:nvPr>
            <p:ph sz="quarter" idx="3"/>
          </p:nvPr>
        </p:nvGraphicFramePr>
        <p:xfrm>
          <a:off x="6067425" y="2522538"/>
          <a:ext cx="1247775" cy="1036636"/>
        </p:xfrm>
        <a:graphic>
          <a:graphicData uri="http://schemas.openxmlformats.org/drawingml/2006/table">
            <a:tbl>
              <a:tblPr/>
              <a:tblGrid>
                <a:gridCol w="625475"/>
                <a:gridCol w="622300"/>
              </a:tblGrid>
              <a:tr h="518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75" name="Text Box 50"/>
          <p:cNvSpPr txBox="1">
            <a:spLocks noChangeArrowheads="1"/>
          </p:cNvSpPr>
          <p:nvPr/>
        </p:nvSpPr>
        <p:spPr bwMode="auto">
          <a:xfrm>
            <a:off x="1389063" y="193833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>
                <a:latin typeface="Tahoma" pitchFamily="34" charset="0"/>
                <a:cs typeface="Arial" pitchFamily="34" charset="0"/>
              </a:rPr>
              <a:t>and</a:t>
            </a:r>
          </a:p>
        </p:txBody>
      </p:sp>
      <p:sp>
        <p:nvSpPr>
          <p:cNvPr id="77876" name="Text Box 51"/>
          <p:cNvSpPr txBox="1">
            <a:spLocks noChangeArrowheads="1"/>
          </p:cNvSpPr>
          <p:nvPr/>
        </p:nvSpPr>
        <p:spPr bwMode="auto">
          <a:xfrm>
            <a:off x="4090988" y="1852613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>
                <a:latin typeface="Tahoma" pitchFamily="34" charset="0"/>
                <a:cs typeface="Arial" pitchFamily="34" charset="0"/>
              </a:rPr>
              <a:t>or</a:t>
            </a:r>
          </a:p>
        </p:txBody>
      </p:sp>
      <p:sp>
        <p:nvSpPr>
          <p:cNvPr id="77877" name="Text Box 52"/>
          <p:cNvSpPr txBox="1">
            <a:spLocks noChangeArrowheads="1"/>
          </p:cNvSpPr>
          <p:nvPr/>
        </p:nvSpPr>
        <p:spPr bwMode="auto">
          <a:xfrm>
            <a:off x="6035675" y="1908175"/>
            <a:ext cx="1368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3200">
                <a:latin typeface="Tahoma" pitchFamily="34" charset="0"/>
                <a:cs typeface="Arial" pitchFamily="34" charset="0"/>
              </a:rPr>
              <a:t>not</a:t>
            </a:r>
          </a:p>
        </p:txBody>
      </p:sp>
      <p:pic>
        <p:nvPicPr>
          <p:cNvPr id="77878" name="Picture 13" descr="not_op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4616450"/>
            <a:ext cx="13652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79" name="Picture 15" descr="or_op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3" y="4618038"/>
            <a:ext cx="137795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80" name="Picture 14" descr="and_op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4624388"/>
            <a:ext cx="14081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252A10A-24C7-4BA8-A4E0-22FFCB7BA98D}" type="slidenum">
              <a:rPr lang="he-IL" smtClean="0">
                <a:cs typeface="Arial" pitchFamily="34" charset="0"/>
              </a:rPr>
              <a:pPr eaLnBrk="1" hangingPunct="1"/>
              <a:t>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About the Course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219200" y="3048000"/>
            <a:ext cx="6477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Lectures will be interactive featuring in-class exercises with lots of support</a:t>
            </a:r>
            <a:r>
              <a:rPr lang="en-US" sz="3200">
                <a:solidFill>
                  <a:srgbClr val="003399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990600" y="2057400"/>
            <a:ext cx="6477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You are expected to work hard!</a:t>
            </a:r>
            <a:r>
              <a:rPr lang="en-US" sz="3200">
                <a:solidFill>
                  <a:srgbClr val="003399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31750" name="Rectangle 3"/>
          <p:cNvSpPr>
            <a:spLocks noChangeArrowheads="1"/>
          </p:cNvSpPr>
          <p:nvPr/>
        </p:nvSpPr>
        <p:spPr bwMode="auto">
          <a:xfrm>
            <a:off x="1143000" y="426720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Practical session in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lab</a:t>
            </a:r>
            <a:endParaRPr lang="en-US" sz="3200" dirty="0">
              <a:solidFill>
                <a:srgbClr val="003399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Logical Operators 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sz="quarter" idx="1"/>
          </p:nvPr>
        </p:nvSpPr>
        <p:spPr>
          <a:xfrm>
            <a:off x="438150" y="159385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	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a, b </a:t>
            </a: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c, d </a:t>
            </a: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b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c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c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endParaRPr lang="he-IL" sz="2800" baseline="-2500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29BD31-BAF9-4535-88F0-35BA3F7E8D30}" type="slidenum">
              <a:rPr lang="he-IL" smtClean="0"/>
              <a:pPr eaLnBrk="1" hangingPunct="1"/>
              <a:t>51</a:t>
            </a:fld>
            <a:endParaRPr lang="en-US" smtClean="0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Logical Operators 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=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56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=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6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(“x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and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is“, 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and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10)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(“x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or 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is“, 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10)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result = 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 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(“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result is“,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result) 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52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Compiler, Interpreter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0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4C15DFC-0BE4-458B-8C53-5699A8629072}" type="slidenum">
              <a:rPr lang="he-IL" smtClean="0">
                <a:cs typeface="Arial" pitchFamily="34" charset="0"/>
              </a:rPr>
              <a:pPr eaLnBrk="1" hangingPunct="1"/>
              <a:t>53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en-US" smtClean="0"/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Control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Usually a program is executed line after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It is reasonable to expect different execution orders on different 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Computer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Illegal input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Control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for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while loop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E97743A-D98D-442B-A072-26086CD39A38}" type="slidenum">
              <a:rPr lang="he-IL" smtClean="0">
                <a:cs typeface="Arial" pitchFamily="34" charset="0"/>
              </a:rPr>
              <a:pPr eaLnBrk="1" hangingPunct="1"/>
              <a:t>54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Conditional Statement: if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40688" cy="453231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execute </a:t>
            </a:r>
            <a:r>
              <a:rPr lang="en-US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conditionally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statement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code)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expression: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statement1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statement2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executed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6"/>
          <p:cNvSpPr/>
          <p:nvPr/>
        </p:nvSpPr>
        <p:spPr>
          <a:xfrm rot="1260000">
            <a:off x="3761515" y="3455663"/>
            <a:ext cx="4147289" cy="92333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Indentation!</a:t>
            </a:r>
            <a:endParaRPr lang="en-US" sz="5400" b="1" cap="all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Conditional Statements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29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905000"/>
            <a:ext cx="4857750" cy="3810000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Conditional Statements</a:t>
            </a:r>
            <a:endParaRPr lang="en-US" smtClean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buFontTx/>
              <a:buNone/>
              <a:defRPr/>
            </a:pP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Indentation: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Following the </a:t>
            </a:r>
            <a:r>
              <a:rPr lang="en-US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statement: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Open a new scope = one tab to the right.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Indicates the commands within the scope of this if.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tab !=  four spaces, even though it looks identical!</a:t>
            </a:r>
            <a:endParaRPr lang="he-IL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8499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7219D4E-7D10-42BC-BD43-A3734923A061}" type="slidenum">
              <a:rPr lang="he-IL" smtClean="0">
                <a:cs typeface="Arial" pitchFamily="34" charset="0"/>
              </a:rPr>
              <a:pPr eaLnBrk="1" hangingPunct="1"/>
              <a:t>56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84997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1143000"/>
            <a:ext cx="16859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70B282-DC21-424F-847D-BE9737D8773A}" type="slidenum">
              <a:rPr lang="he-IL" smtClean="0"/>
              <a:pPr eaLnBrk="1" hangingPunct="1"/>
              <a:t>57</a:t>
            </a:fld>
            <a:endParaRPr lang="en-US" smtClean="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if-else Statement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209800" cy="31242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expression: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else: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45" name="TextBox 5"/>
          <p:cNvSpPr txBox="1">
            <a:spLocks noChangeArrowheads="1"/>
          </p:cNvSpPr>
          <p:nvPr/>
        </p:nvSpPr>
        <p:spPr bwMode="auto">
          <a:xfrm>
            <a:off x="2895600" y="1600200"/>
            <a:ext cx="5257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8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400" i="1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are executed.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 expression is </a:t>
            </a:r>
            <a:r>
              <a:rPr lang="en-US" sz="28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400" i="1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3,4,5 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are executed </a:t>
            </a:r>
          </a:p>
          <a:p>
            <a:pPr eaLnBrk="1" hangingPunct="1"/>
            <a:endParaRPr lang="he-IL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if-else Statement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70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688138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if-else Statement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width = 56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height = 65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width == height: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“found a square”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“found a rectangle”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width = height</a:t>
            </a:r>
          </a:p>
          <a:p>
            <a:pPr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“now it is a square”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</a:t>
            </a:r>
            <a:endParaRPr 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Indentation: </a:t>
            </a:r>
          </a:p>
          <a:p>
            <a:pPr>
              <a:buFontTx/>
              <a:buNone/>
              <a:defRPr/>
            </a:pPr>
            <a:r>
              <a:rPr lang="en-US" sz="22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lse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en-US" sz="2200" u="sng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part of the 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scope!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commands under 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are indented.</a:t>
            </a:r>
            <a:endParaRPr lang="en-US" sz="2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81000" y="4800600"/>
            <a:ext cx="5105400" cy="1143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74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8D197D7-1F50-4EA9-AED0-4D8C94D5C0E3}" type="slidenum">
              <a:rPr lang="he-IL" smtClean="0">
                <a:cs typeface="Arial" pitchFamily="34" charset="0"/>
              </a:rPr>
              <a:pPr eaLnBrk="1" hangingPunct="1"/>
              <a:t>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Course Plan</a:t>
            </a: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52454"/>
              </p:ext>
            </p:extLst>
          </p:nvPr>
        </p:nvGraphicFramePr>
        <p:xfrm>
          <a:off x="990600" y="1524000"/>
          <a:ext cx="7162800" cy="4849984"/>
        </p:xfrm>
        <a:graphic>
          <a:graphicData uri="http://schemas.openxmlformats.org/drawingml/2006/table">
            <a:tbl>
              <a:tblPr/>
              <a:tblGrid>
                <a:gridCol w="1371600"/>
                <a:gridCol w="5791200"/>
              </a:tblGrid>
              <a:tr h="671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Material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Introduction, basic Python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Loops, functions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29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Recursion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ct val="20000"/>
                        </a:spcBef>
                      </a:pPr>
                      <a:r>
                        <a:rPr lang="en-US" sz="2800" b="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Dictionaries and text analysis, image processing</a:t>
                      </a:r>
                      <a:endParaRPr lang="en-US" sz="2800" b="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ct val="20000"/>
                        </a:spcBef>
                      </a:pPr>
                      <a:r>
                        <a:rPr lang="en-US" sz="2800" b="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Exercises</a:t>
                      </a:r>
                      <a:endParaRPr lang="en-US" sz="2800" b="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C3D747-AE4F-4A3D-8E50-D0FB97E21B8F}" type="slidenum">
              <a:rPr lang="he-IL" smtClean="0"/>
              <a:pPr eaLnBrk="1" hangingPunct="1"/>
              <a:t>60</a:t>
            </a:fld>
            <a:endParaRPr lang="en-US" smtClean="0"/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457200" y="6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if-else Statement</a:t>
            </a: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a = 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3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b = 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4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c = 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5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FF9900"/>
                </a:solidFill>
                <a:cs typeface="Arial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+ b &lt;=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c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+ c &lt;=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b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+ c &lt;=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a: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"Cannot </a:t>
            </a:r>
            <a:r>
              <a:rPr lang="en-US" sz="2400" dirty="0">
                <a:solidFill>
                  <a:srgbClr val="00B050"/>
                </a:solidFill>
                <a:cs typeface="Arial" charset="0"/>
              </a:rPr>
              <a:t>build a 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triangle“</a:t>
            </a:r>
            <a:r>
              <a:rPr lang="en-US" sz="2400" dirty="0" smtClean="0">
                <a:cs typeface="Arial" pitchFamily="34" charset="0"/>
              </a:rPr>
              <a:t>)</a:t>
            </a:r>
            <a:endParaRPr lang="en-US" sz="2400" dirty="0">
              <a:solidFill>
                <a:srgbClr val="00B05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FF9900"/>
                </a:solidFill>
                <a:cs typeface="Arial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"Building </a:t>
            </a:r>
            <a:r>
              <a:rPr lang="en-US" sz="2400" dirty="0">
                <a:solidFill>
                  <a:srgbClr val="00B050"/>
                </a:solidFill>
                <a:cs typeface="Arial" charset="0"/>
              </a:rPr>
              <a:t>a triangle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>
              <a:solidFill>
                <a:srgbClr val="00B05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43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1002B74-BC5A-42B2-97B6-948DD9604CD7}" type="slidenum">
              <a:rPr lang="he-IL" smtClean="0">
                <a:cs typeface="Arial" pitchFamily="34" charset="0"/>
              </a:rPr>
              <a:pPr eaLnBrk="1" hangingPunct="1"/>
              <a:t>61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Nested if-else Statement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price = </a:t>
            </a:r>
            <a:r>
              <a:rPr lang="en-US" sz="24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145.75</a:t>
            </a:r>
            <a:endParaRPr lang="en-US" sz="24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sz="2400" dirty="0" smtClean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price &lt; 100: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"too cheap"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price &gt; 200: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"too expensive"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"reasonable price"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/>
          <p:nvPr/>
        </p:nvSpPr>
        <p:spPr>
          <a:xfrm rot="1260000">
            <a:off x="3990115" y="2304539"/>
            <a:ext cx="4147289" cy="92333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Indentation!</a:t>
            </a:r>
            <a:endParaRPr lang="en-US" sz="5400" b="1" cap="all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62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1F135C-3ABE-4CB0-8D0C-AA4F16CA1F05}" type="slidenum">
              <a:rPr lang="he-IL" smtClean="0">
                <a:cs typeface="Arial" pitchFamily="34" charset="0"/>
              </a:rPr>
              <a:pPr eaLnBrk="1" hangingPunct="1"/>
              <a:t>63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342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Working Environment 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457200" y="1524000"/>
            <a:ext cx="8153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3600">
                <a:solidFill>
                  <a:srgbClr val="003399"/>
                </a:solidFill>
                <a:latin typeface="Arial Narrow" pitchFamily="34" charset="0"/>
              </a:rPr>
              <a:t> Interpreter vs. scripts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600">
                <a:solidFill>
                  <a:srgbClr val="003399"/>
                </a:solidFill>
                <a:latin typeface="Arial Narrow" pitchFamily="34" charset="0"/>
              </a:rPr>
              <a:t> Home vs. labs</a:t>
            </a:r>
            <a:endParaRPr lang="en-US" sz="360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ct val="20000"/>
              </a:spcBef>
            </a:pPr>
            <a:endParaRPr lang="en-US" sz="36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429" name="Picture 4" descr="foo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0" name="Picture 5" descr="microsoft-197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37433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1" name="Text Box 6"/>
          <p:cNvSpPr txBox="1">
            <a:spLocks noChangeArrowheads="1"/>
          </p:cNvSpPr>
          <p:nvPr/>
        </p:nvSpPr>
        <p:spPr bwMode="auto">
          <a:xfrm>
            <a:off x="3733800" y="49530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CC0000"/>
                </a:solidFill>
              </a:rPr>
              <a:t>VS.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Working Environment</a:t>
            </a:r>
            <a:r>
              <a:rPr lang="en-US" dirty="0" smtClean="0"/>
              <a:t>	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412875"/>
            <a:ext cx="7772400" cy="4572000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Install (at home):</a:t>
            </a: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Windows: 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https://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www.python.org/ftp/python/3.4.3/python-3.4.3.msi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Not </a:t>
            </a:r>
            <a:r>
              <a:rPr lang="en-US" dirty="0">
                <a:latin typeface="Arial" pitchFamily="34" charset="0"/>
                <a:cs typeface="Arial" pitchFamily="34" charset="0"/>
              </a:rPr>
              <a:t>on windows? </a:t>
            </a:r>
            <a:r>
              <a:rPr lang="en-US" dirty="0">
                <a:latin typeface="Arial" pitchFamily="34" charset="0"/>
                <a:cs typeface="Arial" pitchFamily="34" charset="0"/>
                <a:hlinkClick r:id="rId4"/>
              </a:rPr>
              <a:t>https://www.python.org/downloads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Make sure you install Python 3.x,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NOT 2!</a:t>
            </a: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Continue as in class</a:t>
            </a:r>
          </a:p>
          <a:p>
            <a:pPr marL="800100" lvl="1" indent="-342900"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Open:</a:t>
            </a:r>
          </a:p>
          <a:p>
            <a:pPr>
              <a:buFontTx/>
              <a:buNone/>
              <a:defRPr/>
            </a:pPr>
            <a:r>
              <a:rPr lang="en-US" dirty="0" smtClean="0"/>
              <a:t>Start Menu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</a:p>
          <a:p>
            <a:pPr>
              <a:buFontTx/>
              <a:buNone/>
              <a:defRPr/>
            </a:pPr>
            <a:r>
              <a:rPr lang="en-US" dirty="0" smtClean="0"/>
              <a:t>	All Programs </a:t>
            </a:r>
            <a:r>
              <a:rPr lang="en-US" dirty="0" smtClean="0">
                <a:sym typeface="Wingdings" pitchFamily="2" charset="2"/>
              </a:rPr>
              <a:t> </a:t>
            </a:r>
          </a:p>
          <a:p>
            <a:pPr>
              <a:buFontTx/>
              <a:buNone/>
              <a:defRPr/>
            </a:pPr>
            <a:r>
              <a:rPr lang="en-US" dirty="0" smtClean="0">
                <a:sym typeface="Wingdings" pitchFamily="2" charset="2"/>
              </a:rPr>
              <a:t>		Python 3.4  </a:t>
            </a:r>
          </a:p>
          <a:p>
            <a:pPr>
              <a:buFontTx/>
              <a:buNone/>
              <a:defRPr/>
            </a:pPr>
            <a:r>
              <a:rPr lang="en-US" dirty="0" smtClean="0">
                <a:sym typeface="Wingdings" pitchFamily="2" charset="2"/>
              </a:rPr>
              <a:t>			IDLE (Python GUI)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he-IL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IDLE Editor</a:t>
            </a:r>
            <a:r>
              <a:rPr lang="en-US" dirty="0" smtClean="0"/>
              <a:t>	</a:t>
            </a:r>
            <a:endParaRPr lang="he-IL" dirty="0"/>
          </a:p>
        </p:txBody>
      </p:sp>
      <p:sp>
        <p:nvSpPr>
          <p:cNvPr id="1054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We want to save a sequence of commands and run it later in a new Python session.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sz="2400" b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Editor:</a:t>
            </a:r>
          </a:p>
          <a:p>
            <a:pPr>
              <a:buFontTx/>
              <a:buNone/>
            </a:pPr>
            <a:r>
              <a:rPr lang="en-US" sz="24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Write Python commands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 - Execute them in one key-press.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Open the editor from the Shell: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sz="240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  <a:sym typeface="Wingdings" pitchFamily="2" charset="2"/>
              </a:rPr>
              <a:t>	New Window </a:t>
            </a:r>
          </a:p>
          <a:p>
            <a:pPr>
              <a:buFontTx/>
              <a:buNone/>
            </a:pPr>
            <a:endParaRPr lang="he-IL" sz="24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4149725"/>
            <a:ext cx="406082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IDLE </a:t>
            </a: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Editor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64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The new window is Untitled. First – choose a title:</a:t>
            </a:r>
          </a:p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In the </a:t>
            </a:r>
            <a:r>
              <a:rPr lang="en-US" sz="2800" b="1" smtClean="0">
                <a:latin typeface="Arial" pitchFamily="34" charset="0"/>
                <a:cs typeface="Arial" pitchFamily="34" charset="0"/>
                <a:sym typeface="Wingdings" pitchFamily="2" charset="2"/>
              </a:rPr>
              <a:t>new</a:t>
            </a: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 window:</a:t>
            </a:r>
          </a:p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File  Save as…</a:t>
            </a:r>
          </a:p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Chose a </a:t>
            </a:r>
            <a:r>
              <a:rPr lang="en-US" sz="28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folder</a:t>
            </a: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 and a </a:t>
            </a:r>
            <a:r>
              <a:rPr lang="en-US" sz="28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name</a:t>
            </a: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. The name must end with </a:t>
            </a:r>
            <a:r>
              <a:rPr lang="en-US" sz="28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‘.py’</a:t>
            </a:r>
            <a:endParaRPr lang="en-US" sz="280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05263"/>
            <a:ext cx="3022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IDLE </a:t>
            </a: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Editor</a:t>
            </a:r>
            <a:endParaRPr lang="he-IL" dirty="0"/>
          </a:p>
        </p:txBody>
      </p:sp>
      <p:sp>
        <p:nvSpPr>
          <p:cNvPr id="1075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Run Python:</a:t>
            </a: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The output appears in the Shell window (a new Shell might open)</a:t>
            </a:r>
            <a:endParaRPr lang="he-IL" sz="24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05038"/>
            <a:ext cx="32702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489E092-812C-417F-99DC-C220E86B121C}" type="slidenum">
              <a:rPr lang="he-IL" smtClean="0">
                <a:cs typeface="Arial" pitchFamily="34" charset="0"/>
              </a:rPr>
              <a:pPr eaLnBrk="1" hangingPunct="1"/>
              <a:t>68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68B330-0172-419A-AF31-798395060C20}" type="slidenum">
              <a:rPr lang="he-IL" smtClean="0"/>
              <a:pPr eaLnBrk="1" hangingPunct="1"/>
              <a:t>69</a:t>
            </a:fld>
            <a:endParaRPr lang="en-US" smtClean="0"/>
          </a:p>
        </p:txBody>
      </p:sp>
      <p:sp>
        <p:nvSpPr>
          <p:cNvPr id="11059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Assign the string “Hello” to variable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Assign the string “World!” to variable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in separate lines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Print “Hello World!” using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3109" name="Picture 5" descr="job doc wor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4267200"/>
            <a:ext cx="3203575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38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90EB4F9-740B-47CF-9074-8E6C2EFFAFD8}" type="slidenum">
              <a:rPr lang="he-IL" smtClean="0">
                <a:cs typeface="Arial" pitchFamily="34" charset="0"/>
              </a:rPr>
              <a:pPr eaLnBrk="1" hangingPunct="1"/>
              <a:t>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2514600" y="2438400"/>
            <a:ext cx="419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000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meeting	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Recitation 1</a:t>
            </a:r>
          </a:p>
          <a:p>
            <a:r>
              <a:rPr lang="he-IL" dirty="0" smtClean="0"/>
              <a:t>כתת </a:t>
            </a:r>
            <a:r>
              <a:rPr lang="he-IL" dirty="0"/>
              <a:t>מחשבים שרייבר 004 </a:t>
            </a:r>
            <a:endParaRPr lang="en-US" dirty="0" smtClean="0"/>
          </a:p>
          <a:p>
            <a:r>
              <a:rPr lang="en-US" dirty="0" smtClean="0"/>
              <a:t>½ group 9-11; ½ group 11-13, by last name</a:t>
            </a:r>
          </a:p>
          <a:p>
            <a:r>
              <a:rPr lang="en-US" dirty="0" smtClean="0"/>
              <a:t>Please make sure you have a working university username before the class! </a:t>
            </a:r>
          </a:p>
          <a:p>
            <a:pPr marL="0" indent="0">
              <a:buNone/>
            </a:pPr>
            <a:r>
              <a:rPr lang="en-US" dirty="0" smtClean="0"/>
              <a:t>See </a:t>
            </a:r>
            <a:r>
              <a:rPr lang="en-US" dirty="0"/>
              <a:t>http://www.cs.tau.ac.il/system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260159-050C-40F4-8307-A691B16059B5}" type="slidenum">
              <a:rPr lang="ar-SA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4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A8FBBF-B5D5-48AE-905C-ACEA1727FD0E}" type="slidenum">
              <a:rPr lang="he-IL" smtClean="0">
                <a:cs typeface="Arial" pitchFamily="34" charset="0"/>
              </a:rPr>
              <a:pPr eaLnBrk="1" hangingPunct="1"/>
              <a:t>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858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Benny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63CD1C-E1AE-4C91-BE20-9461C0AB0B99}" type="slidenum">
              <a:rPr lang="he-IL" smtClean="0">
                <a:cs typeface="Arial" pitchFamily="34" charset="0"/>
              </a:rPr>
              <a:pPr eaLnBrk="1" hangingPunct="1"/>
              <a:t>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Basic Terms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09600" y="1752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Computer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Hardware / Software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Input / Output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Pseudo-Code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Programming Language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Computer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20566</TotalTime>
  <Words>2119</Words>
  <Application>Microsoft Office PowerPoint</Application>
  <PresentationFormat>On-screen Show (4:3)</PresentationFormat>
  <Paragraphs>617</Paragraphs>
  <Slides>70</Slides>
  <Notes>69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Default Design</vt:lpstr>
      <vt:lpstr>Custom Design</vt:lpstr>
      <vt:lpstr>Gentle Introduction to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Code (Language)</vt:lpstr>
      <vt:lpstr>PowerPoint Presentation</vt:lpstr>
      <vt:lpstr>PowerPoint Presentation</vt:lpstr>
      <vt:lpstr>PowerPoint Presentation</vt:lpstr>
      <vt:lpstr>PowerPoint Presentation</vt:lpstr>
      <vt:lpstr>Computer Program (more technically)</vt:lpstr>
      <vt:lpstr>PowerPoint Presentation</vt:lpstr>
      <vt:lpstr>PowerPoint Presentation</vt:lpstr>
      <vt:lpstr>My First Python Program: Hello World!</vt:lpstr>
      <vt:lpstr>Memory</vt:lpstr>
      <vt:lpstr> What are Variables ?</vt:lpstr>
      <vt:lpstr>Why do We Need Variables?</vt:lpstr>
      <vt:lpstr>PowerPoint Presentation</vt:lpstr>
      <vt:lpstr>PowerPoint Presentation</vt:lpstr>
      <vt:lpstr>Python: Some Types </vt:lpstr>
      <vt:lpstr>Why Do We Need Different Types?</vt:lpstr>
      <vt:lpstr> Documentation and Variable Names</vt:lpstr>
      <vt:lpstr>Numbers and their Types</vt:lpstr>
      <vt:lpstr>Variables and Assignments</vt:lpstr>
      <vt:lpstr>Variables and Assignments:  An Example</vt:lpstr>
      <vt:lpstr>Duck Typing</vt:lpstr>
      <vt:lpstr>Variables and Assignments – Cont. </vt:lpstr>
      <vt:lpstr>PowerPoint Presentation</vt:lpstr>
      <vt:lpstr>PowerPoint Presentation</vt:lpstr>
      <vt:lpstr>Strings</vt:lpstr>
      <vt:lpstr>Strings – Cont.</vt:lpstr>
      <vt:lpstr>Strings Access</vt:lpstr>
      <vt:lpstr>PowerPoint Presentation</vt:lpstr>
      <vt:lpstr>PowerPoint Presentation</vt:lpstr>
      <vt:lpstr>PowerPoint Presentation</vt:lpstr>
      <vt:lpstr>PowerPoint Presentation</vt:lpstr>
      <vt:lpstr>Comparison Operators </vt:lpstr>
      <vt:lpstr>PowerPoint Presentation</vt:lpstr>
      <vt:lpstr>PowerPoint Presentation</vt:lpstr>
      <vt:lpstr>and, or, not</vt:lpstr>
      <vt:lpstr>Logical Operators </vt:lpstr>
      <vt:lpstr>PowerPoint Presentation</vt:lpstr>
      <vt:lpstr>PowerPoint Presentation</vt:lpstr>
      <vt:lpstr>Flow Control</vt:lpstr>
      <vt:lpstr>Conditional Statement: if</vt:lpstr>
      <vt:lpstr>Conditional Statements</vt:lpstr>
      <vt:lpstr>Conditional Statements</vt:lpstr>
      <vt:lpstr>if-else Statement</vt:lpstr>
      <vt:lpstr>if-else Statement</vt:lpstr>
      <vt:lpstr>if-else Statement</vt:lpstr>
      <vt:lpstr>PowerPoint Presentation</vt:lpstr>
      <vt:lpstr>Nested if-else Statement</vt:lpstr>
      <vt:lpstr>PowerPoint Presentation</vt:lpstr>
      <vt:lpstr>PowerPoint Presentation</vt:lpstr>
      <vt:lpstr>Working Environment </vt:lpstr>
      <vt:lpstr>IDLE Editor </vt:lpstr>
      <vt:lpstr> IDLE Editor</vt:lpstr>
      <vt:lpstr>IDLE Editor</vt:lpstr>
      <vt:lpstr>PowerPoint Presentation</vt:lpstr>
      <vt:lpstr>PowerPoint Presentation</vt:lpstr>
      <vt:lpstr>Next meeting 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Yoav Ram</cp:lastModifiedBy>
  <cp:revision>834</cp:revision>
  <dcterms:created xsi:type="dcterms:W3CDTF">2007-03-25T12:09:30Z</dcterms:created>
  <dcterms:modified xsi:type="dcterms:W3CDTF">2015-08-26T08:15:34Z</dcterms:modified>
</cp:coreProperties>
</file>