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7" r:id="rId2"/>
    <p:sldId id="258" r:id="rId3"/>
    <p:sldId id="265" r:id="rId4"/>
    <p:sldId id="341" r:id="rId5"/>
    <p:sldId id="342" r:id="rId6"/>
    <p:sldId id="343" r:id="rId7"/>
    <p:sldId id="344" r:id="rId8"/>
    <p:sldId id="345" r:id="rId9"/>
    <p:sldId id="277" r:id="rId1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3" d="100"/>
          <a:sy n="93" d="100"/>
        </p:scale>
        <p:origin x="726"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8AF7C53-1F4A-4646-B93B-A2B14B2D2A6E}" type="datetimeFigureOut">
              <a:rPr lang="en-IN" smtClean="0"/>
              <a:t>13-10-2019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1CF659-86F9-423A-BDA8-456803AAFFDD}" type="slidenum">
              <a:rPr lang="en-IN" smtClean="0"/>
              <a:t>‹#›</a:t>
            </a:fld>
            <a:endParaRPr lang="en-IN"/>
          </a:p>
        </p:txBody>
      </p:sp>
    </p:spTree>
    <p:extLst>
      <p:ext uri="{BB962C8B-B14F-4D97-AF65-F5344CB8AC3E}">
        <p14:creationId xmlns:p14="http://schemas.microsoft.com/office/powerpoint/2010/main" val="2046850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8AF7C53-1F4A-4646-B93B-A2B14B2D2A6E}" type="datetimeFigureOut">
              <a:rPr lang="en-IN" smtClean="0"/>
              <a:t>13-10-2019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1CF659-86F9-423A-BDA8-456803AAFFDD}" type="slidenum">
              <a:rPr lang="en-IN" smtClean="0"/>
              <a:t>‹#›</a:t>
            </a:fld>
            <a:endParaRPr lang="en-IN"/>
          </a:p>
        </p:txBody>
      </p:sp>
    </p:spTree>
    <p:extLst>
      <p:ext uri="{BB962C8B-B14F-4D97-AF65-F5344CB8AC3E}">
        <p14:creationId xmlns:p14="http://schemas.microsoft.com/office/powerpoint/2010/main" val="686298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8AF7C53-1F4A-4646-B93B-A2B14B2D2A6E}" type="datetimeFigureOut">
              <a:rPr lang="en-IN" smtClean="0"/>
              <a:t>13-10-2019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1CF659-86F9-423A-BDA8-456803AAFFDD}" type="slidenum">
              <a:rPr lang="en-IN" smtClean="0"/>
              <a:t>‹#›</a:t>
            </a:fld>
            <a:endParaRPr lang="en-IN"/>
          </a:p>
        </p:txBody>
      </p:sp>
    </p:spTree>
    <p:extLst>
      <p:ext uri="{BB962C8B-B14F-4D97-AF65-F5344CB8AC3E}">
        <p14:creationId xmlns:p14="http://schemas.microsoft.com/office/powerpoint/2010/main" val="2439828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8AF7C53-1F4A-4646-B93B-A2B14B2D2A6E}" type="datetimeFigureOut">
              <a:rPr lang="en-IN" smtClean="0"/>
              <a:t>13-10-2019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1CF659-86F9-423A-BDA8-456803AAFFDD}" type="slidenum">
              <a:rPr lang="en-IN" smtClean="0"/>
              <a:t>‹#›</a:t>
            </a:fld>
            <a:endParaRPr lang="en-IN"/>
          </a:p>
        </p:txBody>
      </p:sp>
    </p:spTree>
    <p:extLst>
      <p:ext uri="{BB962C8B-B14F-4D97-AF65-F5344CB8AC3E}">
        <p14:creationId xmlns:p14="http://schemas.microsoft.com/office/powerpoint/2010/main" val="529098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AF7C53-1F4A-4646-B93B-A2B14B2D2A6E}" type="datetimeFigureOut">
              <a:rPr lang="en-IN" smtClean="0"/>
              <a:t>13-10-2019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1CF659-86F9-423A-BDA8-456803AAFFDD}" type="slidenum">
              <a:rPr lang="en-IN" smtClean="0"/>
              <a:t>‹#›</a:t>
            </a:fld>
            <a:endParaRPr lang="en-IN"/>
          </a:p>
        </p:txBody>
      </p:sp>
    </p:spTree>
    <p:extLst>
      <p:ext uri="{BB962C8B-B14F-4D97-AF65-F5344CB8AC3E}">
        <p14:creationId xmlns:p14="http://schemas.microsoft.com/office/powerpoint/2010/main" val="3714851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8AF7C53-1F4A-4646-B93B-A2B14B2D2A6E}" type="datetimeFigureOut">
              <a:rPr lang="en-IN" smtClean="0"/>
              <a:t>13-10-2019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1CF659-86F9-423A-BDA8-456803AAFFDD}" type="slidenum">
              <a:rPr lang="en-IN" smtClean="0"/>
              <a:t>‹#›</a:t>
            </a:fld>
            <a:endParaRPr lang="en-IN"/>
          </a:p>
        </p:txBody>
      </p:sp>
    </p:spTree>
    <p:extLst>
      <p:ext uri="{BB962C8B-B14F-4D97-AF65-F5344CB8AC3E}">
        <p14:creationId xmlns:p14="http://schemas.microsoft.com/office/powerpoint/2010/main" val="976983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8AF7C53-1F4A-4646-B93B-A2B14B2D2A6E}" type="datetimeFigureOut">
              <a:rPr lang="en-IN" smtClean="0"/>
              <a:t>13-10-2019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41CF659-86F9-423A-BDA8-456803AAFFDD}" type="slidenum">
              <a:rPr lang="en-IN" smtClean="0"/>
              <a:t>‹#›</a:t>
            </a:fld>
            <a:endParaRPr lang="en-IN"/>
          </a:p>
        </p:txBody>
      </p:sp>
    </p:spTree>
    <p:extLst>
      <p:ext uri="{BB962C8B-B14F-4D97-AF65-F5344CB8AC3E}">
        <p14:creationId xmlns:p14="http://schemas.microsoft.com/office/powerpoint/2010/main" val="528905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8AF7C53-1F4A-4646-B93B-A2B14B2D2A6E}" type="datetimeFigureOut">
              <a:rPr lang="en-IN" smtClean="0"/>
              <a:t>13-10-2019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41CF659-86F9-423A-BDA8-456803AAFFDD}" type="slidenum">
              <a:rPr lang="en-IN" smtClean="0"/>
              <a:t>‹#›</a:t>
            </a:fld>
            <a:endParaRPr lang="en-IN"/>
          </a:p>
        </p:txBody>
      </p:sp>
    </p:spTree>
    <p:extLst>
      <p:ext uri="{BB962C8B-B14F-4D97-AF65-F5344CB8AC3E}">
        <p14:creationId xmlns:p14="http://schemas.microsoft.com/office/powerpoint/2010/main" val="93405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AF7C53-1F4A-4646-B93B-A2B14B2D2A6E}" type="datetimeFigureOut">
              <a:rPr lang="en-IN" smtClean="0"/>
              <a:t>13-10-2019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41CF659-86F9-423A-BDA8-456803AAFFDD}" type="slidenum">
              <a:rPr lang="en-IN" smtClean="0"/>
              <a:t>‹#›</a:t>
            </a:fld>
            <a:endParaRPr lang="en-IN"/>
          </a:p>
        </p:txBody>
      </p:sp>
    </p:spTree>
    <p:extLst>
      <p:ext uri="{BB962C8B-B14F-4D97-AF65-F5344CB8AC3E}">
        <p14:creationId xmlns:p14="http://schemas.microsoft.com/office/powerpoint/2010/main" val="2019021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AF7C53-1F4A-4646-B93B-A2B14B2D2A6E}" type="datetimeFigureOut">
              <a:rPr lang="en-IN" smtClean="0"/>
              <a:t>13-10-2019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1CF659-86F9-423A-BDA8-456803AAFFDD}" type="slidenum">
              <a:rPr lang="en-IN" smtClean="0"/>
              <a:t>‹#›</a:t>
            </a:fld>
            <a:endParaRPr lang="en-IN"/>
          </a:p>
        </p:txBody>
      </p:sp>
    </p:spTree>
    <p:extLst>
      <p:ext uri="{BB962C8B-B14F-4D97-AF65-F5344CB8AC3E}">
        <p14:creationId xmlns:p14="http://schemas.microsoft.com/office/powerpoint/2010/main" val="1852609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AF7C53-1F4A-4646-B93B-A2B14B2D2A6E}" type="datetimeFigureOut">
              <a:rPr lang="en-IN" smtClean="0"/>
              <a:t>13-10-2019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1CF659-86F9-423A-BDA8-456803AAFFDD}" type="slidenum">
              <a:rPr lang="en-IN" smtClean="0"/>
              <a:t>‹#›</a:t>
            </a:fld>
            <a:endParaRPr lang="en-IN"/>
          </a:p>
        </p:txBody>
      </p:sp>
    </p:spTree>
    <p:extLst>
      <p:ext uri="{BB962C8B-B14F-4D97-AF65-F5344CB8AC3E}">
        <p14:creationId xmlns:p14="http://schemas.microsoft.com/office/powerpoint/2010/main" val="788410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98AF7C53-1F4A-4646-B93B-A2B14B2D2A6E}" type="datetimeFigureOut">
              <a:rPr lang="en-IN" smtClean="0"/>
              <a:t>13-10-2019</a:t>
            </a:fld>
            <a:endParaRPr lang="en-IN"/>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E41CF659-86F9-423A-BDA8-456803AAFFDD}" type="slidenum">
              <a:rPr lang="en-IN" smtClean="0"/>
              <a:t>‹#›</a:t>
            </a:fld>
            <a:endParaRPr lang="en-IN"/>
          </a:p>
        </p:txBody>
      </p:sp>
    </p:spTree>
    <p:extLst>
      <p:ext uri="{BB962C8B-B14F-4D97-AF65-F5344CB8AC3E}">
        <p14:creationId xmlns:p14="http://schemas.microsoft.com/office/powerpoint/2010/main" val="34156391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635896" y="2120538"/>
            <a:ext cx="1925399" cy="523220"/>
          </a:xfrm>
          <a:prstGeom prst="rect">
            <a:avLst/>
          </a:prstGeom>
        </p:spPr>
        <p:txBody>
          <a:bodyPr wrap="none">
            <a:spAutoFit/>
          </a:bodyPr>
          <a:lstStyle/>
          <a:p>
            <a:r>
              <a:rPr lang="en-US" sz="2800" dirty="0" smtClean="0"/>
              <a:t>Naïve Bayes</a:t>
            </a:r>
            <a:endParaRPr lang="en-IN" sz="2800" dirty="0"/>
          </a:p>
        </p:txBody>
      </p:sp>
    </p:spTree>
    <p:extLst>
      <p:ext uri="{BB962C8B-B14F-4D97-AF65-F5344CB8AC3E}">
        <p14:creationId xmlns:p14="http://schemas.microsoft.com/office/powerpoint/2010/main" val="20090661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6366" y="1071290"/>
            <a:ext cx="8229600" cy="3394472"/>
          </a:xfrm>
        </p:spPr>
        <p:txBody>
          <a:bodyPr anchor="ctr">
            <a:normAutofit/>
          </a:bodyPr>
          <a:lstStyle/>
          <a:p>
            <a:pPr marL="0" indent="0">
              <a:buNone/>
            </a:pPr>
            <a:r>
              <a:rPr lang="en-IN" sz="2800" dirty="0" smtClean="0"/>
              <a:t>Wikipedia article on </a:t>
            </a:r>
            <a:r>
              <a:rPr lang="en-US" sz="2800" u="sng" dirty="0">
                <a:solidFill>
                  <a:schemeClr val="tx2"/>
                </a:solidFill>
              </a:rPr>
              <a:t>Naive Bayes </a:t>
            </a:r>
            <a:r>
              <a:rPr lang="en-US" sz="2800" u="sng" dirty="0" smtClean="0">
                <a:solidFill>
                  <a:schemeClr val="tx2"/>
                </a:solidFill>
              </a:rPr>
              <a:t>classifier</a:t>
            </a:r>
            <a:endParaRPr lang="en-US" sz="2800" u="sng" dirty="0">
              <a:solidFill>
                <a:schemeClr val="tx2"/>
              </a:solidFill>
            </a:endParaRPr>
          </a:p>
        </p:txBody>
      </p:sp>
      <p:sp>
        <p:nvSpPr>
          <p:cNvPr id="6" name="Title 1"/>
          <p:cNvSpPr>
            <a:spLocks noGrp="1"/>
          </p:cNvSpPr>
          <p:nvPr>
            <p:ph type="title"/>
          </p:nvPr>
        </p:nvSpPr>
        <p:spPr>
          <a:xfrm>
            <a:off x="467544" y="186966"/>
            <a:ext cx="4104456" cy="857250"/>
          </a:xfrm>
        </p:spPr>
        <p:txBody>
          <a:bodyPr>
            <a:normAutofit fontScale="90000"/>
          </a:bodyPr>
          <a:lstStyle/>
          <a:p>
            <a:r>
              <a:rPr lang="en-US" sz="4000" b="1" dirty="0" smtClean="0">
                <a:latin typeface="+mn-lt"/>
                <a:cs typeface="Calibri" panose="020F0502020204030204" pitchFamily="34" charset="0"/>
              </a:rPr>
              <a:t>Reading Assignment</a:t>
            </a:r>
            <a:endParaRPr lang="en-IN" sz="4000" b="1" dirty="0">
              <a:latin typeface="+mn-lt"/>
              <a:cs typeface="Calibri" panose="020F0502020204030204" pitchFamily="34" charset="0"/>
            </a:endParaRPr>
          </a:p>
        </p:txBody>
      </p:sp>
    </p:spTree>
    <p:extLst>
      <p:ext uri="{BB962C8B-B14F-4D97-AF65-F5344CB8AC3E}">
        <p14:creationId xmlns:p14="http://schemas.microsoft.com/office/powerpoint/2010/main" val="10274926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553508" y="196962"/>
            <a:ext cx="6250740" cy="857250"/>
          </a:xfrm>
        </p:spPr>
        <p:txBody>
          <a:bodyPr>
            <a:normAutofit fontScale="90000"/>
          </a:bodyPr>
          <a:lstStyle/>
          <a:p>
            <a:r>
              <a:rPr lang="en-US" sz="4000" b="1" dirty="0" smtClean="0">
                <a:latin typeface="+mn-lt"/>
                <a:cs typeface="Calibri" panose="020F0502020204030204" pitchFamily="34" charset="0"/>
              </a:rPr>
              <a:t>What is Naïve Bayes Algorith</a:t>
            </a:r>
            <a:r>
              <a:rPr lang="en-US" sz="4000" b="1" dirty="0">
                <a:latin typeface="+mn-lt"/>
                <a:cs typeface="Calibri" panose="020F0502020204030204" pitchFamily="34" charset="0"/>
              </a:rPr>
              <a:t>m</a:t>
            </a:r>
            <a:endParaRPr lang="en-IN" sz="4000" b="1" dirty="0">
              <a:latin typeface="+mn-lt"/>
              <a:cs typeface="Calibri" panose="020F0502020204030204" pitchFamily="34" charset="0"/>
            </a:endParaRPr>
          </a:p>
        </p:txBody>
      </p:sp>
      <p:sp>
        <p:nvSpPr>
          <p:cNvPr id="8" name="Content Placeholder 2"/>
          <p:cNvSpPr>
            <a:spLocks noGrp="1"/>
          </p:cNvSpPr>
          <p:nvPr>
            <p:ph idx="1"/>
          </p:nvPr>
        </p:nvSpPr>
        <p:spPr>
          <a:xfrm>
            <a:off x="683568" y="1054212"/>
            <a:ext cx="7584978" cy="3605770"/>
          </a:xfrm>
        </p:spPr>
        <p:txBody>
          <a:bodyPr>
            <a:normAutofit fontScale="92500" lnSpcReduction="10000"/>
          </a:bodyPr>
          <a:lstStyle/>
          <a:p>
            <a:r>
              <a:rPr lang="en-US" sz="2000" dirty="0"/>
              <a:t>It is a </a:t>
            </a:r>
            <a:r>
              <a:rPr lang="en-US" sz="2000" dirty="0" smtClean="0"/>
              <a:t>classification technique</a:t>
            </a:r>
            <a:r>
              <a:rPr lang="en-US" sz="2000" dirty="0"/>
              <a:t> based on Bayes’ Theorem with an assumption of independence among predictors. </a:t>
            </a:r>
            <a:endParaRPr lang="en-US" sz="2000" dirty="0" smtClean="0"/>
          </a:p>
          <a:p>
            <a:r>
              <a:rPr lang="en-US" sz="2000" dirty="0" smtClean="0"/>
              <a:t>In </a:t>
            </a:r>
            <a:r>
              <a:rPr lang="en-US" sz="2000" dirty="0"/>
              <a:t>simple terms, a Naive Bayes classifier assumes that the presence of a particular feature in a class is unrelated to the presence of any other feature</a:t>
            </a:r>
            <a:r>
              <a:rPr lang="en-US" sz="2000" dirty="0" smtClean="0"/>
              <a:t>.</a:t>
            </a:r>
          </a:p>
          <a:p>
            <a:endParaRPr lang="en-US" sz="2000" dirty="0"/>
          </a:p>
          <a:p>
            <a:endParaRPr lang="en-US" sz="2000" dirty="0" smtClean="0"/>
          </a:p>
          <a:p>
            <a:pPr marL="0" indent="0">
              <a:buNone/>
            </a:pPr>
            <a:r>
              <a:rPr lang="en-US" sz="2000" dirty="0"/>
              <a:t>For example, a fruit may be considered to be an apple if it is red, round, and about 3 inches in diameter. Even if these features depend on each other or upon the existence of the other features, all of these properties independently contribute to the probability that this fruit is an apple and that is why it is known as ‘Naive’.</a:t>
            </a:r>
            <a:endParaRPr lang="en-US" sz="2000" dirty="0"/>
          </a:p>
        </p:txBody>
      </p:sp>
    </p:spTree>
    <p:extLst>
      <p:ext uri="{BB962C8B-B14F-4D97-AF65-F5344CB8AC3E}">
        <p14:creationId xmlns:p14="http://schemas.microsoft.com/office/powerpoint/2010/main" val="19233732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553508" y="196962"/>
            <a:ext cx="3514436" cy="857250"/>
          </a:xfrm>
        </p:spPr>
        <p:txBody>
          <a:bodyPr>
            <a:normAutofit/>
          </a:bodyPr>
          <a:lstStyle/>
          <a:p>
            <a:r>
              <a:rPr lang="en-US" sz="4000" b="1" dirty="0" smtClean="0">
                <a:latin typeface="+mn-lt"/>
                <a:cs typeface="Calibri" panose="020F0502020204030204" pitchFamily="34" charset="0"/>
              </a:rPr>
              <a:t>Bayes Theorem</a:t>
            </a:r>
            <a:endParaRPr lang="en-IN" sz="4000" b="1" dirty="0">
              <a:latin typeface="+mn-lt"/>
              <a:cs typeface="Calibri" panose="020F0502020204030204" pitchFamily="34" charset="0"/>
            </a:endParaRPr>
          </a:p>
        </p:txBody>
      </p:sp>
      <p:sp>
        <p:nvSpPr>
          <p:cNvPr id="8" name="Content Placeholder 2"/>
          <p:cNvSpPr>
            <a:spLocks noGrp="1"/>
          </p:cNvSpPr>
          <p:nvPr>
            <p:ph idx="1"/>
          </p:nvPr>
        </p:nvSpPr>
        <p:spPr>
          <a:xfrm>
            <a:off x="683568" y="1054212"/>
            <a:ext cx="7584978" cy="3749786"/>
          </a:xfrm>
        </p:spPr>
        <p:txBody>
          <a:bodyPr>
            <a:normAutofit fontScale="77500" lnSpcReduction="20000"/>
          </a:bodyPr>
          <a:lstStyle/>
          <a:p>
            <a:r>
              <a:rPr lang="en-US" sz="2000" dirty="0"/>
              <a:t>Bayes theorem provides a way of calculating posterior probability P(</a:t>
            </a:r>
            <a:r>
              <a:rPr lang="en-US" sz="2000" dirty="0" err="1"/>
              <a:t>c|x</a:t>
            </a:r>
            <a:r>
              <a:rPr lang="en-US" sz="2000" dirty="0"/>
              <a:t>) from P(c), P(x) and P(</a:t>
            </a:r>
            <a:r>
              <a:rPr lang="en-US" sz="2000" dirty="0" err="1"/>
              <a:t>x|c</a:t>
            </a:r>
            <a:r>
              <a:rPr lang="en-US" sz="2000" dirty="0"/>
              <a:t>). Look at the equation below</a:t>
            </a:r>
            <a:r>
              <a:rPr lang="en-US" sz="2000" dirty="0" smtClean="0"/>
              <a:t>:</a:t>
            </a:r>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r>
              <a:rPr lang="en-US" sz="2000" i="1" dirty="0"/>
              <a:t>P</a:t>
            </a:r>
            <a:r>
              <a:rPr lang="en-US" sz="2000" dirty="0"/>
              <a:t>(</a:t>
            </a:r>
            <a:r>
              <a:rPr lang="en-US" sz="2000" i="1" dirty="0" err="1"/>
              <a:t>c|x</a:t>
            </a:r>
            <a:r>
              <a:rPr lang="en-US" sz="2000" dirty="0"/>
              <a:t>) is the posterior probability of </a:t>
            </a:r>
            <a:r>
              <a:rPr lang="en-US" sz="2000" i="1" dirty="0"/>
              <a:t>class</a:t>
            </a:r>
            <a:r>
              <a:rPr lang="en-US" sz="2000" dirty="0"/>
              <a:t> (c, </a:t>
            </a:r>
            <a:r>
              <a:rPr lang="en-US" sz="2000" i="1" dirty="0"/>
              <a:t>target</a:t>
            </a:r>
            <a:r>
              <a:rPr lang="en-US" sz="2000" dirty="0"/>
              <a:t>) given </a:t>
            </a:r>
            <a:r>
              <a:rPr lang="en-US" sz="2000" i="1" dirty="0"/>
              <a:t>predictor</a:t>
            </a:r>
            <a:r>
              <a:rPr lang="en-US" sz="2000" dirty="0"/>
              <a:t> (x, </a:t>
            </a:r>
            <a:r>
              <a:rPr lang="en-US" sz="2000" i="1" dirty="0"/>
              <a:t>attributes</a:t>
            </a:r>
            <a:r>
              <a:rPr lang="en-US" sz="2000" dirty="0"/>
              <a:t>).</a:t>
            </a:r>
          </a:p>
          <a:p>
            <a:r>
              <a:rPr lang="en-US" sz="2000" i="1" dirty="0"/>
              <a:t>P</a:t>
            </a:r>
            <a:r>
              <a:rPr lang="en-US" sz="2000" dirty="0"/>
              <a:t>(</a:t>
            </a:r>
            <a:r>
              <a:rPr lang="en-US" sz="2000" i="1" dirty="0"/>
              <a:t>c</a:t>
            </a:r>
            <a:r>
              <a:rPr lang="en-US" sz="2000" dirty="0"/>
              <a:t>) is the prior probability of </a:t>
            </a:r>
            <a:r>
              <a:rPr lang="en-US" sz="2000" i="1" dirty="0"/>
              <a:t>class</a:t>
            </a:r>
            <a:r>
              <a:rPr lang="en-US" sz="2000" dirty="0"/>
              <a:t>.</a:t>
            </a:r>
          </a:p>
          <a:p>
            <a:r>
              <a:rPr lang="en-US" sz="2000" i="1" dirty="0"/>
              <a:t>P</a:t>
            </a:r>
            <a:r>
              <a:rPr lang="en-US" sz="2000" dirty="0"/>
              <a:t>(</a:t>
            </a:r>
            <a:r>
              <a:rPr lang="en-US" sz="2000" i="1" dirty="0" err="1"/>
              <a:t>x|c</a:t>
            </a:r>
            <a:r>
              <a:rPr lang="en-US" sz="2000" dirty="0"/>
              <a:t>) is the likelihood which is the probability of </a:t>
            </a:r>
            <a:r>
              <a:rPr lang="en-US" sz="2000" i="1" dirty="0"/>
              <a:t>predictor</a:t>
            </a:r>
            <a:r>
              <a:rPr lang="en-US" sz="2000" dirty="0"/>
              <a:t> given </a:t>
            </a:r>
            <a:r>
              <a:rPr lang="en-US" sz="2000" i="1" dirty="0"/>
              <a:t>class</a:t>
            </a:r>
            <a:r>
              <a:rPr lang="en-US" sz="2000" dirty="0"/>
              <a:t>.</a:t>
            </a:r>
          </a:p>
          <a:p>
            <a:r>
              <a:rPr lang="en-US" sz="2000" i="1" dirty="0"/>
              <a:t>P</a:t>
            </a:r>
            <a:r>
              <a:rPr lang="en-US" sz="2000" dirty="0"/>
              <a:t>(</a:t>
            </a:r>
            <a:r>
              <a:rPr lang="en-US" sz="2000" i="1" dirty="0"/>
              <a:t>x</a:t>
            </a:r>
            <a:r>
              <a:rPr lang="en-US" sz="2000" dirty="0"/>
              <a:t>) is the prior probability of </a:t>
            </a:r>
            <a:r>
              <a:rPr lang="en-US" sz="2000" i="1" dirty="0" smtClean="0"/>
              <a:t>predictor</a:t>
            </a:r>
            <a:endParaRPr lang="en-US" sz="2000" dirty="0"/>
          </a:p>
        </p:txBody>
      </p:sp>
      <p:pic>
        <p:nvPicPr>
          <p:cNvPr id="1026" name="Picture 2" descr="naive bayes, bayes theor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1635646"/>
            <a:ext cx="2857500" cy="1638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49237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553508" y="196962"/>
            <a:ext cx="6970820" cy="857250"/>
          </a:xfrm>
        </p:spPr>
        <p:txBody>
          <a:bodyPr>
            <a:normAutofit fontScale="90000"/>
          </a:bodyPr>
          <a:lstStyle/>
          <a:p>
            <a:r>
              <a:rPr lang="en-US" sz="4000" b="1" dirty="0" smtClean="0">
                <a:latin typeface="+mn-lt"/>
                <a:cs typeface="Calibri" panose="020F0502020204030204" pitchFamily="34" charset="0"/>
              </a:rPr>
              <a:t>How Naïve Bayes Algorithm works?  </a:t>
            </a:r>
            <a:endParaRPr lang="en-IN" sz="4000" b="1" dirty="0">
              <a:latin typeface="+mn-lt"/>
              <a:cs typeface="Calibri" panose="020F0502020204030204" pitchFamily="34" charset="0"/>
            </a:endParaRPr>
          </a:p>
        </p:txBody>
      </p:sp>
      <p:sp>
        <p:nvSpPr>
          <p:cNvPr id="8" name="Content Placeholder 2"/>
          <p:cNvSpPr>
            <a:spLocks noGrp="1"/>
          </p:cNvSpPr>
          <p:nvPr>
            <p:ph idx="1"/>
          </p:nvPr>
        </p:nvSpPr>
        <p:spPr>
          <a:xfrm>
            <a:off x="683568" y="1054212"/>
            <a:ext cx="7920880" cy="1085490"/>
          </a:xfrm>
        </p:spPr>
        <p:txBody>
          <a:bodyPr>
            <a:normAutofit/>
          </a:bodyPr>
          <a:lstStyle/>
          <a:p>
            <a:pPr marL="0" indent="0">
              <a:buNone/>
            </a:pPr>
            <a:r>
              <a:rPr lang="en-US" sz="2000" dirty="0"/>
              <a:t>Let’s understand it using an example. Below I have a training data set of weather and corresponding target variable ‘Play’ (suggesting possibilities of playing).</a:t>
            </a:r>
            <a:endParaRPr lang="en-US" sz="2000" dirty="0"/>
          </a:p>
          <a:p>
            <a:endParaRPr lang="en-US" sz="2000" dirty="0" smtClean="0"/>
          </a:p>
          <a:p>
            <a:endParaRPr lang="en-US" sz="2000" dirty="0"/>
          </a:p>
          <a:p>
            <a:endParaRPr lang="en-US" sz="2000" dirty="0" smtClean="0"/>
          </a:p>
          <a:p>
            <a:endParaRPr lang="en-US" sz="2000" dirty="0"/>
          </a:p>
          <a:p>
            <a:endParaRPr lang="en-US" sz="2000" dirty="0" smtClean="0"/>
          </a:p>
        </p:txBody>
      </p:sp>
      <p:pic>
        <p:nvPicPr>
          <p:cNvPr id="2" name="Picture 1"/>
          <p:cNvPicPr>
            <a:picLocks noChangeAspect="1"/>
          </p:cNvPicPr>
          <p:nvPr/>
        </p:nvPicPr>
        <p:blipFill>
          <a:blip r:embed="rId2"/>
          <a:stretch>
            <a:fillRect/>
          </a:stretch>
        </p:blipFill>
        <p:spPr>
          <a:xfrm>
            <a:off x="3967733" y="1924947"/>
            <a:ext cx="1352550" cy="2990850"/>
          </a:xfrm>
          <a:prstGeom prst="rect">
            <a:avLst/>
          </a:prstGeom>
        </p:spPr>
      </p:pic>
    </p:spTree>
    <p:extLst>
      <p:ext uri="{BB962C8B-B14F-4D97-AF65-F5344CB8AC3E}">
        <p14:creationId xmlns:p14="http://schemas.microsoft.com/office/powerpoint/2010/main" val="23104795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553508" y="196962"/>
            <a:ext cx="6970820" cy="857250"/>
          </a:xfrm>
        </p:spPr>
        <p:txBody>
          <a:bodyPr>
            <a:normAutofit fontScale="90000"/>
          </a:bodyPr>
          <a:lstStyle/>
          <a:p>
            <a:r>
              <a:rPr lang="en-US" sz="4000" b="1" dirty="0" smtClean="0">
                <a:latin typeface="+mn-lt"/>
                <a:cs typeface="Calibri" panose="020F0502020204030204" pitchFamily="34" charset="0"/>
              </a:rPr>
              <a:t>How Naïve Bayes Algorithm works?  </a:t>
            </a:r>
            <a:endParaRPr lang="en-IN" sz="4000" b="1" dirty="0">
              <a:latin typeface="+mn-lt"/>
              <a:cs typeface="Calibri" panose="020F0502020204030204" pitchFamily="34" charset="0"/>
            </a:endParaRPr>
          </a:p>
        </p:txBody>
      </p:sp>
      <p:sp>
        <p:nvSpPr>
          <p:cNvPr id="8" name="Content Placeholder 2"/>
          <p:cNvSpPr>
            <a:spLocks noGrp="1"/>
          </p:cNvSpPr>
          <p:nvPr>
            <p:ph idx="1"/>
          </p:nvPr>
        </p:nvSpPr>
        <p:spPr>
          <a:xfrm>
            <a:off x="683568" y="1054212"/>
            <a:ext cx="7920880" cy="1013482"/>
          </a:xfrm>
        </p:spPr>
        <p:txBody>
          <a:bodyPr>
            <a:normAutofit fontScale="77500" lnSpcReduction="20000"/>
          </a:bodyPr>
          <a:lstStyle/>
          <a:p>
            <a:pPr marL="0" indent="0">
              <a:buNone/>
            </a:pPr>
            <a:r>
              <a:rPr lang="en-US" sz="2000" dirty="0"/>
              <a:t>Now, we need to classify whether players will play or not based on weather condition. Let’s follow the below steps to perform </a:t>
            </a:r>
            <a:r>
              <a:rPr lang="en-US" sz="2000" dirty="0" smtClean="0"/>
              <a:t>it</a:t>
            </a:r>
          </a:p>
          <a:p>
            <a:pPr marL="0" indent="0">
              <a:buNone/>
            </a:pPr>
            <a:endParaRPr lang="en-US" sz="2000" dirty="0" smtClean="0"/>
          </a:p>
          <a:p>
            <a:pPr marL="0" indent="0">
              <a:buNone/>
            </a:pPr>
            <a:r>
              <a:rPr lang="en-US" sz="2000" dirty="0" smtClean="0"/>
              <a:t>Step 1: Convert </a:t>
            </a:r>
            <a:r>
              <a:rPr lang="en-US" sz="2000" dirty="0"/>
              <a:t>the data set into a frequency table</a:t>
            </a:r>
            <a:endParaRPr lang="en-US" sz="2000" dirty="0"/>
          </a:p>
          <a:p>
            <a:pPr marL="0" indent="0">
              <a:buNone/>
            </a:pPr>
            <a:endParaRPr lang="en-US" sz="2000" dirty="0" smtClean="0"/>
          </a:p>
          <a:p>
            <a:endParaRPr lang="en-US" sz="2000" dirty="0"/>
          </a:p>
          <a:p>
            <a:endParaRPr lang="en-US" sz="2000" dirty="0" smtClean="0"/>
          </a:p>
        </p:txBody>
      </p:sp>
      <p:pic>
        <p:nvPicPr>
          <p:cNvPr id="2" name="Picture 1"/>
          <p:cNvPicPr>
            <a:picLocks noChangeAspect="1"/>
          </p:cNvPicPr>
          <p:nvPr/>
        </p:nvPicPr>
        <p:blipFill>
          <a:blip r:embed="rId2"/>
          <a:stretch>
            <a:fillRect/>
          </a:stretch>
        </p:blipFill>
        <p:spPr>
          <a:xfrm>
            <a:off x="3131840" y="2571750"/>
            <a:ext cx="2520280" cy="1512168"/>
          </a:xfrm>
          <a:prstGeom prst="rect">
            <a:avLst/>
          </a:prstGeom>
        </p:spPr>
      </p:pic>
    </p:spTree>
    <p:extLst>
      <p:ext uri="{BB962C8B-B14F-4D97-AF65-F5344CB8AC3E}">
        <p14:creationId xmlns:p14="http://schemas.microsoft.com/office/powerpoint/2010/main" val="6382376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553508" y="196962"/>
            <a:ext cx="6970820" cy="857250"/>
          </a:xfrm>
        </p:spPr>
        <p:txBody>
          <a:bodyPr>
            <a:normAutofit fontScale="90000"/>
          </a:bodyPr>
          <a:lstStyle/>
          <a:p>
            <a:r>
              <a:rPr lang="en-US" sz="4000" b="1" dirty="0" smtClean="0">
                <a:latin typeface="+mn-lt"/>
                <a:cs typeface="Calibri" panose="020F0502020204030204" pitchFamily="34" charset="0"/>
              </a:rPr>
              <a:t>How Naïve Bayes Algorithm works?  </a:t>
            </a:r>
            <a:endParaRPr lang="en-IN" sz="4000" b="1" dirty="0">
              <a:latin typeface="+mn-lt"/>
              <a:cs typeface="Calibri" panose="020F0502020204030204" pitchFamily="34" charset="0"/>
            </a:endParaRPr>
          </a:p>
        </p:txBody>
      </p:sp>
      <p:sp>
        <p:nvSpPr>
          <p:cNvPr id="8" name="Content Placeholder 2"/>
          <p:cNvSpPr>
            <a:spLocks noGrp="1"/>
          </p:cNvSpPr>
          <p:nvPr>
            <p:ph idx="1"/>
          </p:nvPr>
        </p:nvSpPr>
        <p:spPr>
          <a:xfrm>
            <a:off x="683568" y="1054212"/>
            <a:ext cx="7920880" cy="509426"/>
          </a:xfrm>
        </p:spPr>
        <p:txBody>
          <a:bodyPr>
            <a:normAutofit fontScale="85000" lnSpcReduction="20000"/>
          </a:bodyPr>
          <a:lstStyle/>
          <a:p>
            <a:pPr marL="0" indent="0">
              <a:buNone/>
            </a:pPr>
            <a:r>
              <a:rPr lang="en-US" sz="2000" dirty="0"/>
              <a:t>Step 2: Create Likelihood table by finding the probabilities like Overcast probability = 0.29 and probability of playing is 0.64.</a:t>
            </a:r>
            <a:endParaRPr lang="en-US" sz="2000" dirty="0" smtClean="0"/>
          </a:p>
          <a:p>
            <a:endParaRPr lang="en-US" sz="2000" dirty="0"/>
          </a:p>
          <a:p>
            <a:endParaRPr lang="en-US" sz="2000" dirty="0" smtClean="0"/>
          </a:p>
        </p:txBody>
      </p:sp>
      <p:pic>
        <p:nvPicPr>
          <p:cNvPr id="3" name="Picture 2"/>
          <p:cNvPicPr>
            <a:picLocks noChangeAspect="1"/>
          </p:cNvPicPr>
          <p:nvPr/>
        </p:nvPicPr>
        <p:blipFill>
          <a:blip r:embed="rId2"/>
          <a:stretch>
            <a:fillRect/>
          </a:stretch>
        </p:blipFill>
        <p:spPr>
          <a:xfrm>
            <a:off x="2699792" y="2067694"/>
            <a:ext cx="3652427" cy="2016224"/>
          </a:xfrm>
          <a:prstGeom prst="rect">
            <a:avLst/>
          </a:prstGeom>
        </p:spPr>
      </p:pic>
      <p:sp>
        <p:nvSpPr>
          <p:cNvPr id="4" name="Rectangle 3"/>
          <p:cNvSpPr/>
          <p:nvPr/>
        </p:nvSpPr>
        <p:spPr>
          <a:xfrm>
            <a:off x="683568" y="4083918"/>
            <a:ext cx="7560840" cy="877163"/>
          </a:xfrm>
          <a:prstGeom prst="rect">
            <a:avLst/>
          </a:prstGeom>
        </p:spPr>
        <p:txBody>
          <a:bodyPr wrap="square">
            <a:spAutoFit/>
          </a:bodyPr>
          <a:lstStyle/>
          <a:p>
            <a:r>
              <a:rPr lang="en-US" sz="1700" dirty="0"/>
              <a:t>Step 3: Now, use Naive Bayesian equation to calculate the posterior probability for each class. The class with the highest posterior probability is the outcome of prediction.</a:t>
            </a:r>
          </a:p>
        </p:txBody>
      </p:sp>
    </p:spTree>
    <p:extLst>
      <p:ext uri="{BB962C8B-B14F-4D97-AF65-F5344CB8AC3E}">
        <p14:creationId xmlns:p14="http://schemas.microsoft.com/office/powerpoint/2010/main" val="24339469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553508" y="196962"/>
            <a:ext cx="6970820" cy="857250"/>
          </a:xfrm>
        </p:spPr>
        <p:txBody>
          <a:bodyPr>
            <a:normAutofit fontScale="90000"/>
          </a:bodyPr>
          <a:lstStyle/>
          <a:p>
            <a:r>
              <a:rPr lang="en-US" sz="4000" b="1" dirty="0" smtClean="0">
                <a:latin typeface="+mn-lt"/>
                <a:cs typeface="Calibri" panose="020F0502020204030204" pitchFamily="34" charset="0"/>
              </a:rPr>
              <a:t>How Naïve Bayes Algorithm works?  </a:t>
            </a:r>
            <a:endParaRPr lang="en-IN" sz="4000" b="1" dirty="0">
              <a:latin typeface="+mn-lt"/>
              <a:cs typeface="Calibri" panose="020F0502020204030204" pitchFamily="34" charset="0"/>
            </a:endParaRPr>
          </a:p>
        </p:txBody>
      </p:sp>
      <p:sp>
        <p:nvSpPr>
          <p:cNvPr id="8" name="Content Placeholder 2"/>
          <p:cNvSpPr>
            <a:spLocks noGrp="1"/>
          </p:cNvSpPr>
          <p:nvPr>
            <p:ph idx="1"/>
          </p:nvPr>
        </p:nvSpPr>
        <p:spPr>
          <a:xfrm>
            <a:off x="683568" y="1054212"/>
            <a:ext cx="7920880" cy="3893802"/>
          </a:xfrm>
        </p:spPr>
        <p:txBody>
          <a:bodyPr>
            <a:normAutofit fontScale="92500" lnSpcReduction="20000"/>
          </a:bodyPr>
          <a:lstStyle/>
          <a:p>
            <a:pPr marL="0" indent="0">
              <a:buNone/>
            </a:pPr>
            <a:r>
              <a:rPr lang="en-US" sz="2000" b="1" dirty="0"/>
              <a:t>Problem: </a:t>
            </a:r>
            <a:r>
              <a:rPr lang="en-US" sz="2000" dirty="0"/>
              <a:t>Players will play if weather is sunny. Is this statement is correct?</a:t>
            </a:r>
          </a:p>
          <a:p>
            <a:pPr marL="0" indent="0">
              <a:buNone/>
            </a:pPr>
            <a:r>
              <a:rPr lang="en-US" sz="2000" dirty="0"/>
              <a:t>We can solve it using above discussed method of posterior probability</a:t>
            </a:r>
            <a:r>
              <a:rPr lang="en-US" sz="2000" dirty="0" smtClean="0"/>
              <a:t>.</a:t>
            </a:r>
          </a:p>
          <a:p>
            <a:pPr marL="0" indent="0">
              <a:buNone/>
            </a:pPr>
            <a:endParaRPr lang="en-US" sz="2000" dirty="0"/>
          </a:p>
          <a:p>
            <a:pPr marL="0" indent="0">
              <a:buNone/>
            </a:pPr>
            <a:r>
              <a:rPr lang="en-US" sz="2000" dirty="0"/>
              <a:t>P(Yes | Sunny) = P( Sunny | Yes) * P(Yes) / P (Sunny</a:t>
            </a:r>
            <a:r>
              <a:rPr lang="en-US" sz="2000" dirty="0" smtClean="0"/>
              <a:t>)</a:t>
            </a:r>
          </a:p>
          <a:p>
            <a:pPr marL="0" indent="0">
              <a:buNone/>
            </a:pPr>
            <a:endParaRPr lang="en-US" sz="2000" dirty="0"/>
          </a:p>
          <a:p>
            <a:pPr marL="0" indent="0">
              <a:buNone/>
            </a:pPr>
            <a:r>
              <a:rPr lang="en-US" sz="2000" dirty="0"/>
              <a:t>Here we have P (Sunny |Yes) = 3/9 = 0.33, P(Sunny) = 5/14 = 0.36, P( Yes)= 9/14 = </a:t>
            </a:r>
            <a:r>
              <a:rPr lang="en-US" sz="2000" dirty="0" smtClean="0"/>
              <a:t>0.64</a:t>
            </a:r>
          </a:p>
          <a:p>
            <a:pPr marL="0" indent="0">
              <a:buNone/>
            </a:pPr>
            <a:endParaRPr lang="en-US" sz="2000" dirty="0"/>
          </a:p>
          <a:p>
            <a:pPr marL="0" indent="0">
              <a:buNone/>
            </a:pPr>
            <a:r>
              <a:rPr lang="en-US" sz="2000" dirty="0"/>
              <a:t>Now, P (Yes | Sunny) = 0.33 * 0.64 / 0.36 = 0.60, which has higher probability</a:t>
            </a:r>
            <a:r>
              <a:rPr lang="en-US" sz="2000" dirty="0" smtClean="0"/>
              <a:t>.</a:t>
            </a:r>
          </a:p>
          <a:p>
            <a:pPr marL="0" indent="0">
              <a:buNone/>
            </a:pPr>
            <a:endParaRPr lang="en-US" sz="2000" dirty="0"/>
          </a:p>
          <a:p>
            <a:pPr marL="0" indent="0">
              <a:buNone/>
            </a:pPr>
            <a:r>
              <a:rPr lang="en-US" sz="2000" dirty="0"/>
              <a:t>Naive Bayes uses a similar method to predict the probability of different class based on various attributes. This algorithm is mostly used in text classification and with problems having multiple classes.</a:t>
            </a:r>
          </a:p>
        </p:txBody>
      </p:sp>
    </p:spTree>
    <p:extLst>
      <p:ext uri="{BB962C8B-B14F-4D97-AF65-F5344CB8AC3E}">
        <p14:creationId xmlns:p14="http://schemas.microsoft.com/office/powerpoint/2010/main" val="19230402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619672" y="2067694"/>
            <a:ext cx="5616624" cy="954107"/>
          </a:xfrm>
          <a:prstGeom prst="rect">
            <a:avLst/>
          </a:prstGeom>
        </p:spPr>
        <p:txBody>
          <a:bodyPr wrap="square">
            <a:spAutoFit/>
          </a:bodyPr>
          <a:lstStyle/>
          <a:p>
            <a:r>
              <a:rPr lang="en-US" sz="2800" dirty="0" smtClean="0"/>
              <a:t>Let’s get into action with python, see you in next lecture!</a:t>
            </a:r>
            <a:endParaRPr lang="en-IN" sz="2800" dirty="0"/>
          </a:p>
        </p:txBody>
      </p:sp>
    </p:spTree>
    <p:extLst>
      <p:ext uri="{BB962C8B-B14F-4D97-AF65-F5344CB8AC3E}">
        <p14:creationId xmlns:p14="http://schemas.microsoft.com/office/powerpoint/2010/main" val="7129354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9945</TotalTime>
  <Words>184</Words>
  <Application>Microsoft Office PowerPoint</Application>
  <PresentationFormat>On-screen Show (16:9)</PresentationFormat>
  <Paragraphs>48</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PowerPoint Presentation</vt:lpstr>
      <vt:lpstr>Reading Assignment</vt:lpstr>
      <vt:lpstr>What is Naïve Bayes Algorithm</vt:lpstr>
      <vt:lpstr>Bayes Theorem</vt:lpstr>
      <vt:lpstr>How Naïve Bayes Algorithm works?  </vt:lpstr>
      <vt:lpstr>How Naïve Bayes Algorithm works?  </vt:lpstr>
      <vt:lpstr>How Naïve Bayes Algorithm works?  </vt:lpstr>
      <vt:lpstr>How Naïve Bayes Algorithm works?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Brain Valley</dc:creator>
  <cp:lastModifiedBy>Sharan Sasi</cp:lastModifiedBy>
  <cp:revision>95</cp:revision>
  <dcterms:created xsi:type="dcterms:W3CDTF">2019-06-22T06:28:12Z</dcterms:created>
  <dcterms:modified xsi:type="dcterms:W3CDTF">2019-10-15T08:54:48Z</dcterms:modified>
</cp:coreProperties>
</file>