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2" r:id="rId2"/>
    <p:sldId id="273" r:id="rId3"/>
    <p:sldId id="275" r:id="rId4"/>
    <p:sldId id="276" r:id="rId5"/>
    <p:sldId id="278" r:id="rId6"/>
    <p:sldId id="279" r:id="rId7"/>
    <p:sldId id="274" r:id="rId8"/>
    <p:sldId id="277" r:id="rId9"/>
    <p:sldId id="280" r:id="rId10"/>
    <p:sldId id="281" r:id="rId11"/>
    <p:sldId id="28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4C73A22-217E-4787-87CF-16A0E074FB73}" type="datetimeFigureOut">
              <a:rPr lang="en-US" smtClean="0"/>
              <a:t>3/13/2020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3492438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73A22-217E-4787-87CF-16A0E074FB73}"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323671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73A22-217E-4787-87CF-16A0E074FB73}"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318247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73A22-217E-4787-87CF-16A0E074FB73}"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2522504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73A22-217E-4787-87CF-16A0E074FB73}"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111863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73A22-217E-4787-87CF-16A0E074FB73}"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1305754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73A22-217E-4787-87CF-16A0E074FB73}"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298545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73A22-217E-4787-87CF-16A0E074FB73}"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9DCE8-F552-4D27-B386-0BFD93905E7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21339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73A22-217E-4787-87CF-16A0E074FB73}"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235165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73A22-217E-4787-87CF-16A0E074FB73}"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23271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73A22-217E-4787-87CF-16A0E074FB73}"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149341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C73A22-217E-4787-87CF-16A0E074FB73}"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356610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C73A22-217E-4787-87CF-16A0E074FB73}"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344171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C73A22-217E-4787-87CF-16A0E074FB73}" type="datetimeFigureOut">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21734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4C73A22-217E-4787-87CF-16A0E074FB73}" type="datetimeFigureOut">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71202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73A22-217E-4787-87CF-16A0E074FB73}"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768597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73A22-217E-4787-87CF-16A0E074FB73}"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9DCE8-F552-4D27-B386-0BFD93905E76}" type="slidenum">
              <a:rPr lang="en-US" smtClean="0"/>
              <a:t>‹#›</a:t>
            </a:fld>
            <a:endParaRPr lang="en-US"/>
          </a:p>
        </p:txBody>
      </p:sp>
    </p:spTree>
    <p:extLst>
      <p:ext uri="{BB962C8B-B14F-4D97-AF65-F5344CB8AC3E}">
        <p14:creationId xmlns:p14="http://schemas.microsoft.com/office/powerpoint/2010/main" val="122278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C73A22-217E-4787-87CF-16A0E074FB73}" type="datetimeFigureOut">
              <a:rPr lang="en-US" smtClean="0"/>
              <a:t>3/13/2020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49DCE8-F552-4D27-B386-0BFD93905E76}" type="slidenum">
              <a:rPr lang="en-US" smtClean="0"/>
              <a:t>‹#›</a:t>
            </a:fld>
            <a:endParaRPr lang="en-US"/>
          </a:p>
        </p:txBody>
      </p:sp>
    </p:spTree>
    <p:extLst>
      <p:ext uri="{BB962C8B-B14F-4D97-AF65-F5344CB8AC3E}">
        <p14:creationId xmlns:p14="http://schemas.microsoft.com/office/powerpoint/2010/main" val="122725793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031A155-1701-4ADB-8B74-D5CB17294E2E}"/>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Performance Metrics</a:t>
            </a:r>
          </a:p>
        </p:txBody>
      </p:sp>
      <p:pic>
        <p:nvPicPr>
          <p:cNvPr id="6" name="Graphic 5" descr="Gauge">
            <a:extLst>
              <a:ext uri="{FF2B5EF4-FFF2-40B4-BE49-F238E27FC236}">
                <a16:creationId xmlns:a16="http://schemas.microsoft.com/office/drawing/2014/main" id="{12E01779-AAE2-4704-81EC-E5CC76396F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322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22A3-E825-4176-B557-49184915001E}"/>
              </a:ext>
            </a:extLst>
          </p:cNvPr>
          <p:cNvSpPr>
            <a:spLocks noGrp="1"/>
          </p:cNvSpPr>
          <p:nvPr>
            <p:ph type="title"/>
          </p:nvPr>
        </p:nvSpPr>
        <p:spPr>
          <a:xfrm>
            <a:off x="632651" y="643465"/>
            <a:ext cx="3746091" cy="5571072"/>
          </a:xfrm>
        </p:spPr>
        <p:txBody>
          <a:bodyPr>
            <a:normAutofit/>
          </a:bodyPr>
          <a:lstStyle/>
          <a:p>
            <a:r>
              <a:rPr lang="en-US" dirty="0"/>
              <a:t>F1 Score</a:t>
            </a:r>
          </a:p>
        </p:txBody>
      </p:sp>
      <p:sp>
        <p:nvSpPr>
          <p:cNvPr id="3" name="Content Placeholder 2">
            <a:extLst>
              <a:ext uri="{FF2B5EF4-FFF2-40B4-BE49-F238E27FC236}">
                <a16:creationId xmlns:a16="http://schemas.microsoft.com/office/drawing/2014/main" id="{01FB2EA4-7C80-45A7-A552-0A341E96CF9D}"/>
              </a:ext>
            </a:extLst>
          </p:cNvPr>
          <p:cNvSpPr>
            <a:spLocks noGrp="1"/>
          </p:cNvSpPr>
          <p:nvPr>
            <p:ph idx="1"/>
          </p:nvPr>
        </p:nvSpPr>
        <p:spPr>
          <a:xfrm>
            <a:off x="4709650" y="643464"/>
            <a:ext cx="6838883" cy="3731891"/>
          </a:xfrm>
        </p:spPr>
        <p:txBody>
          <a:bodyPr>
            <a:normAutofit/>
          </a:bodyPr>
          <a:lstStyle/>
          <a:p>
            <a:r>
              <a:rPr lang="en-US" sz="2400" dirty="0"/>
              <a:t>Harmonic mean of Precision and </a:t>
            </a:r>
            <a:r>
              <a:rPr lang="en-US" sz="2400" dirty="0" err="1"/>
              <a:t>Reacall</a:t>
            </a:r>
            <a:endParaRPr lang="en-US" sz="2400" dirty="0"/>
          </a:p>
          <a:p>
            <a:endParaRPr lang="en-US" sz="2400" dirty="0"/>
          </a:p>
          <a:p>
            <a:r>
              <a:rPr lang="en-US" sz="2400" dirty="0"/>
              <a:t>Used as a single value metrics to benchmark model performance</a:t>
            </a:r>
          </a:p>
        </p:txBody>
      </p:sp>
      <p:pic>
        <p:nvPicPr>
          <p:cNvPr id="4" name="Picture 3">
            <a:extLst>
              <a:ext uri="{FF2B5EF4-FFF2-40B4-BE49-F238E27FC236}">
                <a16:creationId xmlns:a16="http://schemas.microsoft.com/office/drawing/2014/main" id="{B13239F7-CDDD-4FA7-B216-5ED39B6105CF}"/>
              </a:ext>
            </a:extLst>
          </p:cNvPr>
          <p:cNvPicPr>
            <a:picLocks noChangeAspect="1"/>
          </p:cNvPicPr>
          <p:nvPr/>
        </p:nvPicPr>
        <p:blipFill>
          <a:blip r:embed="rId3"/>
          <a:stretch>
            <a:fillRect/>
          </a:stretch>
        </p:blipFill>
        <p:spPr>
          <a:xfrm>
            <a:off x="4716780" y="4542503"/>
            <a:ext cx="6824626" cy="16720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5502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A2B6-F6E8-41B8-AEC7-A9A9E348287B}"/>
              </a:ext>
            </a:extLst>
          </p:cNvPr>
          <p:cNvSpPr>
            <a:spLocks noGrp="1"/>
          </p:cNvSpPr>
          <p:nvPr>
            <p:ph type="title"/>
          </p:nvPr>
        </p:nvSpPr>
        <p:spPr>
          <a:xfrm>
            <a:off x="825909" y="338155"/>
            <a:ext cx="3979205" cy="1453363"/>
          </a:xfrm>
        </p:spPr>
        <p:txBody>
          <a:bodyPr>
            <a:normAutofit/>
          </a:bodyPr>
          <a:lstStyle/>
          <a:p>
            <a:r>
              <a:rPr lang="en-US" dirty="0"/>
              <a:t>ROC-AUC Curve</a:t>
            </a:r>
          </a:p>
        </p:txBody>
      </p:sp>
      <p:sp>
        <p:nvSpPr>
          <p:cNvPr id="3" name="Content Placeholder 2">
            <a:extLst>
              <a:ext uri="{FF2B5EF4-FFF2-40B4-BE49-F238E27FC236}">
                <a16:creationId xmlns:a16="http://schemas.microsoft.com/office/drawing/2014/main" id="{72675E05-E39A-4868-8903-51806BC50706}"/>
              </a:ext>
            </a:extLst>
          </p:cNvPr>
          <p:cNvSpPr>
            <a:spLocks noGrp="1"/>
          </p:cNvSpPr>
          <p:nvPr>
            <p:ph idx="1"/>
          </p:nvPr>
        </p:nvSpPr>
        <p:spPr>
          <a:xfrm>
            <a:off x="802178" y="2261420"/>
            <a:ext cx="4239722" cy="3637935"/>
          </a:xfrm>
        </p:spPr>
        <p:txBody>
          <a:bodyPr>
            <a:noAutofit/>
          </a:bodyPr>
          <a:lstStyle/>
          <a:p>
            <a:r>
              <a:rPr lang="en-US" sz="2300" dirty="0"/>
              <a:t>Created by plotting the true positive rate (TPR) against the false positive rate (FPR) at various threshold settings</a:t>
            </a:r>
          </a:p>
          <a:p>
            <a:endParaRPr lang="en-US" sz="2300" dirty="0"/>
          </a:p>
          <a:p>
            <a:r>
              <a:rPr lang="en-US" sz="2300" dirty="0"/>
              <a:t>The area under the curve (AUC) is equal to the probability that a classifier will rank a randomly chosen positive instance higher than a randomly chosen negative one</a:t>
            </a:r>
          </a:p>
        </p:txBody>
      </p:sp>
      <p:pic>
        <p:nvPicPr>
          <p:cNvPr id="4" name="Picture 3">
            <a:extLst>
              <a:ext uri="{FF2B5EF4-FFF2-40B4-BE49-F238E27FC236}">
                <a16:creationId xmlns:a16="http://schemas.microsoft.com/office/drawing/2014/main" id="{7F1009BE-B7FC-41EA-A7E6-4D7FEB33A79E}"/>
              </a:ext>
            </a:extLst>
          </p:cNvPr>
          <p:cNvPicPr>
            <a:picLocks noChangeAspect="1"/>
          </p:cNvPicPr>
          <p:nvPr/>
        </p:nvPicPr>
        <p:blipFill>
          <a:blip r:embed="rId3"/>
          <a:stretch>
            <a:fillRect/>
          </a:stretch>
        </p:blipFill>
        <p:spPr>
          <a:xfrm>
            <a:off x="5289752" y="1211888"/>
            <a:ext cx="6095593" cy="429739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3551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79A12-82C0-4218-A710-F8B7B73140BB}"/>
              </a:ext>
            </a:extLst>
          </p:cNvPr>
          <p:cNvSpPr>
            <a:spLocks noGrp="1"/>
          </p:cNvSpPr>
          <p:nvPr>
            <p:ph type="title"/>
          </p:nvPr>
        </p:nvSpPr>
        <p:spPr>
          <a:xfrm>
            <a:off x="685799" y="1150076"/>
            <a:ext cx="3659389" cy="4557849"/>
          </a:xfrm>
        </p:spPr>
        <p:txBody>
          <a:bodyPr>
            <a:normAutofit/>
          </a:bodyPr>
          <a:lstStyle/>
          <a:p>
            <a:pPr algn="r"/>
            <a:r>
              <a:rPr lang="en-US" dirty="0"/>
              <a:t>Regression Algorithms</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1F138B-0234-4B2C-A4D6-31B1594AD964}"/>
              </a:ext>
            </a:extLst>
          </p:cNvPr>
          <p:cNvSpPr>
            <a:spLocks noGrp="1"/>
          </p:cNvSpPr>
          <p:nvPr>
            <p:ph idx="1"/>
          </p:nvPr>
        </p:nvSpPr>
        <p:spPr>
          <a:xfrm>
            <a:off x="4988658" y="1150076"/>
            <a:ext cx="6517543" cy="4557849"/>
          </a:xfrm>
        </p:spPr>
        <p:txBody>
          <a:bodyPr>
            <a:normAutofit/>
          </a:bodyPr>
          <a:lstStyle/>
          <a:p>
            <a:r>
              <a:rPr lang="en-US" sz="2400" dirty="0"/>
              <a:t>Mean Squared Error</a:t>
            </a:r>
          </a:p>
          <a:p>
            <a:r>
              <a:rPr lang="en-US" sz="2400" dirty="0"/>
              <a:t>Root Mean Squared Error</a:t>
            </a:r>
          </a:p>
          <a:p>
            <a:r>
              <a:rPr lang="en-US" sz="2400" dirty="0"/>
              <a:t>Mean Absolute Error</a:t>
            </a:r>
          </a:p>
          <a:p>
            <a:r>
              <a:rPr lang="en-US" sz="2400" dirty="0"/>
              <a:t>Root Mean Squared Logarithmic Error</a:t>
            </a:r>
          </a:p>
        </p:txBody>
      </p:sp>
    </p:spTree>
    <p:extLst>
      <p:ext uri="{BB962C8B-B14F-4D97-AF65-F5344CB8AC3E}">
        <p14:creationId xmlns:p14="http://schemas.microsoft.com/office/powerpoint/2010/main" val="15128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725B-11A3-4BC1-8961-69C7B78378BD}"/>
              </a:ext>
            </a:extLst>
          </p:cNvPr>
          <p:cNvSpPr>
            <a:spLocks noGrp="1"/>
          </p:cNvSpPr>
          <p:nvPr>
            <p:ph type="title"/>
          </p:nvPr>
        </p:nvSpPr>
        <p:spPr>
          <a:xfrm>
            <a:off x="632651" y="633526"/>
            <a:ext cx="3746091" cy="5571072"/>
          </a:xfrm>
        </p:spPr>
        <p:txBody>
          <a:bodyPr>
            <a:normAutofit/>
          </a:bodyPr>
          <a:lstStyle/>
          <a:p>
            <a:r>
              <a:rPr lang="en-US" dirty="0"/>
              <a:t>Mean Absolute Error</a:t>
            </a:r>
          </a:p>
        </p:txBody>
      </p:sp>
      <p:sp>
        <p:nvSpPr>
          <p:cNvPr id="3" name="Content Placeholder 2">
            <a:extLst>
              <a:ext uri="{FF2B5EF4-FFF2-40B4-BE49-F238E27FC236}">
                <a16:creationId xmlns:a16="http://schemas.microsoft.com/office/drawing/2014/main" id="{20C98BBF-51A8-4135-A148-5A3B53DBA292}"/>
              </a:ext>
            </a:extLst>
          </p:cNvPr>
          <p:cNvSpPr>
            <a:spLocks noGrp="1"/>
          </p:cNvSpPr>
          <p:nvPr>
            <p:ph idx="1"/>
          </p:nvPr>
        </p:nvSpPr>
        <p:spPr>
          <a:xfrm>
            <a:off x="4709650" y="643464"/>
            <a:ext cx="6838883" cy="3731891"/>
          </a:xfrm>
        </p:spPr>
        <p:txBody>
          <a:bodyPr>
            <a:normAutofit/>
          </a:bodyPr>
          <a:lstStyle/>
          <a:p>
            <a:r>
              <a:rPr lang="en-US" sz="2400" dirty="0"/>
              <a:t> Is an average of the absolute errors</a:t>
            </a:r>
          </a:p>
          <a:p>
            <a:endParaRPr lang="en-US" sz="2400" dirty="0"/>
          </a:p>
          <a:p>
            <a:r>
              <a:rPr lang="en-US" sz="2400" dirty="0"/>
              <a:t>The mean absolute error uses the same scale as the data being measured</a:t>
            </a:r>
          </a:p>
          <a:p>
            <a:endParaRPr lang="en-US" sz="2400" dirty="0"/>
          </a:p>
          <a:p>
            <a:r>
              <a:rPr lang="en-US" sz="2400" dirty="0"/>
              <a:t>Used for time series modelling</a:t>
            </a:r>
          </a:p>
        </p:txBody>
      </p:sp>
      <p:pic>
        <p:nvPicPr>
          <p:cNvPr id="4" name="Picture 3">
            <a:extLst>
              <a:ext uri="{FF2B5EF4-FFF2-40B4-BE49-F238E27FC236}">
                <a16:creationId xmlns:a16="http://schemas.microsoft.com/office/drawing/2014/main" id="{CF42DDDC-6FEB-4383-B35D-ED346F2424AC}"/>
              </a:ext>
            </a:extLst>
          </p:cNvPr>
          <p:cNvPicPr>
            <a:picLocks noChangeAspect="1"/>
          </p:cNvPicPr>
          <p:nvPr/>
        </p:nvPicPr>
        <p:blipFill>
          <a:blip r:embed="rId3"/>
          <a:stretch>
            <a:fillRect/>
          </a:stretch>
        </p:blipFill>
        <p:spPr>
          <a:xfrm>
            <a:off x="5472332" y="4542503"/>
            <a:ext cx="5251990" cy="16720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0712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4E50-9B41-4D1D-9F01-3C6287CAC2FA}"/>
              </a:ext>
            </a:extLst>
          </p:cNvPr>
          <p:cNvSpPr>
            <a:spLocks noGrp="1"/>
          </p:cNvSpPr>
          <p:nvPr>
            <p:ph type="title"/>
          </p:nvPr>
        </p:nvSpPr>
        <p:spPr>
          <a:xfrm>
            <a:off x="632651" y="643465"/>
            <a:ext cx="3746091" cy="5571072"/>
          </a:xfrm>
        </p:spPr>
        <p:txBody>
          <a:bodyPr>
            <a:normAutofit/>
          </a:bodyPr>
          <a:lstStyle/>
          <a:p>
            <a:r>
              <a:rPr lang="en-US" dirty="0"/>
              <a:t>Mean Squared Error</a:t>
            </a:r>
          </a:p>
        </p:txBody>
      </p:sp>
      <p:sp>
        <p:nvSpPr>
          <p:cNvPr id="3" name="Content Placeholder 2">
            <a:extLst>
              <a:ext uri="{FF2B5EF4-FFF2-40B4-BE49-F238E27FC236}">
                <a16:creationId xmlns:a16="http://schemas.microsoft.com/office/drawing/2014/main" id="{7BE9AEAE-F569-44EF-849B-4A692088E085}"/>
              </a:ext>
            </a:extLst>
          </p:cNvPr>
          <p:cNvSpPr>
            <a:spLocks noGrp="1"/>
          </p:cNvSpPr>
          <p:nvPr>
            <p:ph idx="1"/>
          </p:nvPr>
        </p:nvSpPr>
        <p:spPr>
          <a:xfrm>
            <a:off x="4709650" y="643464"/>
            <a:ext cx="6838883" cy="3731891"/>
          </a:xfrm>
        </p:spPr>
        <p:txBody>
          <a:bodyPr>
            <a:noAutofit/>
          </a:bodyPr>
          <a:lstStyle/>
          <a:p>
            <a:r>
              <a:rPr lang="en-US" sz="2300" dirty="0"/>
              <a:t>Measures the average of the squares of the errors—that is, the average squared difference between the estimated values and the actual value</a:t>
            </a:r>
          </a:p>
          <a:p>
            <a:r>
              <a:rPr lang="en-US" sz="2300" dirty="0"/>
              <a:t>Always non-negative, and values closer to zero are better</a:t>
            </a:r>
          </a:p>
          <a:p>
            <a:r>
              <a:rPr lang="en-US" sz="2300" dirty="0"/>
              <a:t>The MSE is the second moment of the error, and thus incorporates both the variance of the estimator (how widely spread the estimates are from one data sample to another) and its bias </a:t>
            </a:r>
          </a:p>
          <a:p>
            <a:r>
              <a:rPr lang="en-US" sz="2300" dirty="0"/>
              <a:t>For an unbiased estimator, the MSE is the variance of the estimator</a:t>
            </a:r>
          </a:p>
        </p:txBody>
      </p:sp>
      <p:pic>
        <p:nvPicPr>
          <p:cNvPr id="4" name="Picture 3">
            <a:extLst>
              <a:ext uri="{FF2B5EF4-FFF2-40B4-BE49-F238E27FC236}">
                <a16:creationId xmlns:a16="http://schemas.microsoft.com/office/drawing/2014/main" id="{C79B9BFD-D572-4BB2-B476-EA618AA78E5E}"/>
              </a:ext>
            </a:extLst>
          </p:cNvPr>
          <p:cNvPicPr>
            <a:picLocks noChangeAspect="1"/>
          </p:cNvPicPr>
          <p:nvPr/>
        </p:nvPicPr>
        <p:blipFill>
          <a:blip r:embed="rId3"/>
          <a:stretch>
            <a:fillRect/>
          </a:stretch>
        </p:blipFill>
        <p:spPr>
          <a:xfrm>
            <a:off x="5475073" y="4923503"/>
            <a:ext cx="5308039" cy="16720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753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918C-A046-4942-A966-5E509E3443BF}"/>
              </a:ext>
            </a:extLst>
          </p:cNvPr>
          <p:cNvSpPr>
            <a:spLocks noGrp="1"/>
          </p:cNvSpPr>
          <p:nvPr>
            <p:ph type="title"/>
          </p:nvPr>
        </p:nvSpPr>
        <p:spPr>
          <a:xfrm>
            <a:off x="632651" y="643465"/>
            <a:ext cx="3746091" cy="5571072"/>
          </a:xfrm>
        </p:spPr>
        <p:txBody>
          <a:bodyPr>
            <a:normAutofit/>
          </a:bodyPr>
          <a:lstStyle/>
          <a:p>
            <a:r>
              <a:rPr lang="en-US" dirty="0"/>
              <a:t>Root Mean Squared Error</a:t>
            </a:r>
          </a:p>
        </p:txBody>
      </p:sp>
      <p:sp>
        <p:nvSpPr>
          <p:cNvPr id="3" name="Content Placeholder 2">
            <a:extLst>
              <a:ext uri="{FF2B5EF4-FFF2-40B4-BE49-F238E27FC236}">
                <a16:creationId xmlns:a16="http://schemas.microsoft.com/office/drawing/2014/main" id="{59A8879A-1C9F-400E-9C4D-8CD7330B5E2A}"/>
              </a:ext>
            </a:extLst>
          </p:cNvPr>
          <p:cNvSpPr>
            <a:spLocks noGrp="1"/>
          </p:cNvSpPr>
          <p:nvPr>
            <p:ph idx="1"/>
          </p:nvPr>
        </p:nvSpPr>
        <p:spPr>
          <a:xfrm>
            <a:off x="4709650" y="643464"/>
            <a:ext cx="6838883" cy="3731891"/>
          </a:xfrm>
        </p:spPr>
        <p:txBody>
          <a:bodyPr>
            <a:noAutofit/>
          </a:bodyPr>
          <a:lstStyle/>
          <a:p>
            <a:r>
              <a:rPr lang="en-US" sz="2400" dirty="0"/>
              <a:t>Represents the square root of the second sample moment of the differences between predicted values and observed values or the quadratic mean of these differences</a:t>
            </a:r>
          </a:p>
          <a:p>
            <a:endParaRPr lang="en-US" sz="2400" dirty="0"/>
          </a:p>
          <a:p>
            <a:r>
              <a:rPr lang="en-US" sz="2400" dirty="0"/>
              <a:t>RMSD is always non-negative, and a value of 0 would indicate a perfect fit to the data</a:t>
            </a:r>
          </a:p>
          <a:p>
            <a:endParaRPr lang="en-US" sz="2400" dirty="0"/>
          </a:p>
          <a:p>
            <a:r>
              <a:rPr lang="en-US" sz="2400" dirty="0"/>
              <a:t>RMSD is the square root of the average of squared errors</a:t>
            </a:r>
          </a:p>
        </p:txBody>
      </p:sp>
      <p:pic>
        <p:nvPicPr>
          <p:cNvPr id="4" name="Picture 3">
            <a:extLst>
              <a:ext uri="{FF2B5EF4-FFF2-40B4-BE49-F238E27FC236}">
                <a16:creationId xmlns:a16="http://schemas.microsoft.com/office/drawing/2014/main" id="{0E07F8E4-99D5-4175-94FF-83D504A50257}"/>
              </a:ext>
            </a:extLst>
          </p:cNvPr>
          <p:cNvPicPr>
            <a:picLocks noChangeAspect="1"/>
          </p:cNvPicPr>
          <p:nvPr/>
        </p:nvPicPr>
        <p:blipFill>
          <a:blip r:embed="rId3"/>
          <a:stretch>
            <a:fillRect/>
          </a:stretch>
        </p:blipFill>
        <p:spPr>
          <a:xfrm>
            <a:off x="5195703" y="4771103"/>
            <a:ext cx="5866780" cy="16720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2755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7224-E7CE-4A98-A84D-E8A3B03FF37F}"/>
              </a:ext>
            </a:extLst>
          </p:cNvPr>
          <p:cNvSpPr>
            <a:spLocks noGrp="1"/>
          </p:cNvSpPr>
          <p:nvPr>
            <p:ph type="title"/>
          </p:nvPr>
        </p:nvSpPr>
        <p:spPr>
          <a:xfrm>
            <a:off x="650846" y="1030288"/>
            <a:ext cx="4812897" cy="1035579"/>
          </a:xfrm>
        </p:spPr>
        <p:txBody>
          <a:bodyPr>
            <a:normAutofit/>
          </a:bodyPr>
          <a:lstStyle/>
          <a:p>
            <a:pPr>
              <a:lnSpc>
                <a:spcPct val="90000"/>
              </a:lnSpc>
            </a:pPr>
            <a:r>
              <a:rPr lang="en-US" sz="3300"/>
              <a:t>Root Mean Squared Logarithmic Error</a:t>
            </a:r>
          </a:p>
        </p:txBody>
      </p:sp>
      <p:sp>
        <p:nvSpPr>
          <p:cNvPr id="3" name="Content Placeholder 2">
            <a:extLst>
              <a:ext uri="{FF2B5EF4-FFF2-40B4-BE49-F238E27FC236}">
                <a16:creationId xmlns:a16="http://schemas.microsoft.com/office/drawing/2014/main" id="{341440A5-2A18-4D8C-B39E-EA947B315EBB}"/>
              </a:ext>
            </a:extLst>
          </p:cNvPr>
          <p:cNvSpPr>
            <a:spLocks noGrp="1"/>
          </p:cNvSpPr>
          <p:nvPr>
            <p:ph idx="1"/>
          </p:nvPr>
        </p:nvSpPr>
        <p:spPr>
          <a:xfrm>
            <a:off x="650846" y="2142067"/>
            <a:ext cx="4812897" cy="3649133"/>
          </a:xfrm>
        </p:spPr>
        <p:txBody>
          <a:bodyPr>
            <a:normAutofit/>
          </a:bodyPr>
          <a:lstStyle/>
          <a:p>
            <a:r>
              <a:rPr lang="en-US" sz="2400" dirty="0"/>
              <a:t>Specialized version of RMSE by considering logarithm of actual and predicted values</a:t>
            </a:r>
          </a:p>
          <a:p>
            <a:endParaRPr lang="en-US" sz="2400" dirty="0"/>
          </a:p>
          <a:p>
            <a:r>
              <a:rPr lang="en-US" sz="2400" dirty="0"/>
              <a:t>Robustness to the effect of the outliers</a:t>
            </a:r>
          </a:p>
        </p:txBody>
      </p:sp>
      <p:sp>
        <p:nvSpPr>
          <p:cNvPr id="14" name="Rounded Rectangle 10">
            <a:extLst>
              <a:ext uri="{FF2B5EF4-FFF2-40B4-BE49-F238E27FC236}">
                <a16:creationId xmlns:a16="http://schemas.microsoft.com/office/drawing/2014/main" id="{091EC05A-89DB-4492-8034-80B7A313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5"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81E8755-ECC6-44D4-87B3-C3FCF0E09939}"/>
              </a:ext>
            </a:extLst>
          </p:cNvPr>
          <p:cNvPicPr>
            <a:picLocks noChangeAspect="1"/>
          </p:cNvPicPr>
          <p:nvPr/>
        </p:nvPicPr>
        <p:blipFill>
          <a:blip r:embed="rId3"/>
          <a:stretch>
            <a:fillRect/>
          </a:stretch>
        </p:blipFill>
        <p:spPr>
          <a:xfrm>
            <a:off x="6208876" y="1740880"/>
            <a:ext cx="5204358" cy="1040871"/>
          </a:xfrm>
          <a:prstGeom prst="roundRect">
            <a:avLst>
              <a:gd name="adj" fmla="val 5453"/>
            </a:avLst>
          </a:prstGeom>
          <a:ln w="50800" cap="sq" cmpd="dbl">
            <a:noFill/>
            <a:miter lim="800000"/>
          </a:ln>
          <a:effectLst/>
        </p:spPr>
      </p:pic>
      <p:sp>
        <p:nvSpPr>
          <p:cNvPr id="16" name="Rounded Rectangle 12">
            <a:extLst>
              <a:ext uri="{FF2B5EF4-FFF2-40B4-BE49-F238E27FC236}">
                <a16:creationId xmlns:a16="http://schemas.microsoft.com/office/drawing/2014/main" id="{F26FC45A-52BC-4102-84DD-911303AD3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45FD82B-447B-4530-8A28-54E3411CD42B}"/>
              </a:ext>
            </a:extLst>
          </p:cNvPr>
          <p:cNvPicPr>
            <a:picLocks noChangeAspect="1"/>
          </p:cNvPicPr>
          <p:nvPr/>
        </p:nvPicPr>
        <p:blipFill>
          <a:blip r:embed="rId4"/>
          <a:stretch>
            <a:fillRect/>
          </a:stretch>
        </p:blipFill>
        <p:spPr>
          <a:xfrm>
            <a:off x="6208876" y="4274544"/>
            <a:ext cx="2398979" cy="1769246"/>
          </a:xfrm>
          <a:prstGeom prst="roundRect">
            <a:avLst>
              <a:gd name="adj" fmla="val 5453"/>
            </a:avLst>
          </a:prstGeom>
          <a:ln w="50800" cap="sq" cmpd="dbl">
            <a:noFill/>
            <a:miter lim="800000"/>
          </a:ln>
          <a:effectLst/>
        </p:spPr>
      </p:pic>
      <p:sp>
        <p:nvSpPr>
          <p:cNvPr id="18" name="Rounded Rectangle 14">
            <a:extLst>
              <a:ext uri="{FF2B5EF4-FFF2-40B4-BE49-F238E27FC236}">
                <a16:creationId xmlns:a16="http://schemas.microsoft.com/office/drawing/2014/main" id="{0263BACB-325F-4E89-9AE5-E5E4B14AE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DC8C427-BCF5-4D4C-A0B8-80FDF5D55133}"/>
              </a:ext>
            </a:extLst>
          </p:cNvPr>
          <p:cNvPicPr>
            <a:picLocks noChangeAspect="1"/>
          </p:cNvPicPr>
          <p:nvPr/>
        </p:nvPicPr>
        <p:blipFill>
          <a:blip r:embed="rId5"/>
          <a:stretch>
            <a:fillRect/>
          </a:stretch>
        </p:blipFill>
        <p:spPr>
          <a:xfrm>
            <a:off x="9019809" y="4319524"/>
            <a:ext cx="2398979" cy="1679285"/>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139086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31D0A-9C17-492E-A820-252F1DB06501}"/>
              </a:ext>
            </a:extLst>
          </p:cNvPr>
          <p:cNvSpPr>
            <a:spLocks noGrp="1"/>
          </p:cNvSpPr>
          <p:nvPr>
            <p:ph type="title"/>
          </p:nvPr>
        </p:nvSpPr>
        <p:spPr>
          <a:xfrm>
            <a:off x="685799" y="1150076"/>
            <a:ext cx="3659389" cy="4557849"/>
          </a:xfrm>
        </p:spPr>
        <p:txBody>
          <a:bodyPr>
            <a:normAutofit/>
          </a:bodyPr>
          <a:lstStyle/>
          <a:p>
            <a:pPr algn="r"/>
            <a:r>
              <a:rPr lang="en-US"/>
              <a:t>Classification Algorithms</a:t>
            </a:r>
          </a:p>
        </p:txBody>
      </p:sp>
      <p:cxnSp>
        <p:nvCxnSpPr>
          <p:cNvPr id="14"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3D7256E4-DDF9-4762-836E-C34558424E65}"/>
              </a:ext>
            </a:extLst>
          </p:cNvPr>
          <p:cNvSpPr>
            <a:spLocks noGrp="1"/>
          </p:cNvSpPr>
          <p:nvPr>
            <p:ph idx="1"/>
          </p:nvPr>
        </p:nvSpPr>
        <p:spPr>
          <a:xfrm>
            <a:off x="4988658" y="1150076"/>
            <a:ext cx="6517543" cy="4557849"/>
          </a:xfrm>
        </p:spPr>
        <p:txBody>
          <a:bodyPr>
            <a:normAutofit/>
          </a:bodyPr>
          <a:lstStyle/>
          <a:p>
            <a:r>
              <a:rPr lang="en-US" sz="2400" dirty="0"/>
              <a:t>Confusion Matrix</a:t>
            </a:r>
          </a:p>
          <a:p>
            <a:r>
              <a:rPr lang="en-US" sz="2400" dirty="0"/>
              <a:t>Accuracy</a:t>
            </a:r>
          </a:p>
          <a:p>
            <a:r>
              <a:rPr lang="en-US" sz="2400" dirty="0"/>
              <a:t>Precision</a:t>
            </a:r>
          </a:p>
          <a:p>
            <a:r>
              <a:rPr lang="en-US" sz="2400" dirty="0"/>
              <a:t>Negative Predictive Value</a:t>
            </a:r>
          </a:p>
          <a:p>
            <a:r>
              <a:rPr lang="en-US" sz="2400" dirty="0"/>
              <a:t>Specificity / Selectivity / True Negative Rate</a:t>
            </a:r>
          </a:p>
          <a:p>
            <a:r>
              <a:rPr lang="en-US" sz="2400" dirty="0"/>
              <a:t>Sensitivity / Recall / True Positive Rate</a:t>
            </a:r>
          </a:p>
          <a:p>
            <a:r>
              <a:rPr lang="en-US" sz="2400" dirty="0"/>
              <a:t>F1 Score</a:t>
            </a:r>
          </a:p>
          <a:p>
            <a:r>
              <a:rPr lang="en-US" sz="2400" dirty="0"/>
              <a:t>AUC-ROC curve</a:t>
            </a:r>
          </a:p>
        </p:txBody>
      </p:sp>
    </p:spTree>
    <p:extLst>
      <p:ext uri="{BB962C8B-B14F-4D97-AF65-F5344CB8AC3E}">
        <p14:creationId xmlns:p14="http://schemas.microsoft.com/office/powerpoint/2010/main" val="406922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1" name="Picture 2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A22578C-DD3D-40E1-A9BC-65874679D9BC}"/>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dirty="0"/>
              <a:t>Confusion Matrix</a:t>
            </a:r>
          </a:p>
        </p:txBody>
      </p:sp>
      <p:pic>
        <p:nvPicPr>
          <p:cNvPr id="8" name="Picture 7" descr="A screenshot of a cell phone&#10;&#10;Description automatically generated">
            <a:extLst>
              <a:ext uri="{FF2B5EF4-FFF2-40B4-BE49-F238E27FC236}">
                <a16:creationId xmlns:a16="http://schemas.microsoft.com/office/drawing/2014/main" id="{E39C19DB-D247-4868-9335-FCC7784D2716}"/>
              </a:ext>
            </a:extLst>
          </p:cNvPr>
          <p:cNvPicPr>
            <a:picLocks noChangeAspect="1"/>
          </p:cNvPicPr>
          <p:nvPr/>
        </p:nvPicPr>
        <p:blipFill rotWithShape="1">
          <a:blip r:embed="rId4"/>
          <a:srcRect t="352" b="91"/>
          <a:stretch/>
        </p:blipFill>
        <p:spPr>
          <a:xfrm>
            <a:off x="629810" y="1484836"/>
            <a:ext cx="6921364" cy="389324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1881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F1FD-6056-4246-A131-3113A8F32A69}"/>
              </a:ext>
            </a:extLst>
          </p:cNvPr>
          <p:cNvSpPr>
            <a:spLocks noGrp="1"/>
          </p:cNvSpPr>
          <p:nvPr>
            <p:ph type="title"/>
          </p:nvPr>
        </p:nvSpPr>
        <p:spPr>
          <a:xfrm>
            <a:off x="825909" y="808055"/>
            <a:ext cx="3979205" cy="1453363"/>
          </a:xfrm>
        </p:spPr>
        <p:txBody>
          <a:bodyPr>
            <a:normAutofit/>
          </a:bodyPr>
          <a:lstStyle/>
          <a:p>
            <a:r>
              <a:rPr lang="en-US" dirty="0"/>
              <a:t>Confusion Matrix</a:t>
            </a:r>
          </a:p>
        </p:txBody>
      </p:sp>
      <p:sp>
        <p:nvSpPr>
          <p:cNvPr id="3" name="Content Placeholder 2">
            <a:extLst>
              <a:ext uri="{FF2B5EF4-FFF2-40B4-BE49-F238E27FC236}">
                <a16:creationId xmlns:a16="http://schemas.microsoft.com/office/drawing/2014/main" id="{923E6870-3FB9-4930-BDF3-30DA2E56F809}"/>
              </a:ext>
            </a:extLst>
          </p:cNvPr>
          <p:cNvSpPr>
            <a:spLocks noGrp="1"/>
          </p:cNvSpPr>
          <p:nvPr>
            <p:ph idx="1"/>
          </p:nvPr>
        </p:nvSpPr>
        <p:spPr>
          <a:xfrm>
            <a:off x="802178" y="2261420"/>
            <a:ext cx="4002936" cy="3637935"/>
          </a:xfrm>
        </p:spPr>
        <p:txBody>
          <a:bodyPr>
            <a:normAutofit/>
          </a:bodyPr>
          <a:lstStyle/>
          <a:p>
            <a:r>
              <a:rPr lang="en-US" sz="2400" dirty="0"/>
              <a:t>Precision</a:t>
            </a:r>
          </a:p>
          <a:p>
            <a:r>
              <a:rPr lang="en-US" sz="2400" dirty="0"/>
              <a:t>Recall / Sensitivity / True Positive Rate</a:t>
            </a:r>
          </a:p>
          <a:p>
            <a:r>
              <a:rPr lang="en-US" sz="2400" dirty="0"/>
              <a:t>Accuracy</a:t>
            </a:r>
          </a:p>
          <a:p>
            <a:r>
              <a:rPr lang="en-US" sz="2400" dirty="0"/>
              <a:t>Specificity / True Negative Rate</a:t>
            </a:r>
          </a:p>
          <a:p>
            <a:r>
              <a:rPr lang="en-US" sz="2400" dirty="0"/>
              <a:t>Negative Predictive Value</a:t>
            </a:r>
          </a:p>
        </p:txBody>
      </p:sp>
      <p:pic>
        <p:nvPicPr>
          <p:cNvPr id="4" name="Picture 3">
            <a:extLst>
              <a:ext uri="{FF2B5EF4-FFF2-40B4-BE49-F238E27FC236}">
                <a16:creationId xmlns:a16="http://schemas.microsoft.com/office/drawing/2014/main" id="{89571155-EFB0-43BE-A6E0-3F26759E28A6}"/>
              </a:ext>
            </a:extLst>
          </p:cNvPr>
          <p:cNvPicPr>
            <a:picLocks noChangeAspect="1"/>
          </p:cNvPicPr>
          <p:nvPr/>
        </p:nvPicPr>
        <p:blipFill>
          <a:blip r:embed="rId3"/>
          <a:stretch>
            <a:fillRect/>
          </a:stretch>
        </p:blipFill>
        <p:spPr>
          <a:xfrm>
            <a:off x="4997652" y="2212580"/>
            <a:ext cx="6902248" cy="30706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09026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2442</TotalTime>
  <Words>337</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Performance Metrics</vt:lpstr>
      <vt:lpstr>Regression Algorithms</vt:lpstr>
      <vt:lpstr>Mean Absolute Error</vt:lpstr>
      <vt:lpstr>Mean Squared Error</vt:lpstr>
      <vt:lpstr>Root Mean Squared Error</vt:lpstr>
      <vt:lpstr>Root Mean Squared Logarithmic Error</vt:lpstr>
      <vt:lpstr>Classification Algorithms</vt:lpstr>
      <vt:lpstr>Confusion Matrix</vt:lpstr>
      <vt:lpstr>Confusion Matrix</vt:lpstr>
      <vt:lpstr>F1 Score</vt:lpstr>
      <vt:lpstr>ROC-AUC Curve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Metrics</dc:title>
  <dc:creator>Karthikeyan, A. R.</dc:creator>
  <cp:lastModifiedBy>Karthikeyan, A. R.</cp:lastModifiedBy>
  <cp:revision>7</cp:revision>
  <dcterms:created xsi:type="dcterms:W3CDTF">2020-03-12T11:03:06Z</dcterms:created>
  <dcterms:modified xsi:type="dcterms:W3CDTF">2020-03-14T05:28:19Z</dcterms:modified>
</cp:coreProperties>
</file>