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5" r:id="rId3"/>
    <p:sldId id="376" r:id="rId4"/>
    <p:sldId id="341" r:id="rId5"/>
    <p:sldId id="366" r:id="rId6"/>
    <p:sldId id="367" r:id="rId7"/>
    <p:sldId id="368" r:id="rId8"/>
    <p:sldId id="369" r:id="rId9"/>
    <p:sldId id="370" r:id="rId10"/>
    <p:sldId id="342" r:id="rId11"/>
    <p:sldId id="371" r:id="rId12"/>
    <p:sldId id="372" r:id="rId13"/>
    <p:sldId id="373" r:id="rId14"/>
    <p:sldId id="382" r:id="rId15"/>
    <p:sldId id="374" r:id="rId16"/>
    <p:sldId id="375" r:id="rId17"/>
    <p:sldId id="377" r:id="rId18"/>
    <p:sldId id="378" r:id="rId19"/>
    <p:sldId id="379" r:id="rId20"/>
    <p:sldId id="380" r:id="rId21"/>
    <p:sldId id="381" r:id="rId22"/>
    <p:sldId id="384" r:id="rId23"/>
    <p:sldId id="385" r:id="rId24"/>
    <p:sldId id="386" r:id="rId25"/>
    <p:sldId id="387" r:id="rId26"/>
    <p:sldId id="388" r:id="rId27"/>
    <p:sldId id="383"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410" r:id="rId50"/>
    <p:sldId id="411" r:id="rId51"/>
    <p:sldId id="412" r:id="rId52"/>
    <p:sldId id="413" r:id="rId53"/>
    <p:sldId id="414" r:id="rId54"/>
    <p:sldId id="415" r:id="rId55"/>
    <p:sldId id="416" r:id="rId56"/>
    <p:sldId id="417" r:id="rId57"/>
    <p:sldId id="277" r:id="rId5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98" d="100"/>
          <a:sy n="98" d="100"/>
        </p:scale>
        <p:origin x="60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8AF7C53-1F4A-4646-B93B-A2B14B2D2A6E}" type="datetimeFigureOut">
              <a:rPr lang="en-IN" smtClean="0"/>
              <a:t>30-10-2019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2046850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AF7C53-1F4A-4646-B93B-A2B14B2D2A6E}" type="datetimeFigureOut">
              <a:rPr lang="en-IN" smtClean="0"/>
              <a:t>30-10-2019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68629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AF7C53-1F4A-4646-B93B-A2B14B2D2A6E}" type="datetimeFigureOut">
              <a:rPr lang="en-IN" smtClean="0"/>
              <a:t>30-10-2019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243982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8AF7C53-1F4A-4646-B93B-A2B14B2D2A6E}" type="datetimeFigureOut">
              <a:rPr lang="en-IN" smtClean="0"/>
              <a:t>30-10-2019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52909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AF7C53-1F4A-4646-B93B-A2B14B2D2A6E}" type="datetimeFigureOut">
              <a:rPr lang="en-IN" smtClean="0"/>
              <a:t>30-10-2019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3714851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8AF7C53-1F4A-4646-B93B-A2B14B2D2A6E}" type="datetimeFigureOut">
              <a:rPr lang="en-IN" smtClean="0"/>
              <a:t>30-10-2019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97698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8AF7C53-1F4A-4646-B93B-A2B14B2D2A6E}" type="datetimeFigureOut">
              <a:rPr lang="en-IN" smtClean="0"/>
              <a:t>30-10-2019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52890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8AF7C53-1F4A-4646-B93B-A2B14B2D2A6E}" type="datetimeFigureOut">
              <a:rPr lang="en-IN" smtClean="0"/>
              <a:t>30-10-2019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9340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F7C53-1F4A-4646-B93B-A2B14B2D2A6E}" type="datetimeFigureOut">
              <a:rPr lang="en-IN" smtClean="0"/>
              <a:t>30-10-2019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201902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AF7C53-1F4A-4646-B93B-A2B14B2D2A6E}" type="datetimeFigureOut">
              <a:rPr lang="en-IN" smtClean="0"/>
              <a:t>30-10-2019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185260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AF7C53-1F4A-4646-B93B-A2B14B2D2A6E}" type="datetimeFigureOut">
              <a:rPr lang="en-IN" smtClean="0"/>
              <a:t>30-10-2019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1CF659-86F9-423A-BDA8-456803AAFFDD}" type="slidenum">
              <a:rPr lang="en-IN" smtClean="0"/>
              <a:t>‹#›</a:t>
            </a:fld>
            <a:endParaRPr lang="en-IN"/>
          </a:p>
        </p:txBody>
      </p:sp>
    </p:spTree>
    <p:extLst>
      <p:ext uri="{BB962C8B-B14F-4D97-AF65-F5344CB8AC3E}">
        <p14:creationId xmlns:p14="http://schemas.microsoft.com/office/powerpoint/2010/main" val="78841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8AF7C53-1F4A-4646-B93B-A2B14B2D2A6E}" type="datetimeFigureOut">
              <a:rPr lang="en-IN" smtClean="0"/>
              <a:t>30-10-2019</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41CF659-86F9-423A-BDA8-456803AAFFDD}" type="slidenum">
              <a:rPr lang="en-IN" smtClean="0"/>
              <a:t>‹#›</a:t>
            </a:fld>
            <a:endParaRPr lang="en-IN"/>
          </a:p>
        </p:txBody>
      </p:sp>
    </p:spTree>
    <p:extLst>
      <p:ext uri="{BB962C8B-B14F-4D97-AF65-F5344CB8AC3E}">
        <p14:creationId xmlns:p14="http://schemas.microsoft.com/office/powerpoint/2010/main" val="3415639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microsoft.com/en-in/sql-server/sql-server-download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sql/ssms/download-sql-server-management-studio-ssms?view=sql-server-201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0.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27784" y="2211710"/>
            <a:ext cx="3648948" cy="523220"/>
          </a:xfrm>
          <a:prstGeom prst="rect">
            <a:avLst/>
          </a:prstGeom>
        </p:spPr>
        <p:txBody>
          <a:bodyPr wrap="none">
            <a:spAutoFit/>
          </a:bodyPr>
          <a:lstStyle/>
          <a:p>
            <a:r>
              <a:rPr lang="en-US" sz="2800" dirty="0" smtClean="0"/>
              <a:t>Data Analysis Using SQL</a:t>
            </a:r>
            <a:endParaRPr lang="en-IN" sz="2800" dirty="0"/>
          </a:p>
        </p:txBody>
      </p:sp>
    </p:spTree>
    <p:extLst>
      <p:ext uri="{BB962C8B-B14F-4D97-AF65-F5344CB8AC3E}">
        <p14:creationId xmlns:p14="http://schemas.microsoft.com/office/powerpoint/2010/main" val="2009066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6034716" cy="857250"/>
          </a:xfrm>
        </p:spPr>
        <p:txBody>
          <a:bodyPr>
            <a:normAutofit fontScale="90000"/>
          </a:bodyPr>
          <a:lstStyle/>
          <a:p>
            <a:r>
              <a:rPr lang="en-US" sz="4000" b="1" dirty="0" smtClean="0">
                <a:latin typeface="+mn-lt"/>
                <a:cs typeface="Calibri" panose="020F0502020204030204" pitchFamily="34" charset="0"/>
              </a:rPr>
              <a:t>How do Data Scientist use SQL</a:t>
            </a:r>
            <a:endParaRPr lang="en-IN" sz="4000" b="1" dirty="0">
              <a:latin typeface="+mn-lt"/>
              <a:cs typeface="Calibri" panose="020F0502020204030204" pitchFamily="34" charset="0"/>
            </a:endParaRPr>
          </a:p>
        </p:txBody>
      </p:sp>
      <p:sp>
        <p:nvSpPr>
          <p:cNvPr id="8" name="Content Placeholder 2"/>
          <p:cNvSpPr>
            <a:spLocks noGrp="1"/>
          </p:cNvSpPr>
          <p:nvPr>
            <p:ph idx="1"/>
          </p:nvPr>
        </p:nvSpPr>
        <p:spPr>
          <a:xfrm>
            <a:off x="683568" y="1054212"/>
            <a:ext cx="7584978" cy="3461754"/>
          </a:xfrm>
        </p:spPr>
        <p:txBody>
          <a:bodyPr>
            <a:normAutofit/>
          </a:bodyPr>
          <a:lstStyle/>
          <a:p>
            <a:pPr marL="0" indent="0">
              <a:buNone/>
            </a:pPr>
            <a:r>
              <a:rPr lang="en-US" sz="2000" dirty="0" smtClean="0"/>
              <a:t>Retrieve data</a:t>
            </a:r>
          </a:p>
          <a:p>
            <a:pPr marL="0" indent="0">
              <a:buNone/>
            </a:pPr>
            <a:endParaRPr lang="en-US" sz="2000" dirty="0"/>
          </a:p>
          <a:p>
            <a:pPr marL="0" indent="0">
              <a:buNone/>
            </a:pPr>
            <a:r>
              <a:rPr lang="en-US" sz="2000" dirty="0" smtClean="0"/>
              <a:t>May create their own table or test environment</a:t>
            </a:r>
          </a:p>
          <a:p>
            <a:pPr marL="0" indent="0">
              <a:buNone/>
            </a:pPr>
            <a:endParaRPr lang="en-US" sz="2000" dirty="0"/>
          </a:p>
          <a:p>
            <a:pPr marL="0" indent="0">
              <a:buNone/>
            </a:pPr>
            <a:r>
              <a:rPr lang="en-US" sz="2000" dirty="0" smtClean="0"/>
              <a:t>Combine multiple sources together</a:t>
            </a:r>
          </a:p>
          <a:p>
            <a:pPr marL="0" indent="0">
              <a:buNone/>
            </a:pPr>
            <a:endParaRPr lang="en-US" sz="2000" dirty="0"/>
          </a:p>
          <a:p>
            <a:pPr marL="0" indent="0">
              <a:buNone/>
            </a:pPr>
            <a:r>
              <a:rPr lang="en-US" sz="2000" dirty="0" smtClean="0"/>
              <a:t>Writes complex queries for analysis</a:t>
            </a:r>
            <a:endParaRPr lang="en-US" sz="2000" dirty="0" smtClean="0"/>
          </a:p>
        </p:txBody>
      </p:sp>
    </p:spTree>
    <p:extLst>
      <p:ext uri="{BB962C8B-B14F-4D97-AF65-F5344CB8AC3E}">
        <p14:creationId xmlns:p14="http://schemas.microsoft.com/office/powerpoint/2010/main" val="3461331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7186844" cy="857250"/>
          </a:xfrm>
        </p:spPr>
        <p:txBody>
          <a:bodyPr>
            <a:normAutofit/>
          </a:bodyPr>
          <a:lstStyle/>
          <a:p>
            <a:r>
              <a:rPr lang="en-US" sz="3200" b="1" dirty="0" smtClean="0">
                <a:latin typeface="+mn-lt"/>
                <a:cs typeface="Calibri" panose="020F0502020204030204" pitchFamily="34" charset="0"/>
              </a:rPr>
              <a:t>SQL and Database Management Systems</a:t>
            </a:r>
            <a:endParaRPr lang="en-IN" sz="3200" b="1" dirty="0">
              <a:latin typeface="+mn-lt"/>
              <a:cs typeface="Calibri" panose="020F0502020204030204" pitchFamily="34" charset="0"/>
            </a:endParaRPr>
          </a:p>
        </p:txBody>
      </p:sp>
      <p:sp>
        <p:nvSpPr>
          <p:cNvPr id="8" name="Content Placeholder 2"/>
          <p:cNvSpPr>
            <a:spLocks noGrp="1"/>
          </p:cNvSpPr>
          <p:nvPr>
            <p:ph idx="1"/>
          </p:nvPr>
        </p:nvSpPr>
        <p:spPr>
          <a:xfrm>
            <a:off x="683568" y="1054212"/>
            <a:ext cx="7584978" cy="3461754"/>
          </a:xfrm>
        </p:spPr>
        <p:txBody>
          <a:bodyPr>
            <a:normAutofit/>
          </a:bodyPr>
          <a:lstStyle/>
          <a:p>
            <a:pPr marL="0" indent="0">
              <a:buNone/>
            </a:pPr>
            <a:r>
              <a:rPr lang="en-US" sz="2000" dirty="0" smtClean="0"/>
              <a:t>How you write syntax will depend on what DBMS you’re using</a:t>
            </a:r>
          </a:p>
          <a:p>
            <a:pPr marL="0" indent="0">
              <a:buNone/>
            </a:pPr>
            <a:endParaRPr lang="en-US" sz="2000" dirty="0"/>
          </a:p>
          <a:p>
            <a:pPr marL="0" indent="0">
              <a:buNone/>
            </a:pPr>
            <a:r>
              <a:rPr lang="en-US" sz="2000" dirty="0" smtClean="0"/>
              <a:t>Each DBMS has it’s own “dialect”</a:t>
            </a:r>
          </a:p>
          <a:p>
            <a:pPr marL="0" indent="0">
              <a:buNone/>
            </a:pPr>
            <a:endParaRPr lang="en-US" sz="2000" dirty="0"/>
          </a:p>
          <a:p>
            <a:pPr marL="0" indent="0">
              <a:buNone/>
            </a:pPr>
            <a:r>
              <a:rPr lang="en-US" sz="2000" dirty="0" smtClean="0"/>
              <a:t>SQL can translate</a:t>
            </a:r>
          </a:p>
          <a:p>
            <a:pPr marL="0" indent="0">
              <a:buNone/>
            </a:pPr>
            <a:endParaRPr lang="en-US" sz="2000" dirty="0"/>
          </a:p>
          <a:p>
            <a:pPr marL="0" indent="0">
              <a:buNone/>
            </a:pPr>
            <a:r>
              <a:rPr lang="en-US" sz="2000" dirty="0" smtClean="0"/>
              <a:t>You can tweak based on the “dialect” your DBMS speaks</a:t>
            </a:r>
            <a:endParaRPr lang="en-US" sz="2000" dirty="0" smtClean="0"/>
          </a:p>
        </p:txBody>
      </p:sp>
    </p:spTree>
    <p:extLst>
      <p:ext uri="{BB962C8B-B14F-4D97-AF65-F5344CB8AC3E}">
        <p14:creationId xmlns:p14="http://schemas.microsoft.com/office/powerpoint/2010/main" val="3936159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7474876" cy="857250"/>
          </a:xfrm>
        </p:spPr>
        <p:txBody>
          <a:bodyPr>
            <a:noAutofit/>
          </a:bodyPr>
          <a:lstStyle/>
          <a:p>
            <a:r>
              <a:rPr lang="en-US" sz="3200" b="1" dirty="0" smtClean="0">
                <a:latin typeface="+mn-lt"/>
                <a:cs typeface="Calibri" panose="020F0502020204030204" pitchFamily="34" charset="0"/>
              </a:rPr>
              <a:t>Relational</a:t>
            </a:r>
            <a:r>
              <a:rPr lang="en-US" sz="3200" b="1" dirty="0" smtClean="0">
                <a:latin typeface="+mn-lt"/>
                <a:cs typeface="Calibri" panose="020F0502020204030204" pitchFamily="34" charset="0"/>
              </a:rPr>
              <a:t> Database Management Systems</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971600" y="1054212"/>
            <a:ext cx="3384376" cy="3461754"/>
          </a:xfrm>
        </p:spPr>
        <p:txBody>
          <a:bodyPr>
            <a:normAutofit/>
          </a:bodyPr>
          <a:lstStyle/>
          <a:p>
            <a:pPr marL="0" indent="0">
              <a:buNone/>
            </a:pPr>
            <a:r>
              <a:rPr lang="en-US" sz="2000" dirty="0" smtClean="0"/>
              <a:t>Microsoft SQL Server</a:t>
            </a:r>
          </a:p>
          <a:p>
            <a:pPr marL="0" indent="0">
              <a:buNone/>
            </a:pPr>
            <a:endParaRPr lang="en-US" sz="2000" dirty="0"/>
          </a:p>
          <a:p>
            <a:pPr marL="0" indent="0">
              <a:buNone/>
            </a:pPr>
            <a:r>
              <a:rPr lang="en-US" sz="2000" dirty="0" smtClean="0"/>
              <a:t>IBM DB2 Oracle</a:t>
            </a:r>
          </a:p>
          <a:p>
            <a:pPr marL="0" indent="0">
              <a:buNone/>
            </a:pPr>
            <a:endParaRPr lang="en-US" sz="2000" dirty="0"/>
          </a:p>
          <a:p>
            <a:pPr marL="0" indent="0">
              <a:buNone/>
            </a:pPr>
            <a:r>
              <a:rPr lang="en-US" sz="2000" dirty="0" smtClean="0"/>
              <a:t>Sybase ASE</a:t>
            </a:r>
          </a:p>
          <a:p>
            <a:pPr marL="0" indent="0">
              <a:buNone/>
            </a:pPr>
            <a:endParaRPr lang="en-US" sz="2000" dirty="0"/>
          </a:p>
          <a:p>
            <a:pPr marL="0" indent="0">
              <a:buNone/>
            </a:pPr>
            <a:r>
              <a:rPr lang="en-US" sz="2000" dirty="0" err="1" smtClean="0"/>
              <a:t>Postgre</a:t>
            </a:r>
            <a:r>
              <a:rPr lang="en-US" sz="2000" dirty="0" smtClean="0"/>
              <a:t> SQL</a:t>
            </a:r>
          </a:p>
          <a:p>
            <a:pPr marL="0" indent="0">
              <a:buNone/>
            </a:pPr>
            <a:endParaRPr lang="en-US" sz="2000" dirty="0"/>
          </a:p>
          <a:p>
            <a:pPr marL="0" indent="0">
              <a:buNone/>
            </a:pPr>
            <a:r>
              <a:rPr lang="en-US" sz="2000" dirty="0" smtClean="0"/>
              <a:t>MySQL</a:t>
            </a:r>
          </a:p>
        </p:txBody>
      </p:sp>
      <p:sp>
        <p:nvSpPr>
          <p:cNvPr id="7" name="Content Placeholder 2"/>
          <p:cNvSpPr txBox="1">
            <a:spLocks/>
          </p:cNvSpPr>
          <p:nvPr/>
        </p:nvSpPr>
        <p:spPr>
          <a:xfrm>
            <a:off x="4315981" y="1054212"/>
            <a:ext cx="3384376" cy="3461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Apache Open Office Base</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smtClean="0"/>
              <a:t>SQLite</a:t>
            </a:r>
            <a:endParaRPr lang="en-US" sz="2000" dirty="0" smtClean="0"/>
          </a:p>
        </p:txBody>
      </p:sp>
    </p:spTree>
    <p:extLst>
      <p:ext uri="{BB962C8B-B14F-4D97-AF65-F5344CB8AC3E}">
        <p14:creationId xmlns:p14="http://schemas.microsoft.com/office/powerpoint/2010/main" val="2714433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7474876" cy="857250"/>
          </a:xfrm>
        </p:spPr>
        <p:txBody>
          <a:bodyPr>
            <a:noAutofit/>
          </a:bodyPr>
          <a:lstStyle/>
          <a:p>
            <a:r>
              <a:rPr lang="en-US" sz="3200" b="1" dirty="0" smtClean="0">
                <a:latin typeface="+mn-lt"/>
                <a:cs typeface="Calibri" panose="020F0502020204030204" pitchFamily="34" charset="0"/>
              </a:rPr>
              <a:t>Relational</a:t>
            </a:r>
            <a:r>
              <a:rPr lang="en-US" sz="3200" b="1" dirty="0" smtClean="0">
                <a:latin typeface="+mn-lt"/>
                <a:cs typeface="Calibri" panose="020F0502020204030204" pitchFamily="34" charset="0"/>
              </a:rPr>
              <a:t> Database Management Systems</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632848" cy="3461754"/>
          </a:xfrm>
        </p:spPr>
        <p:txBody>
          <a:bodyPr>
            <a:normAutofit lnSpcReduction="10000"/>
          </a:bodyPr>
          <a:lstStyle/>
          <a:p>
            <a:pPr marL="0" indent="0">
              <a:buNone/>
            </a:pPr>
            <a:r>
              <a:rPr lang="en-US" sz="2000" dirty="0"/>
              <a:t>A relational database refers to a database that stores data in a structured format, using rows and columns</a:t>
            </a:r>
            <a:r>
              <a:rPr lang="en-US" sz="2000" dirty="0" smtClean="0"/>
              <a:t>.</a:t>
            </a:r>
          </a:p>
          <a:p>
            <a:pPr marL="0" indent="0">
              <a:buNone/>
            </a:pPr>
            <a:endParaRPr lang="en-US" sz="2000" dirty="0"/>
          </a:p>
          <a:p>
            <a:pPr marL="0" indent="0">
              <a:buNone/>
            </a:pPr>
            <a:r>
              <a:rPr lang="en-US" sz="2000" dirty="0"/>
              <a:t>It is "relational" because the values within each table are related to each other. </a:t>
            </a:r>
            <a:endParaRPr lang="en-US" sz="2000" dirty="0" smtClean="0"/>
          </a:p>
          <a:p>
            <a:pPr marL="0" indent="0">
              <a:buNone/>
            </a:pPr>
            <a:endParaRPr lang="en-US" sz="2000" dirty="0"/>
          </a:p>
          <a:p>
            <a:pPr marL="0" indent="0">
              <a:buNone/>
            </a:pPr>
            <a:r>
              <a:rPr lang="en-US" sz="2000" dirty="0" smtClean="0"/>
              <a:t>Tables </a:t>
            </a:r>
            <a:r>
              <a:rPr lang="en-US" sz="2000" dirty="0"/>
              <a:t>may also be related to other tables</a:t>
            </a:r>
            <a:r>
              <a:rPr lang="en-US" sz="2000" dirty="0" smtClean="0"/>
              <a:t>.</a:t>
            </a:r>
          </a:p>
          <a:p>
            <a:pPr marL="0" indent="0">
              <a:buNone/>
            </a:pPr>
            <a:endParaRPr lang="en-US" sz="2000" dirty="0"/>
          </a:p>
          <a:p>
            <a:pPr marL="0" indent="0">
              <a:buNone/>
            </a:pPr>
            <a:r>
              <a:rPr lang="en-US" sz="2000" dirty="0"/>
              <a:t>The relational structure makes it possible to run queries across multiple tables at once.</a:t>
            </a:r>
            <a:endParaRPr lang="en-US" sz="2000" dirty="0" smtClean="0"/>
          </a:p>
        </p:txBody>
      </p:sp>
    </p:spTree>
    <p:extLst>
      <p:ext uri="{BB962C8B-B14F-4D97-AF65-F5344CB8AC3E}">
        <p14:creationId xmlns:p14="http://schemas.microsoft.com/office/powerpoint/2010/main" val="1430037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5818692" cy="857250"/>
          </a:xfrm>
        </p:spPr>
        <p:txBody>
          <a:bodyPr>
            <a:noAutofit/>
          </a:bodyPr>
          <a:lstStyle/>
          <a:p>
            <a:r>
              <a:rPr lang="en-US" sz="3200" b="1" dirty="0" smtClean="0">
                <a:latin typeface="+mn-lt"/>
                <a:cs typeface="Calibri" panose="020F0502020204030204" pitchFamily="34" charset="0"/>
              </a:rPr>
              <a:t>What is Data Modeling in SQL?</a:t>
            </a:r>
            <a:endParaRPr lang="en-IN" sz="3200" b="1" dirty="0">
              <a:latin typeface="+mn-lt"/>
              <a:cs typeface="Calibri" panose="020F0502020204030204" pitchFamily="34" charset="0"/>
            </a:endParaRPr>
          </a:p>
        </p:txBody>
      </p:sp>
      <p:sp>
        <p:nvSpPr>
          <p:cNvPr id="7" name="Content Placeholder 2"/>
          <p:cNvSpPr>
            <a:spLocks noGrp="1"/>
          </p:cNvSpPr>
          <p:nvPr>
            <p:ph idx="1"/>
          </p:nvPr>
        </p:nvSpPr>
        <p:spPr>
          <a:xfrm>
            <a:off x="755576" y="1054212"/>
            <a:ext cx="3888432" cy="3461754"/>
          </a:xfrm>
        </p:spPr>
        <p:txBody>
          <a:bodyPr>
            <a:normAutofit/>
          </a:bodyPr>
          <a:lstStyle/>
          <a:p>
            <a:pPr marL="0" indent="0">
              <a:buNone/>
            </a:pPr>
            <a:r>
              <a:rPr lang="en-US" sz="2000" dirty="0" smtClean="0"/>
              <a:t>Organizes and structures information into multiple, related tables</a:t>
            </a:r>
          </a:p>
          <a:p>
            <a:pPr marL="0" indent="0">
              <a:buNone/>
            </a:pPr>
            <a:endParaRPr lang="en-US" sz="2000" dirty="0"/>
          </a:p>
          <a:p>
            <a:pPr marL="0" indent="0">
              <a:buNone/>
            </a:pPr>
            <a:r>
              <a:rPr lang="en-US" sz="2000" dirty="0" smtClean="0"/>
              <a:t>Can represent a business process or show relationships between business processes</a:t>
            </a:r>
          </a:p>
          <a:p>
            <a:pPr marL="0" indent="0">
              <a:buNone/>
            </a:pPr>
            <a:endParaRPr lang="en-US" sz="2000" dirty="0"/>
          </a:p>
          <a:p>
            <a:pPr marL="0" indent="0">
              <a:buNone/>
            </a:pPr>
            <a:r>
              <a:rPr lang="en-US" sz="2000" dirty="0" smtClean="0"/>
              <a:t>Should closely represent real world</a:t>
            </a:r>
          </a:p>
          <a:p>
            <a:pPr marL="0" indent="0">
              <a:buNone/>
            </a:pPr>
            <a:endParaRPr lang="en-US" sz="2000" dirty="0"/>
          </a:p>
          <a:p>
            <a:pPr marL="0" indent="0">
              <a:buNone/>
            </a:pPr>
            <a:endParaRPr lang="en-US" sz="2000" dirty="0" smtClean="0"/>
          </a:p>
        </p:txBody>
      </p:sp>
      <p:pic>
        <p:nvPicPr>
          <p:cNvPr id="2050" name="Picture 2" descr="Image result for data models in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893128"/>
            <a:ext cx="3869100" cy="3824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397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6106724" cy="857250"/>
          </a:xfrm>
        </p:spPr>
        <p:txBody>
          <a:bodyPr>
            <a:noAutofit/>
          </a:bodyPr>
          <a:lstStyle/>
          <a:p>
            <a:r>
              <a:rPr lang="en-US" sz="3200" b="1" dirty="0" smtClean="0">
                <a:latin typeface="+mn-lt"/>
                <a:cs typeface="Calibri" panose="020F0502020204030204" pitchFamily="34" charset="0"/>
              </a:rPr>
              <a:t>Relational</a:t>
            </a:r>
            <a:r>
              <a:rPr lang="en-US" sz="3200" b="1" dirty="0" smtClean="0">
                <a:latin typeface="+mn-lt"/>
                <a:cs typeface="Calibri" panose="020F0502020204030204" pitchFamily="34" charset="0"/>
              </a:rPr>
              <a:t> </a:t>
            </a:r>
            <a:r>
              <a:rPr lang="en-US" sz="3200" b="1" dirty="0" smtClean="0">
                <a:latin typeface="+mn-lt"/>
                <a:cs typeface="Calibri" panose="020F0502020204030204" pitchFamily="34" charset="0"/>
              </a:rPr>
              <a:t>v</a:t>
            </a:r>
            <a:r>
              <a:rPr lang="en-US" sz="3200" b="1" dirty="0" smtClean="0">
                <a:latin typeface="+mn-lt"/>
                <a:cs typeface="Calibri" panose="020F0502020204030204" pitchFamily="34" charset="0"/>
              </a:rPr>
              <a:t>s. Transactional Model </a:t>
            </a:r>
            <a:endParaRPr lang="en-IN" sz="3200" b="1" dirty="0">
              <a:latin typeface="+mn-lt"/>
              <a:cs typeface="Calibri" panose="020F0502020204030204" pitchFamily="34" charset="0"/>
            </a:endParaRPr>
          </a:p>
        </p:txBody>
      </p:sp>
      <p:sp>
        <p:nvSpPr>
          <p:cNvPr id="7" name="Content Placeholder 2"/>
          <p:cNvSpPr>
            <a:spLocks noGrp="1"/>
          </p:cNvSpPr>
          <p:nvPr>
            <p:ph idx="1"/>
          </p:nvPr>
        </p:nvSpPr>
        <p:spPr>
          <a:xfrm>
            <a:off x="971600" y="1054212"/>
            <a:ext cx="3168352" cy="3461754"/>
          </a:xfrm>
        </p:spPr>
        <p:txBody>
          <a:bodyPr>
            <a:normAutofit/>
          </a:bodyPr>
          <a:lstStyle/>
          <a:p>
            <a:pPr marL="0" indent="0">
              <a:buNone/>
            </a:pPr>
            <a:r>
              <a:rPr lang="en-US" sz="2000" b="1" dirty="0" smtClean="0"/>
              <a:t>Relational Model:</a:t>
            </a:r>
          </a:p>
          <a:p>
            <a:pPr marL="0" indent="0">
              <a:buNone/>
            </a:pPr>
            <a:endParaRPr lang="en-US" sz="2000" dirty="0"/>
          </a:p>
          <a:p>
            <a:pPr marL="0" indent="0">
              <a:buNone/>
            </a:pPr>
            <a:r>
              <a:rPr lang="en-US" sz="2000" dirty="0" smtClean="0"/>
              <a:t>Allows for easy querying and data manipulation in an easy, logical and intuitive way.</a:t>
            </a:r>
          </a:p>
        </p:txBody>
      </p:sp>
      <p:sp>
        <p:nvSpPr>
          <p:cNvPr id="8" name="Content Placeholder 2"/>
          <p:cNvSpPr txBox="1">
            <a:spLocks/>
          </p:cNvSpPr>
          <p:nvPr/>
        </p:nvSpPr>
        <p:spPr>
          <a:xfrm>
            <a:off x="4499992" y="1054212"/>
            <a:ext cx="3384376" cy="3461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t>Transactional Model:</a:t>
            </a:r>
          </a:p>
          <a:p>
            <a:pPr marL="0" indent="0">
              <a:buFont typeface="Arial" panose="020B0604020202020204" pitchFamily="34" charset="0"/>
              <a:buNone/>
            </a:pPr>
            <a:endParaRPr lang="en-US" sz="2000" b="1" dirty="0"/>
          </a:p>
          <a:p>
            <a:pPr marL="0" indent="0">
              <a:buFont typeface="Arial" panose="020B0604020202020204" pitchFamily="34" charset="0"/>
              <a:buNone/>
            </a:pPr>
            <a:r>
              <a:rPr lang="en-US" sz="2000" dirty="0" smtClean="0"/>
              <a:t>Operational database – insurance claims within a healthcare database.</a:t>
            </a:r>
            <a:endParaRPr lang="en-US" sz="2000" dirty="0" smtClean="0"/>
          </a:p>
        </p:txBody>
      </p:sp>
    </p:spTree>
    <p:extLst>
      <p:ext uri="{BB962C8B-B14F-4D97-AF65-F5344CB8AC3E}">
        <p14:creationId xmlns:p14="http://schemas.microsoft.com/office/powerpoint/2010/main" val="904333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6106724" cy="857250"/>
          </a:xfrm>
        </p:spPr>
        <p:txBody>
          <a:bodyPr>
            <a:noAutofit/>
          </a:bodyPr>
          <a:lstStyle/>
          <a:p>
            <a:r>
              <a:rPr lang="en-US" sz="3200" b="1" dirty="0" smtClean="0">
                <a:latin typeface="+mn-lt"/>
                <a:cs typeface="Calibri" panose="020F0502020204030204" pitchFamily="34" charset="0"/>
              </a:rPr>
              <a:t>Relational</a:t>
            </a:r>
            <a:r>
              <a:rPr lang="en-US" sz="3200" b="1" dirty="0" smtClean="0">
                <a:latin typeface="+mn-lt"/>
                <a:cs typeface="Calibri" panose="020F0502020204030204" pitchFamily="34" charset="0"/>
              </a:rPr>
              <a:t> Model Building Blocks</a:t>
            </a:r>
            <a:endParaRPr lang="en-IN" sz="3200" b="1" dirty="0">
              <a:latin typeface="+mn-lt"/>
              <a:cs typeface="Calibri" panose="020F0502020204030204" pitchFamily="34" charset="0"/>
            </a:endParaRPr>
          </a:p>
        </p:txBody>
      </p:sp>
      <p:sp>
        <p:nvSpPr>
          <p:cNvPr id="7" name="Content Placeholder 2"/>
          <p:cNvSpPr>
            <a:spLocks noGrp="1"/>
          </p:cNvSpPr>
          <p:nvPr>
            <p:ph idx="1"/>
          </p:nvPr>
        </p:nvSpPr>
        <p:spPr>
          <a:xfrm>
            <a:off x="827584" y="1054212"/>
            <a:ext cx="3168352" cy="3461754"/>
          </a:xfrm>
        </p:spPr>
        <p:txBody>
          <a:bodyPr>
            <a:normAutofit/>
          </a:bodyPr>
          <a:lstStyle/>
          <a:p>
            <a:pPr marL="0" indent="0">
              <a:buNone/>
            </a:pPr>
            <a:r>
              <a:rPr lang="en-US" sz="2000" b="1" dirty="0" smtClean="0"/>
              <a:t>Entity:</a:t>
            </a:r>
          </a:p>
          <a:p>
            <a:pPr marL="0" indent="0">
              <a:buNone/>
            </a:pPr>
            <a:r>
              <a:rPr lang="en-US" sz="2000" dirty="0" smtClean="0"/>
              <a:t>Person, place thing or event distinguishable, unique and distinct</a:t>
            </a:r>
          </a:p>
          <a:p>
            <a:pPr marL="0" indent="0">
              <a:buNone/>
            </a:pPr>
            <a:endParaRPr lang="en-US" sz="2000" dirty="0"/>
          </a:p>
          <a:p>
            <a:pPr marL="0" indent="0">
              <a:buNone/>
            </a:pPr>
            <a:r>
              <a:rPr lang="en-US" sz="2000" b="1" dirty="0" smtClean="0"/>
              <a:t>Attribute:</a:t>
            </a:r>
          </a:p>
          <a:p>
            <a:pPr marL="0" indent="0">
              <a:buNone/>
            </a:pPr>
            <a:r>
              <a:rPr lang="en-US" sz="2000" dirty="0" smtClean="0"/>
              <a:t>A characteristic of an entity</a:t>
            </a:r>
          </a:p>
          <a:p>
            <a:pPr marL="0" indent="0">
              <a:buNone/>
            </a:pPr>
            <a:endParaRPr lang="en-US" sz="2000" dirty="0"/>
          </a:p>
          <a:p>
            <a:pPr marL="0" indent="0">
              <a:buNone/>
            </a:pPr>
            <a:endParaRPr lang="en-US" sz="2000" dirty="0" smtClean="0"/>
          </a:p>
        </p:txBody>
      </p:sp>
      <p:sp>
        <p:nvSpPr>
          <p:cNvPr id="8" name="Content Placeholder 2"/>
          <p:cNvSpPr txBox="1">
            <a:spLocks/>
          </p:cNvSpPr>
          <p:nvPr/>
        </p:nvSpPr>
        <p:spPr>
          <a:xfrm>
            <a:off x="4270012" y="1054212"/>
            <a:ext cx="4406444" cy="3461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t>Relationship:</a:t>
            </a:r>
          </a:p>
          <a:p>
            <a:pPr marL="0" indent="0">
              <a:buFont typeface="Arial" panose="020B0604020202020204" pitchFamily="34" charset="0"/>
              <a:buNone/>
            </a:pPr>
            <a:r>
              <a:rPr lang="en-US" sz="2000" dirty="0" smtClean="0"/>
              <a:t>Describe association among entities</a:t>
            </a:r>
          </a:p>
          <a:p>
            <a:pPr marL="0" indent="0">
              <a:buFont typeface="Arial" panose="020B0604020202020204" pitchFamily="34" charset="0"/>
              <a:buNone/>
            </a:pPr>
            <a:endParaRPr lang="en-US" sz="2000" dirty="0"/>
          </a:p>
          <a:p>
            <a:r>
              <a:rPr lang="en-US" sz="2000" dirty="0" smtClean="0"/>
              <a:t>One to Many (customer to invoice)</a:t>
            </a:r>
          </a:p>
          <a:p>
            <a:r>
              <a:rPr lang="en-US" sz="2000" dirty="0" smtClean="0"/>
              <a:t>Many to many (student to classes)</a:t>
            </a:r>
          </a:p>
          <a:p>
            <a:r>
              <a:rPr lang="en-US" sz="2000" dirty="0" smtClean="0"/>
              <a:t>One to one (manager to store)</a:t>
            </a:r>
          </a:p>
        </p:txBody>
      </p:sp>
    </p:spTree>
    <p:extLst>
      <p:ext uri="{BB962C8B-B14F-4D97-AF65-F5344CB8AC3E}">
        <p14:creationId xmlns:p14="http://schemas.microsoft.com/office/powerpoint/2010/main" val="1800950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63888" y="2139702"/>
            <a:ext cx="1799980" cy="523220"/>
          </a:xfrm>
          <a:prstGeom prst="rect">
            <a:avLst/>
          </a:prstGeom>
        </p:spPr>
        <p:txBody>
          <a:bodyPr wrap="none">
            <a:spAutoFit/>
          </a:bodyPr>
          <a:lstStyle/>
          <a:p>
            <a:r>
              <a:rPr lang="en-US" sz="2800" dirty="0" smtClean="0"/>
              <a:t>Installation</a:t>
            </a:r>
            <a:endParaRPr lang="en-IN" sz="2800" dirty="0"/>
          </a:p>
        </p:txBody>
      </p:sp>
    </p:spTree>
    <p:extLst>
      <p:ext uri="{BB962C8B-B14F-4D97-AF65-F5344CB8AC3E}">
        <p14:creationId xmlns:p14="http://schemas.microsoft.com/office/powerpoint/2010/main" val="4242627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5818692" cy="857250"/>
          </a:xfrm>
        </p:spPr>
        <p:txBody>
          <a:bodyPr>
            <a:noAutofit/>
          </a:bodyPr>
          <a:lstStyle/>
          <a:p>
            <a:r>
              <a:rPr lang="en-US" sz="3200" b="1" dirty="0" smtClean="0">
                <a:latin typeface="+mn-lt"/>
                <a:cs typeface="Calibri" panose="020F0502020204030204" pitchFamily="34" charset="0"/>
              </a:rPr>
              <a:t>Download and Install SQL Server</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632848" cy="3461754"/>
          </a:xfrm>
        </p:spPr>
        <p:txBody>
          <a:bodyPr>
            <a:normAutofit fontScale="92500" lnSpcReduction="20000"/>
          </a:bodyPr>
          <a:lstStyle/>
          <a:p>
            <a:pPr marL="0" indent="0">
              <a:buNone/>
            </a:pPr>
            <a:r>
              <a:rPr lang="en-US" sz="2000" b="1" dirty="0"/>
              <a:t>Step 1) </a:t>
            </a:r>
            <a:r>
              <a:rPr lang="en-US" sz="2000" dirty="0"/>
              <a:t>Go to URL</a:t>
            </a:r>
            <a:r>
              <a:rPr lang="en-US" sz="2000" b="1" dirty="0"/>
              <a:t>:</a:t>
            </a:r>
            <a:r>
              <a:rPr lang="en-US" sz="2000" dirty="0"/>
              <a:t> </a:t>
            </a:r>
            <a:r>
              <a:rPr lang="en-US" sz="2000" dirty="0">
                <a:hlinkClick r:id="rId2"/>
              </a:rPr>
              <a:t>https://</a:t>
            </a:r>
            <a:r>
              <a:rPr lang="en-US" sz="2000" dirty="0" smtClean="0">
                <a:hlinkClick r:id="rId2"/>
              </a:rPr>
              <a:t>www.microsoft.com/en-in/sql-server/sql-server-downloads</a:t>
            </a:r>
            <a:endParaRPr lang="en-US" sz="2000" dirty="0" smtClean="0"/>
          </a:p>
          <a:p>
            <a:pPr marL="0" indent="0">
              <a:buNone/>
            </a:pPr>
            <a:endParaRPr lang="en-US" sz="2000" dirty="0"/>
          </a:p>
          <a:p>
            <a:pPr marL="0" indent="0">
              <a:buNone/>
            </a:pPr>
            <a:r>
              <a:rPr lang="en-US" sz="2000" dirty="0"/>
              <a:t>Microsoft provides </a:t>
            </a:r>
            <a:r>
              <a:rPr lang="en-US" sz="2000" b="1" dirty="0"/>
              <a:t>two specialized free editions</a:t>
            </a:r>
            <a:r>
              <a:rPr lang="en-US" sz="2000" dirty="0"/>
              <a:t> to work on MS SQL server:</a:t>
            </a:r>
          </a:p>
          <a:p>
            <a:pPr marL="457200" indent="-457200">
              <a:buFont typeface="+mj-lt"/>
              <a:buAutoNum type="arabicPeriod"/>
            </a:pPr>
            <a:r>
              <a:rPr lang="en-US" sz="2000" b="1" dirty="0"/>
              <a:t>Developer</a:t>
            </a:r>
            <a:r>
              <a:rPr lang="en-US" sz="2000" dirty="0"/>
              <a:t> – It has all feature which MS SQL server offers but we cannot use it in production. From the learning perspective, is it an ideal candidate to start.</a:t>
            </a:r>
          </a:p>
          <a:p>
            <a:pPr marL="457200" indent="-457200">
              <a:buFont typeface="+mj-lt"/>
              <a:buAutoNum type="arabicPeriod"/>
            </a:pPr>
            <a:r>
              <a:rPr lang="en-US" sz="2000" b="1" dirty="0"/>
              <a:t>Express</a:t>
            </a:r>
            <a:r>
              <a:rPr lang="en-US" sz="2000" dirty="0"/>
              <a:t>: This is also a free version but with the limited set of features with no business intelligence applications.</a:t>
            </a:r>
          </a:p>
          <a:p>
            <a:pPr marL="0" indent="0">
              <a:buNone/>
            </a:pPr>
            <a:r>
              <a:rPr lang="en-US" sz="2000" dirty="0" smtClean="0"/>
              <a:t>We </a:t>
            </a:r>
            <a:r>
              <a:rPr lang="en-US" sz="2000" dirty="0"/>
              <a:t>will select the </a:t>
            </a:r>
            <a:r>
              <a:rPr lang="en-US" sz="2000" b="1" dirty="0"/>
              <a:t>Developer edition </a:t>
            </a:r>
            <a:r>
              <a:rPr lang="en-US" sz="2000" dirty="0"/>
              <a:t>for installation</a:t>
            </a:r>
            <a:r>
              <a:rPr lang="en-US" sz="2000" dirty="0" smtClean="0"/>
              <a:t>.</a:t>
            </a:r>
          </a:p>
          <a:p>
            <a:pPr marL="0" indent="0">
              <a:buNone/>
            </a:pPr>
            <a:endParaRPr lang="en-US" sz="2000" dirty="0"/>
          </a:p>
          <a:p>
            <a:pPr marL="0" indent="0">
              <a:buNone/>
            </a:pPr>
            <a:r>
              <a:rPr lang="en-US" sz="2000" b="1" dirty="0"/>
              <a:t>Step 2) </a:t>
            </a:r>
            <a:r>
              <a:rPr lang="en-US" sz="2000" dirty="0"/>
              <a:t>Click on </a:t>
            </a:r>
            <a:r>
              <a:rPr lang="en-US" sz="2000" b="1" dirty="0"/>
              <a:t>"Download now"</a:t>
            </a:r>
            <a:endParaRPr lang="en-US" sz="2000" dirty="0"/>
          </a:p>
          <a:p>
            <a:pPr marL="0" indent="0">
              <a:buNone/>
            </a:pPr>
            <a:endParaRPr lang="en-US" sz="2000" dirty="0" smtClean="0"/>
          </a:p>
        </p:txBody>
      </p:sp>
    </p:spTree>
    <p:extLst>
      <p:ext uri="{BB962C8B-B14F-4D97-AF65-F5344CB8AC3E}">
        <p14:creationId xmlns:p14="http://schemas.microsoft.com/office/powerpoint/2010/main" val="1494169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954596" cy="857250"/>
          </a:xfrm>
        </p:spPr>
        <p:txBody>
          <a:bodyPr>
            <a:noAutofit/>
          </a:bodyPr>
          <a:lstStyle/>
          <a:p>
            <a:r>
              <a:rPr lang="en-US" sz="3200" b="1" dirty="0" smtClean="0">
                <a:latin typeface="+mn-lt"/>
                <a:cs typeface="Calibri" panose="020F0502020204030204" pitchFamily="34" charset="0"/>
              </a:rPr>
              <a:t>Download and Install SSMS</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632848" cy="3461754"/>
          </a:xfrm>
        </p:spPr>
        <p:txBody>
          <a:bodyPr>
            <a:normAutofit/>
          </a:bodyPr>
          <a:lstStyle/>
          <a:p>
            <a:pPr marL="0" indent="0">
              <a:buNone/>
            </a:pPr>
            <a:r>
              <a:rPr lang="en-US" sz="2000" b="1" dirty="0"/>
              <a:t>Step 1) </a:t>
            </a:r>
            <a:r>
              <a:rPr lang="en-US" sz="2000" dirty="0"/>
              <a:t>Go to URL</a:t>
            </a:r>
            <a:r>
              <a:rPr lang="en-US" sz="2000" b="1" dirty="0"/>
              <a:t>:</a:t>
            </a:r>
            <a:r>
              <a:rPr lang="en-US" sz="2000" dirty="0"/>
              <a:t> </a:t>
            </a:r>
            <a:r>
              <a:rPr lang="en-US" sz="2000" dirty="0">
                <a:hlinkClick r:id="rId2"/>
              </a:rPr>
              <a:t>https://</a:t>
            </a:r>
            <a:r>
              <a:rPr lang="en-US" sz="2000" dirty="0" smtClean="0">
                <a:hlinkClick r:id="rId2"/>
              </a:rPr>
              <a:t>docs.microsoft.com/en-us/sql/ssms/download-sql-server-management-studio-ssms?view=sql-server-2017</a:t>
            </a:r>
            <a:endParaRPr lang="en-US" sz="2000" dirty="0" smtClean="0"/>
          </a:p>
          <a:p>
            <a:pPr marL="0" indent="0">
              <a:buNone/>
            </a:pPr>
            <a:endParaRPr lang="en-US" sz="2000" dirty="0"/>
          </a:p>
          <a:p>
            <a:pPr marL="0" indent="0">
              <a:buNone/>
            </a:pPr>
            <a:r>
              <a:rPr lang="en-US" sz="2000" b="1" dirty="0"/>
              <a:t>Step 2) </a:t>
            </a:r>
            <a:r>
              <a:rPr lang="en-US" sz="2000" dirty="0"/>
              <a:t>Click on </a:t>
            </a:r>
            <a:r>
              <a:rPr lang="en-US" sz="2000" dirty="0" smtClean="0"/>
              <a:t>”</a:t>
            </a:r>
            <a:r>
              <a:rPr lang="en-US" sz="2000" b="1" dirty="0" smtClean="0"/>
              <a:t>Download SSMS”</a:t>
            </a:r>
            <a:endParaRPr lang="en-US" sz="2000" dirty="0" smtClean="0"/>
          </a:p>
          <a:p>
            <a:pPr marL="0" indent="0">
              <a:buNone/>
            </a:pPr>
            <a:endParaRPr lang="en-US" sz="2000" dirty="0" smtClean="0"/>
          </a:p>
        </p:txBody>
      </p:sp>
    </p:spTree>
    <p:extLst>
      <p:ext uri="{BB962C8B-B14F-4D97-AF65-F5344CB8AC3E}">
        <p14:creationId xmlns:p14="http://schemas.microsoft.com/office/powerpoint/2010/main" val="583020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2290300" cy="857250"/>
          </a:xfrm>
        </p:spPr>
        <p:txBody>
          <a:bodyPr>
            <a:normAutofit/>
          </a:bodyPr>
          <a:lstStyle/>
          <a:p>
            <a:r>
              <a:rPr lang="en-US" sz="4000" b="1" dirty="0" smtClean="0">
                <a:latin typeface="+mn-lt"/>
                <a:cs typeface="Calibri" panose="020F0502020204030204" pitchFamily="34" charset="0"/>
              </a:rPr>
              <a:t>Context:</a:t>
            </a:r>
            <a:endParaRPr lang="en-IN" sz="4000" b="1" dirty="0">
              <a:latin typeface="+mn-lt"/>
              <a:cs typeface="Calibri" panose="020F0502020204030204" pitchFamily="34" charset="0"/>
            </a:endParaRPr>
          </a:p>
        </p:txBody>
      </p:sp>
      <p:sp>
        <p:nvSpPr>
          <p:cNvPr id="8" name="Content Placeholder 2"/>
          <p:cNvSpPr>
            <a:spLocks noGrp="1"/>
          </p:cNvSpPr>
          <p:nvPr>
            <p:ph idx="1"/>
          </p:nvPr>
        </p:nvSpPr>
        <p:spPr>
          <a:xfrm>
            <a:off x="683568" y="1054212"/>
            <a:ext cx="7584978" cy="3461754"/>
          </a:xfrm>
        </p:spPr>
        <p:txBody>
          <a:bodyPr>
            <a:normAutofit/>
          </a:bodyPr>
          <a:lstStyle/>
          <a:p>
            <a:r>
              <a:rPr lang="en-US" sz="2000" dirty="0" smtClean="0"/>
              <a:t>Intro to SQL</a:t>
            </a:r>
          </a:p>
          <a:p>
            <a:r>
              <a:rPr lang="en-US" sz="2000" dirty="0" smtClean="0"/>
              <a:t>Download and install SQL server and SQL server management studio</a:t>
            </a:r>
          </a:p>
          <a:p>
            <a:r>
              <a:rPr lang="en-US" sz="2000" dirty="0" smtClean="0"/>
              <a:t>Database, data types, variables and tables in SQL</a:t>
            </a:r>
          </a:p>
          <a:p>
            <a:r>
              <a:rPr lang="en-US" sz="2000" dirty="0"/>
              <a:t>Primary key and foreign </a:t>
            </a:r>
            <a:r>
              <a:rPr lang="en-US" sz="2000" dirty="0" smtClean="0"/>
              <a:t>key</a:t>
            </a:r>
            <a:endParaRPr lang="en-US" sz="2000" dirty="0" smtClean="0"/>
          </a:p>
          <a:p>
            <a:r>
              <a:rPr lang="en-US" sz="2000" dirty="0" smtClean="0"/>
              <a:t>Basic Queries in SQL</a:t>
            </a:r>
          </a:p>
          <a:p>
            <a:r>
              <a:rPr lang="en-US" sz="2000" dirty="0" smtClean="0"/>
              <a:t>Different aggregate functions in SQL</a:t>
            </a:r>
          </a:p>
          <a:p>
            <a:r>
              <a:rPr lang="en-US" sz="2000" dirty="0" smtClean="0"/>
              <a:t>Grouping and joins in SQL</a:t>
            </a:r>
          </a:p>
          <a:p>
            <a:r>
              <a:rPr lang="en-US" sz="2000" dirty="0" smtClean="0"/>
              <a:t>Python and SQL</a:t>
            </a:r>
            <a:endParaRPr lang="en-US" sz="2000" dirty="0" smtClean="0"/>
          </a:p>
          <a:p>
            <a:endParaRPr lang="en-US" sz="2000" dirty="0"/>
          </a:p>
        </p:txBody>
      </p:sp>
    </p:spTree>
    <p:extLst>
      <p:ext uri="{BB962C8B-B14F-4D97-AF65-F5344CB8AC3E}">
        <p14:creationId xmlns:p14="http://schemas.microsoft.com/office/powerpoint/2010/main" val="1923373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75656" y="2139702"/>
            <a:ext cx="6377708" cy="523220"/>
          </a:xfrm>
          <a:prstGeom prst="rect">
            <a:avLst/>
          </a:prstGeom>
        </p:spPr>
        <p:txBody>
          <a:bodyPr wrap="none">
            <a:spAutoFit/>
          </a:bodyPr>
          <a:lstStyle/>
          <a:p>
            <a:r>
              <a:rPr lang="en-US" sz="2800" dirty="0" smtClean="0"/>
              <a:t>Database, Data types</a:t>
            </a:r>
            <a:r>
              <a:rPr lang="en-US" sz="2800" dirty="0" smtClean="0"/>
              <a:t>, Variables and Tables</a:t>
            </a:r>
            <a:endParaRPr lang="en-IN" sz="2800" dirty="0"/>
          </a:p>
        </p:txBody>
      </p:sp>
    </p:spTree>
    <p:extLst>
      <p:ext uri="{BB962C8B-B14F-4D97-AF65-F5344CB8AC3E}">
        <p14:creationId xmlns:p14="http://schemas.microsoft.com/office/powerpoint/2010/main" val="3556869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3370420" cy="857250"/>
          </a:xfrm>
        </p:spPr>
        <p:txBody>
          <a:bodyPr>
            <a:noAutofit/>
          </a:bodyPr>
          <a:lstStyle/>
          <a:p>
            <a:r>
              <a:rPr lang="en-US" sz="3200" b="1" dirty="0" smtClean="0">
                <a:latin typeface="+mn-lt"/>
                <a:cs typeface="Calibri" panose="020F0502020204030204" pitchFamily="34" charset="0"/>
              </a:rPr>
              <a:t>What is Database?</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632848" cy="797458"/>
          </a:xfrm>
        </p:spPr>
        <p:txBody>
          <a:bodyPr>
            <a:normAutofit/>
          </a:bodyPr>
          <a:lstStyle/>
          <a:p>
            <a:pPr marL="0" indent="0">
              <a:buNone/>
            </a:pPr>
            <a:r>
              <a:rPr lang="en-US" sz="2000" dirty="0" smtClean="0"/>
              <a:t>A container (usually a file or set of files) to store organized data; a set of related information</a:t>
            </a:r>
          </a:p>
          <a:p>
            <a:pPr marL="0" indent="0">
              <a:buNone/>
            </a:pPr>
            <a:endParaRPr lang="en-US" sz="2000" dirty="0"/>
          </a:p>
          <a:p>
            <a:pPr marL="0" indent="0">
              <a:buNone/>
            </a:pPr>
            <a:endParaRPr lang="en-US" sz="2000" dirty="0" smtClean="0"/>
          </a:p>
        </p:txBody>
      </p:sp>
      <p:pic>
        <p:nvPicPr>
          <p:cNvPr id="3074" name="Picture 2" descr="Image result for filing cabinet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851670"/>
            <a:ext cx="3744416"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8832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3370420" cy="857250"/>
          </a:xfrm>
        </p:spPr>
        <p:txBody>
          <a:bodyPr>
            <a:noAutofit/>
          </a:bodyPr>
          <a:lstStyle/>
          <a:p>
            <a:r>
              <a:rPr lang="en-US" sz="3200" b="1" dirty="0" smtClean="0">
                <a:latin typeface="+mn-lt"/>
                <a:cs typeface="Calibri" panose="020F0502020204030204" pitchFamily="34" charset="0"/>
              </a:rPr>
              <a:t>What is Database?</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632848" cy="3821794"/>
          </a:xfrm>
        </p:spPr>
        <p:txBody>
          <a:bodyPr>
            <a:normAutofit/>
          </a:bodyPr>
          <a:lstStyle/>
          <a:p>
            <a:pPr marL="0" indent="0">
              <a:buNone/>
            </a:pPr>
            <a:r>
              <a:rPr lang="en-US" sz="2000" dirty="0"/>
              <a:t>A database is a collection of objects such as tables, views, stored procedures, triggers, functions, etc</a:t>
            </a:r>
            <a:r>
              <a:rPr lang="en-US" sz="2000" dirty="0" smtClean="0"/>
              <a:t>.</a:t>
            </a:r>
          </a:p>
          <a:p>
            <a:pPr marL="0" indent="0">
              <a:buNone/>
            </a:pPr>
            <a:endParaRPr lang="en-US" sz="2000" dirty="0"/>
          </a:p>
          <a:p>
            <a:pPr marL="0" indent="0">
              <a:buNone/>
            </a:pPr>
            <a:r>
              <a:rPr lang="en-US" sz="2000" dirty="0" smtClean="0"/>
              <a:t>In </a:t>
            </a:r>
            <a:r>
              <a:rPr lang="en-US" sz="2000" dirty="0"/>
              <a:t>SQL Server, there are two types of databases</a:t>
            </a:r>
            <a:r>
              <a:rPr lang="en-US" sz="2000" dirty="0" smtClean="0"/>
              <a:t>:</a:t>
            </a:r>
          </a:p>
          <a:p>
            <a:pPr marL="0" indent="0">
              <a:buNone/>
            </a:pPr>
            <a:endParaRPr lang="en-US" sz="2000" dirty="0"/>
          </a:p>
          <a:p>
            <a:pPr marL="457200" indent="-457200">
              <a:buFont typeface="+mj-lt"/>
              <a:buAutoNum type="arabicPeriod"/>
            </a:pPr>
            <a:r>
              <a:rPr lang="en-US" sz="1800" b="1" dirty="0"/>
              <a:t>System databases: </a:t>
            </a:r>
            <a:r>
              <a:rPr lang="en-US" sz="1800" dirty="0"/>
              <a:t>The system databases are created automatically for you when you install the SQL Server. They play a crucial role in the server, especially in ensuring that database objects run correctly. Examples of SQL Server system databases include: Master, MSDB, Model, </a:t>
            </a:r>
            <a:r>
              <a:rPr lang="en-US" sz="1800" dirty="0" err="1"/>
              <a:t>Tempdb</a:t>
            </a:r>
            <a:r>
              <a:rPr lang="en-US" sz="1800" dirty="0"/>
              <a:t>, Resource</a:t>
            </a:r>
          </a:p>
          <a:p>
            <a:pPr marL="457200" indent="-457200">
              <a:buFont typeface="+mj-lt"/>
              <a:buAutoNum type="arabicPeriod"/>
            </a:pPr>
            <a:r>
              <a:rPr lang="en-US" sz="1800" b="1" dirty="0"/>
              <a:t>User Databases: </a:t>
            </a:r>
            <a:r>
              <a:rPr lang="en-US" sz="1800" dirty="0"/>
              <a:t>The user databases are created by the database users like you who have been granted access to create databases</a:t>
            </a:r>
          </a:p>
          <a:p>
            <a:pPr marL="0" indent="0">
              <a:buNone/>
            </a:pPr>
            <a:endParaRPr lang="en-US" sz="2000" dirty="0"/>
          </a:p>
          <a:p>
            <a:pPr marL="0" indent="0">
              <a:buNone/>
            </a:pPr>
            <a:endParaRPr lang="en-US" sz="2000" dirty="0" smtClean="0"/>
          </a:p>
        </p:txBody>
      </p:sp>
    </p:spTree>
    <p:extLst>
      <p:ext uri="{BB962C8B-B14F-4D97-AF65-F5344CB8AC3E}">
        <p14:creationId xmlns:p14="http://schemas.microsoft.com/office/powerpoint/2010/main" val="898487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3370420" cy="857250"/>
          </a:xfrm>
        </p:spPr>
        <p:txBody>
          <a:bodyPr>
            <a:noAutofit/>
          </a:bodyPr>
          <a:lstStyle/>
          <a:p>
            <a:r>
              <a:rPr lang="en-US" sz="3200" b="1" dirty="0" smtClean="0">
                <a:latin typeface="+mn-lt"/>
                <a:cs typeface="Calibri" panose="020F0502020204030204" pitchFamily="34" charset="0"/>
              </a:rPr>
              <a:t>What is Datatype?</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632848" cy="3821794"/>
          </a:xfrm>
        </p:spPr>
        <p:txBody>
          <a:bodyPr>
            <a:normAutofit fontScale="92500" lnSpcReduction="10000"/>
          </a:bodyPr>
          <a:lstStyle/>
          <a:p>
            <a:pPr marL="0" indent="0">
              <a:buNone/>
            </a:pPr>
            <a:r>
              <a:rPr lang="en-US" sz="2000" b="1" dirty="0"/>
              <a:t>A datatype</a:t>
            </a:r>
            <a:r>
              <a:rPr lang="en-US" sz="2000" dirty="0"/>
              <a:t> is defined as the type of data which any column or variable can store in MS SQL Server</a:t>
            </a:r>
            <a:r>
              <a:rPr lang="en-US" sz="2000" dirty="0" smtClean="0"/>
              <a:t>.</a:t>
            </a:r>
          </a:p>
          <a:p>
            <a:pPr marL="0" indent="0">
              <a:buNone/>
            </a:pPr>
            <a:endParaRPr lang="en-US" sz="2000" dirty="0"/>
          </a:p>
          <a:p>
            <a:pPr marL="0" indent="0">
              <a:buNone/>
            </a:pPr>
            <a:r>
              <a:rPr lang="en-US" sz="2000" dirty="0"/>
              <a:t>While creating any table or variable, in addition to specifying the name, you also set the </a:t>
            </a:r>
            <a:r>
              <a:rPr lang="en-US" sz="2000" b="1" dirty="0"/>
              <a:t>Type of Data</a:t>
            </a:r>
            <a:r>
              <a:rPr lang="en-US" sz="2000" dirty="0"/>
              <a:t> it will store</a:t>
            </a:r>
            <a:r>
              <a:rPr lang="en-US" sz="2000" dirty="0" smtClean="0"/>
              <a:t>.</a:t>
            </a:r>
          </a:p>
          <a:p>
            <a:pPr marL="0" indent="0">
              <a:buNone/>
            </a:pPr>
            <a:endParaRPr lang="en-US" sz="2000" dirty="0"/>
          </a:p>
          <a:p>
            <a:pPr marL="0" indent="0">
              <a:buNone/>
            </a:pPr>
            <a:r>
              <a:rPr lang="en-US" sz="2000" b="1" dirty="0"/>
              <a:t>How to use MS SQL datatype</a:t>
            </a:r>
          </a:p>
          <a:p>
            <a:r>
              <a:rPr lang="en-US" sz="1900" dirty="0"/>
              <a:t>You need to define in advance, the type of data a column or variable can store. Determining data type also restricts the user from entering any unexpected or invalid data.</a:t>
            </a:r>
          </a:p>
          <a:p>
            <a:r>
              <a:rPr lang="en-US" sz="1900" dirty="0"/>
              <a:t>You can make efficient use of memory by assigning an appropriate data type to variable or column which will allocate only the required amount of system memory for the respective column's data.</a:t>
            </a:r>
          </a:p>
          <a:p>
            <a:pPr marL="0" indent="0">
              <a:buNone/>
            </a:pPr>
            <a:endParaRPr lang="en-US" sz="2000" dirty="0"/>
          </a:p>
          <a:p>
            <a:pPr marL="0" indent="0">
              <a:buNone/>
            </a:pPr>
            <a:endParaRPr lang="en-US" sz="2000" dirty="0" smtClean="0"/>
          </a:p>
        </p:txBody>
      </p:sp>
    </p:spTree>
    <p:extLst>
      <p:ext uri="{BB962C8B-B14F-4D97-AF65-F5344CB8AC3E}">
        <p14:creationId xmlns:p14="http://schemas.microsoft.com/office/powerpoint/2010/main" val="21222363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5242628" cy="857250"/>
          </a:xfrm>
        </p:spPr>
        <p:txBody>
          <a:bodyPr>
            <a:noAutofit/>
          </a:bodyPr>
          <a:lstStyle/>
          <a:p>
            <a:r>
              <a:rPr lang="en-US" sz="3200" b="1" dirty="0" smtClean="0">
                <a:latin typeface="+mn-lt"/>
                <a:cs typeface="Calibri" panose="020F0502020204030204" pitchFamily="34" charset="0"/>
              </a:rPr>
              <a:t>Data type available in MS SQL</a:t>
            </a:r>
            <a:endParaRPr lang="en-IN" sz="3200" b="1" dirty="0">
              <a:latin typeface="+mn-lt"/>
              <a:cs typeface="Calibri" panose="020F0502020204030204" pitchFamily="34" charset="0"/>
            </a:endParaRPr>
          </a:p>
        </p:txBody>
      </p:sp>
      <p:pic>
        <p:nvPicPr>
          <p:cNvPr id="13314" name="Picture 2" descr="Image result for ms sql data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08" y="1275606"/>
            <a:ext cx="8005176" cy="32403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516216" y="4876006"/>
            <a:ext cx="1345240" cy="261610"/>
          </a:xfrm>
          <a:prstGeom prst="rect">
            <a:avLst/>
          </a:prstGeom>
          <a:noFill/>
        </p:spPr>
        <p:txBody>
          <a:bodyPr wrap="none" rtlCol="0">
            <a:spAutoFit/>
          </a:bodyPr>
          <a:lstStyle/>
          <a:p>
            <a:r>
              <a:rPr lang="en-US" sz="1100" dirty="0" smtClean="0"/>
              <a:t>Credits: guru99.com</a:t>
            </a:r>
            <a:endParaRPr lang="en-US" sz="1100" dirty="0"/>
          </a:p>
        </p:txBody>
      </p:sp>
    </p:spTree>
    <p:extLst>
      <p:ext uri="{BB962C8B-B14F-4D97-AF65-F5344CB8AC3E}">
        <p14:creationId xmlns:p14="http://schemas.microsoft.com/office/powerpoint/2010/main" val="25277356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3370420" cy="857250"/>
          </a:xfrm>
        </p:spPr>
        <p:txBody>
          <a:bodyPr>
            <a:noAutofit/>
          </a:bodyPr>
          <a:lstStyle/>
          <a:p>
            <a:r>
              <a:rPr lang="en-US" sz="3200" b="1" dirty="0" smtClean="0">
                <a:latin typeface="+mn-lt"/>
                <a:cs typeface="Calibri" panose="020F0502020204030204" pitchFamily="34" charset="0"/>
              </a:rPr>
              <a:t>What is Variable?</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632848" cy="3317738"/>
          </a:xfrm>
        </p:spPr>
        <p:txBody>
          <a:bodyPr>
            <a:normAutofit/>
          </a:bodyPr>
          <a:lstStyle/>
          <a:p>
            <a:pPr marL="0" indent="0">
              <a:buNone/>
            </a:pPr>
            <a:r>
              <a:rPr lang="en-US" sz="2000" dirty="0"/>
              <a:t>In MS SQL, variables are the object which acts as a placeholder to a memory location. Variable hold single data value</a:t>
            </a:r>
            <a:r>
              <a:rPr lang="en-US" sz="2000" dirty="0" smtClean="0"/>
              <a:t>.</a:t>
            </a:r>
          </a:p>
          <a:p>
            <a:pPr marL="0" indent="0">
              <a:buNone/>
            </a:pPr>
            <a:endParaRPr lang="en-US" sz="2000" dirty="0"/>
          </a:p>
          <a:p>
            <a:pPr marL="0" indent="0">
              <a:buNone/>
            </a:pPr>
            <a:endParaRPr lang="en-US" sz="2000" b="1" dirty="0" smtClean="0"/>
          </a:p>
          <a:p>
            <a:pPr marL="0" indent="0">
              <a:buNone/>
            </a:pPr>
            <a:r>
              <a:rPr lang="en-US" sz="2000" b="1" dirty="0" smtClean="0"/>
              <a:t>Types </a:t>
            </a:r>
            <a:r>
              <a:rPr lang="en-US" sz="2000" b="1" dirty="0"/>
              <a:t>of Variable: </a:t>
            </a:r>
            <a:endParaRPr lang="en-US" sz="2000" b="1" dirty="0" smtClean="0"/>
          </a:p>
          <a:p>
            <a:pPr marL="0" indent="0">
              <a:buNone/>
            </a:pPr>
            <a:r>
              <a:rPr lang="en-US" sz="2000" dirty="0" smtClean="0"/>
              <a:t>MS </a:t>
            </a:r>
            <a:r>
              <a:rPr lang="en-US" sz="2000" dirty="0"/>
              <a:t>SQL has two types of variables:</a:t>
            </a:r>
          </a:p>
          <a:p>
            <a:pPr marL="457200" indent="-457200">
              <a:buFont typeface="+mj-lt"/>
              <a:buAutoNum type="arabicPeriod"/>
            </a:pPr>
            <a:r>
              <a:rPr lang="en-US" sz="2000" dirty="0"/>
              <a:t>Local variable</a:t>
            </a:r>
          </a:p>
          <a:p>
            <a:pPr marL="457200" indent="-457200">
              <a:buFont typeface="+mj-lt"/>
              <a:buAutoNum type="arabicPeriod"/>
            </a:pPr>
            <a:r>
              <a:rPr lang="en-US" sz="2000" dirty="0"/>
              <a:t>Global </a:t>
            </a:r>
            <a:r>
              <a:rPr lang="en-US" sz="2000" dirty="0" smtClean="0"/>
              <a:t>variable</a:t>
            </a:r>
            <a:endParaRPr lang="en-US" sz="2000" dirty="0"/>
          </a:p>
          <a:p>
            <a:pPr marL="0" indent="0">
              <a:buNone/>
            </a:pPr>
            <a:endParaRPr lang="en-US" sz="2000" dirty="0"/>
          </a:p>
          <a:p>
            <a:pPr marL="0" indent="0">
              <a:buNone/>
            </a:pPr>
            <a:endParaRPr lang="en-US" sz="2000" dirty="0" smtClean="0"/>
          </a:p>
        </p:txBody>
      </p:sp>
    </p:spTree>
    <p:extLst>
      <p:ext uri="{BB962C8B-B14F-4D97-AF65-F5344CB8AC3E}">
        <p14:creationId xmlns:p14="http://schemas.microsoft.com/office/powerpoint/2010/main" val="1793364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3370420" cy="857250"/>
          </a:xfrm>
        </p:spPr>
        <p:txBody>
          <a:bodyPr>
            <a:noAutofit/>
          </a:bodyPr>
          <a:lstStyle/>
          <a:p>
            <a:r>
              <a:rPr lang="en-US" sz="3200" b="1" dirty="0" smtClean="0">
                <a:latin typeface="+mn-lt"/>
                <a:cs typeface="Calibri" panose="020F0502020204030204" pitchFamily="34" charset="0"/>
              </a:rPr>
              <a:t>Types of Variable</a:t>
            </a:r>
            <a:endParaRPr lang="en-IN" sz="3200" b="1" dirty="0">
              <a:latin typeface="+mn-lt"/>
              <a:cs typeface="Calibri" panose="020F0502020204030204" pitchFamily="34" charset="0"/>
            </a:endParaRPr>
          </a:p>
        </p:txBody>
      </p:sp>
      <p:pic>
        <p:nvPicPr>
          <p:cNvPr id="16386" name="Picture 2" descr="https://www.guru99.com/images/1/030819_0723_SQLServerV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63638"/>
            <a:ext cx="7848600" cy="23526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516216" y="4876006"/>
            <a:ext cx="1345240" cy="261610"/>
          </a:xfrm>
          <a:prstGeom prst="rect">
            <a:avLst/>
          </a:prstGeom>
          <a:noFill/>
        </p:spPr>
        <p:txBody>
          <a:bodyPr wrap="none" rtlCol="0">
            <a:spAutoFit/>
          </a:bodyPr>
          <a:lstStyle/>
          <a:p>
            <a:r>
              <a:rPr lang="en-US" sz="1100" dirty="0" smtClean="0"/>
              <a:t>Credits: guru99.com</a:t>
            </a:r>
            <a:endParaRPr lang="en-US" sz="1100" dirty="0"/>
          </a:p>
        </p:txBody>
      </p:sp>
    </p:spTree>
    <p:extLst>
      <p:ext uri="{BB962C8B-B14F-4D97-AF65-F5344CB8AC3E}">
        <p14:creationId xmlns:p14="http://schemas.microsoft.com/office/powerpoint/2010/main" val="441645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2794356" cy="857250"/>
          </a:xfrm>
        </p:spPr>
        <p:txBody>
          <a:bodyPr>
            <a:noAutofit/>
          </a:bodyPr>
          <a:lstStyle/>
          <a:p>
            <a:r>
              <a:rPr lang="en-US" sz="3200" b="1" dirty="0" smtClean="0">
                <a:latin typeface="+mn-lt"/>
                <a:cs typeface="Calibri" panose="020F0502020204030204" pitchFamily="34" charset="0"/>
              </a:rPr>
              <a:t>What is Table?</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632848" cy="509426"/>
          </a:xfrm>
        </p:spPr>
        <p:txBody>
          <a:bodyPr>
            <a:normAutofit/>
          </a:bodyPr>
          <a:lstStyle/>
          <a:p>
            <a:pPr marL="0" indent="0">
              <a:buNone/>
            </a:pPr>
            <a:r>
              <a:rPr lang="en-US" sz="2000" dirty="0" smtClean="0"/>
              <a:t>A structured list of data or a specific type</a:t>
            </a:r>
          </a:p>
          <a:p>
            <a:pPr marL="0" indent="0">
              <a:buNone/>
            </a:pPr>
            <a:endParaRPr lang="en-US" sz="2000" dirty="0" smtClean="0"/>
          </a:p>
          <a:p>
            <a:pPr marL="0" indent="0">
              <a:buNone/>
            </a:pPr>
            <a:endParaRPr lang="en-US" sz="2000" dirty="0" smtClean="0"/>
          </a:p>
        </p:txBody>
      </p:sp>
      <p:pic>
        <p:nvPicPr>
          <p:cNvPr id="1229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707654"/>
            <a:ext cx="4272409" cy="29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950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2794356" cy="857250"/>
          </a:xfrm>
        </p:spPr>
        <p:txBody>
          <a:bodyPr>
            <a:noAutofit/>
          </a:bodyPr>
          <a:lstStyle/>
          <a:p>
            <a:r>
              <a:rPr lang="en-US" sz="3200" b="1" dirty="0" smtClean="0">
                <a:latin typeface="+mn-lt"/>
                <a:cs typeface="Calibri" panose="020F0502020204030204" pitchFamily="34" charset="0"/>
              </a:rPr>
              <a:t>What is Table?</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632848" cy="797458"/>
          </a:xfrm>
        </p:spPr>
        <p:txBody>
          <a:bodyPr>
            <a:normAutofit/>
          </a:bodyPr>
          <a:lstStyle/>
          <a:p>
            <a:pPr marL="0" indent="0">
              <a:buNone/>
            </a:pPr>
            <a:r>
              <a:rPr lang="en-US" sz="2000" dirty="0"/>
              <a:t>A Table is an object which stores data in </a:t>
            </a:r>
            <a:r>
              <a:rPr lang="en-US" sz="2000" b="1" dirty="0"/>
              <a:t>Row &amp; Column</a:t>
            </a:r>
            <a:r>
              <a:rPr lang="en-US" sz="2000" dirty="0"/>
              <a:t> format. Below Diagram, shows Rows and Column respectively.</a:t>
            </a:r>
            <a:endParaRPr lang="en-US" sz="2000" dirty="0" smtClean="0"/>
          </a:p>
        </p:txBody>
      </p:sp>
      <p:pic>
        <p:nvPicPr>
          <p:cNvPr id="18434" name="Picture 2" descr="Image result for columns and rows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740705"/>
            <a:ext cx="3168352" cy="3185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166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090500" cy="857250"/>
          </a:xfrm>
        </p:spPr>
        <p:txBody>
          <a:bodyPr>
            <a:noAutofit/>
          </a:bodyPr>
          <a:lstStyle/>
          <a:p>
            <a:r>
              <a:rPr lang="en-US" sz="3200" b="1" dirty="0" smtClean="0">
                <a:latin typeface="+mn-lt"/>
                <a:cs typeface="Calibri" panose="020F0502020204030204" pitchFamily="34" charset="0"/>
              </a:rPr>
              <a:t>How to Create a Table?</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632848" cy="3677778"/>
          </a:xfrm>
        </p:spPr>
        <p:txBody>
          <a:bodyPr>
            <a:normAutofit/>
          </a:bodyPr>
          <a:lstStyle/>
          <a:p>
            <a:pPr marL="0" indent="0">
              <a:buNone/>
            </a:pPr>
            <a:r>
              <a:rPr lang="en-US" sz="2000" dirty="0"/>
              <a:t>The first step to store data in the database is to create a Table where data will reside. Post creation of the table, we can keep inserting the rows in the table</a:t>
            </a:r>
            <a:r>
              <a:rPr lang="en-US" sz="2000" dirty="0" smtClean="0"/>
              <a:t>.</a:t>
            </a:r>
          </a:p>
          <a:p>
            <a:pPr marL="0" indent="0">
              <a:buNone/>
            </a:pPr>
            <a:endParaRPr lang="en-US" sz="2000" dirty="0"/>
          </a:p>
          <a:p>
            <a:pPr marL="0" indent="0">
              <a:buNone/>
            </a:pPr>
            <a:r>
              <a:rPr lang="en-US" sz="2000" dirty="0"/>
              <a:t>We can Create a table in the following ways:</a:t>
            </a:r>
          </a:p>
          <a:p>
            <a:pPr marL="457200" indent="-457200">
              <a:buFont typeface="+mj-lt"/>
              <a:buAutoNum type="arabicPeriod"/>
            </a:pPr>
            <a:r>
              <a:rPr lang="en-US" sz="2000" dirty="0"/>
              <a:t>T-SQL: Create a New Table by defining all columns and its data type.</a:t>
            </a:r>
          </a:p>
          <a:p>
            <a:pPr marL="457200" indent="-457200">
              <a:buFont typeface="+mj-lt"/>
              <a:buAutoNum type="arabicPeriod"/>
            </a:pPr>
            <a:r>
              <a:rPr lang="en-US" sz="2000" dirty="0"/>
              <a:t>T-SQL: Create New Table using an existing table</a:t>
            </a:r>
          </a:p>
          <a:p>
            <a:pPr marL="457200" indent="-457200">
              <a:buFont typeface="+mj-lt"/>
              <a:buAutoNum type="arabicPeriod"/>
            </a:pPr>
            <a:r>
              <a:rPr lang="en-US" sz="2000" dirty="0"/>
              <a:t>Using Table </a:t>
            </a:r>
            <a:r>
              <a:rPr lang="en-US" sz="2000" dirty="0" smtClean="0"/>
              <a:t>Designer</a:t>
            </a:r>
          </a:p>
          <a:p>
            <a:pPr marL="457200" indent="-457200">
              <a:buFont typeface="+mj-lt"/>
              <a:buAutoNum type="arabicPeriod"/>
            </a:pPr>
            <a:endParaRPr lang="en-US" sz="2000" dirty="0"/>
          </a:p>
          <a:p>
            <a:pPr marL="0" indent="0">
              <a:buNone/>
            </a:pPr>
            <a:r>
              <a:rPr lang="en-US" sz="2000" dirty="0"/>
              <a:t>Let's study this in detail:</a:t>
            </a:r>
          </a:p>
        </p:txBody>
      </p:sp>
    </p:spTree>
    <p:extLst>
      <p:ext uri="{BB962C8B-B14F-4D97-AF65-F5344CB8AC3E}">
        <p14:creationId xmlns:p14="http://schemas.microsoft.com/office/powerpoint/2010/main" val="3701141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63888" y="2139702"/>
            <a:ext cx="1916102" cy="523220"/>
          </a:xfrm>
          <a:prstGeom prst="rect">
            <a:avLst/>
          </a:prstGeom>
        </p:spPr>
        <p:txBody>
          <a:bodyPr wrap="none">
            <a:spAutoFit/>
          </a:bodyPr>
          <a:lstStyle/>
          <a:p>
            <a:r>
              <a:rPr lang="en-US" sz="2800" dirty="0" smtClean="0"/>
              <a:t>Intro to SQL</a:t>
            </a:r>
            <a:endParaRPr lang="en-IN" sz="2800" dirty="0"/>
          </a:p>
        </p:txBody>
      </p:sp>
    </p:spTree>
    <p:extLst>
      <p:ext uri="{BB962C8B-B14F-4D97-AF65-F5344CB8AC3E}">
        <p14:creationId xmlns:p14="http://schemas.microsoft.com/office/powerpoint/2010/main" val="2969333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67744" y="2139702"/>
            <a:ext cx="4322145" cy="523220"/>
          </a:xfrm>
          <a:prstGeom prst="rect">
            <a:avLst/>
          </a:prstGeom>
        </p:spPr>
        <p:txBody>
          <a:bodyPr wrap="none">
            <a:spAutoFit/>
          </a:bodyPr>
          <a:lstStyle/>
          <a:p>
            <a:r>
              <a:rPr lang="en-US" sz="2800" dirty="0" smtClean="0"/>
              <a:t>Primary Key and Foreign Key</a:t>
            </a:r>
            <a:endParaRPr lang="en-IN" sz="2800" dirty="0"/>
          </a:p>
        </p:txBody>
      </p:sp>
    </p:spTree>
    <p:extLst>
      <p:ext uri="{BB962C8B-B14F-4D97-AF65-F5344CB8AC3E}">
        <p14:creationId xmlns:p14="http://schemas.microsoft.com/office/powerpoint/2010/main" val="4217679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3874476" cy="857250"/>
          </a:xfrm>
        </p:spPr>
        <p:txBody>
          <a:bodyPr>
            <a:noAutofit/>
          </a:bodyPr>
          <a:lstStyle/>
          <a:p>
            <a:r>
              <a:rPr lang="en-US" sz="3200" b="1" dirty="0" smtClean="0">
                <a:latin typeface="+mn-lt"/>
                <a:cs typeface="Calibri" panose="020F0502020204030204" pitchFamily="34" charset="0"/>
              </a:rPr>
              <a:t>What is Primary Key?</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lnSpcReduction="10000"/>
          </a:bodyPr>
          <a:lstStyle/>
          <a:p>
            <a:pPr marL="0" indent="0">
              <a:buNone/>
            </a:pPr>
            <a:r>
              <a:rPr lang="en-US" sz="2000" dirty="0"/>
              <a:t>A Primary Key is a field or a combination of fields that identify a record uniquely. The Primary key is a column or set of columns which are unique</a:t>
            </a:r>
            <a:r>
              <a:rPr lang="en-US" sz="2000" b="1" dirty="0"/>
              <a:t>.</a:t>
            </a:r>
            <a:r>
              <a:rPr lang="en-US" sz="2000" dirty="0"/>
              <a:t> In other words, every value is unique for Primary Key</a:t>
            </a:r>
            <a:r>
              <a:rPr lang="en-US" sz="2000" dirty="0" smtClean="0"/>
              <a:t>.</a:t>
            </a:r>
          </a:p>
          <a:p>
            <a:pPr marL="0" indent="0">
              <a:buNone/>
            </a:pPr>
            <a:endParaRPr lang="en-US" sz="2000" dirty="0"/>
          </a:p>
          <a:p>
            <a:pPr marL="0" indent="0">
              <a:buNone/>
            </a:pPr>
            <a:r>
              <a:rPr lang="en-US" sz="2000" b="1" dirty="0"/>
              <a:t>Rules for Primary Key</a:t>
            </a:r>
          </a:p>
          <a:p>
            <a:r>
              <a:rPr lang="en-US" sz="2000" dirty="0"/>
              <a:t>Each table can have only one Primary Key.</a:t>
            </a:r>
          </a:p>
          <a:p>
            <a:r>
              <a:rPr lang="en-US" sz="2000" dirty="0"/>
              <a:t>All the values are unique and Primary key value can uniquely identify each row.</a:t>
            </a:r>
          </a:p>
          <a:p>
            <a:r>
              <a:rPr lang="en-US" sz="2000" dirty="0"/>
              <a:t>The system will not allow inserting a row with a primary key which already exists in the table.</a:t>
            </a:r>
          </a:p>
          <a:p>
            <a:r>
              <a:rPr lang="en-US" sz="2000" dirty="0"/>
              <a:t>Primary Key cannot be NULL.</a:t>
            </a:r>
          </a:p>
          <a:p>
            <a:pPr marL="0" indent="0">
              <a:buNone/>
            </a:pPr>
            <a:endParaRPr lang="en-US" sz="2000" dirty="0"/>
          </a:p>
        </p:txBody>
      </p:sp>
    </p:spTree>
    <p:extLst>
      <p:ext uri="{BB962C8B-B14F-4D97-AF65-F5344CB8AC3E}">
        <p14:creationId xmlns:p14="http://schemas.microsoft.com/office/powerpoint/2010/main" val="2265446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882588" cy="857250"/>
          </a:xfrm>
        </p:spPr>
        <p:txBody>
          <a:bodyPr>
            <a:noAutofit/>
          </a:bodyPr>
          <a:lstStyle/>
          <a:p>
            <a:r>
              <a:rPr lang="en-US" sz="3200" b="1" dirty="0" smtClean="0">
                <a:latin typeface="+mn-lt"/>
                <a:cs typeface="Calibri" panose="020F0502020204030204" pitchFamily="34" charset="0"/>
              </a:rPr>
              <a:t>How to create Primary Key?</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a:bodyPr>
          <a:lstStyle/>
          <a:p>
            <a:pPr marL="0" indent="0">
              <a:buNone/>
            </a:pPr>
            <a:r>
              <a:rPr lang="en-US" sz="2000" dirty="0"/>
              <a:t>We can Create a Primary Key in </a:t>
            </a:r>
            <a:r>
              <a:rPr lang="en-US" sz="2000" b="1" dirty="0"/>
              <a:t>2 ways</a:t>
            </a:r>
            <a:r>
              <a:rPr lang="en-US" sz="2000" b="1" dirty="0" smtClean="0"/>
              <a:t>:</a:t>
            </a:r>
          </a:p>
          <a:p>
            <a:pPr marL="0" indent="0">
              <a:buNone/>
            </a:pPr>
            <a:endParaRPr lang="en-US" sz="2000" dirty="0"/>
          </a:p>
          <a:p>
            <a:pPr marL="0" indent="0">
              <a:buNone/>
            </a:pPr>
            <a:r>
              <a:rPr lang="en-US" sz="2000" dirty="0"/>
              <a:t>1. SQL Server Management Studio.</a:t>
            </a:r>
          </a:p>
          <a:p>
            <a:pPr marL="0" indent="0">
              <a:buNone/>
            </a:pPr>
            <a:r>
              <a:rPr lang="en-US" sz="2000" dirty="0"/>
              <a:t>2. T-SQL: Create Primary while creating a New Table.</a:t>
            </a:r>
          </a:p>
          <a:p>
            <a:pPr marL="0" indent="0">
              <a:buNone/>
            </a:pPr>
            <a:endParaRPr lang="en-US" sz="2000" dirty="0"/>
          </a:p>
        </p:txBody>
      </p:sp>
    </p:spTree>
    <p:extLst>
      <p:ext uri="{BB962C8B-B14F-4D97-AF65-F5344CB8AC3E}">
        <p14:creationId xmlns:p14="http://schemas.microsoft.com/office/powerpoint/2010/main" val="9728906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3874476" cy="857250"/>
          </a:xfrm>
        </p:spPr>
        <p:txBody>
          <a:bodyPr>
            <a:noAutofit/>
          </a:bodyPr>
          <a:lstStyle/>
          <a:p>
            <a:r>
              <a:rPr lang="en-US" sz="3200" b="1" dirty="0" smtClean="0">
                <a:latin typeface="+mn-lt"/>
                <a:cs typeface="Calibri" panose="020F0502020204030204" pitchFamily="34" charset="0"/>
              </a:rPr>
              <a:t>What is Foreign Key?</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fontScale="92500" lnSpcReduction="10000"/>
          </a:bodyPr>
          <a:lstStyle/>
          <a:p>
            <a:pPr marL="0" indent="0">
              <a:buNone/>
            </a:pPr>
            <a:r>
              <a:rPr lang="en-US" sz="2000" dirty="0"/>
              <a:t>A foreign key provides a way of enforcing referential integrity within SQL Server. In simple words, foreign key ensures values in one table must be present in another table</a:t>
            </a:r>
            <a:r>
              <a:rPr lang="en-US" sz="2000" dirty="0" smtClean="0"/>
              <a:t>.</a:t>
            </a:r>
          </a:p>
          <a:p>
            <a:pPr marL="0" indent="0">
              <a:buNone/>
            </a:pPr>
            <a:endParaRPr lang="en-US" sz="2000" dirty="0"/>
          </a:p>
          <a:p>
            <a:pPr marL="0" indent="0">
              <a:buNone/>
            </a:pPr>
            <a:r>
              <a:rPr lang="en-US" sz="2000" b="1" dirty="0" smtClean="0"/>
              <a:t>Rules </a:t>
            </a:r>
            <a:r>
              <a:rPr lang="en-US" sz="2000" b="1" dirty="0"/>
              <a:t>for Foreign key</a:t>
            </a:r>
          </a:p>
          <a:p>
            <a:r>
              <a:rPr lang="en-US" sz="2000" dirty="0"/>
              <a:t>NULL is allowed in Foreign key.</a:t>
            </a:r>
          </a:p>
          <a:p>
            <a:r>
              <a:rPr lang="en-US" sz="2000" dirty="0"/>
              <a:t>The table being referenced is called the Parent Table</a:t>
            </a:r>
          </a:p>
          <a:p>
            <a:r>
              <a:rPr lang="en-US" sz="2000" dirty="0"/>
              <a:t>The table with the foreign key is called Child Table.</a:t>
            </a:r>
          </a:p>
          <a:p>
            <a:r>
              <a:rPr lang="en-US" sz="2000" dirty="0"/>
              <a:t>The foreign key in child table references the primary key in the parent table.</a:t>
            </a:r>
          </a:p>
          <a:p>
            <a:r>
              <a:rPr lang="en-US" sz="2000" dirty="0"/>
              <a:t>This parent-child relationship enforces the rule which is known as "Referential Integrity."</a:t>
            </a:r>
          </a:p>
          <a:p>
            <a:pPr marL="0" indent="0">
              <a:buNone/>
            </a:pPr>
            <a:endParaRPr lang="en-US" sz="2000" dirty="0"/>
          </a:p>
        </p:txBody>
      </p:sp>
    </p:spTree>
    <p:extLst>
      <p:ext uri="{BB962C8B-B14F-4D97-AF65-F5344CB8AC3E}">
        <p14:creationId xmlns:p14="http://schemas.microsoft.com/office/powerpoint/2010/main" val="36451594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882588" cy="857250"/>
          </a:xfrm>
        </p:spPr>
        <p:txBody>
          <a:bodyPr>
            <a:noAutofit/>
          </a:bodyPr>
          <a:lstStyle/>
          <a:p>
            <a:r>
              <a:rPr lang="en-US" sz="3200" b="1" dirty="0" smtClean="0">
                <a:latin typeface="+mn-lt"/>
                <a:cs typeface="Calibri" panose="020F0502020204030204" pitchFamily="34" charset="0"/>
              </a:rPr>
              <a:t>How to create Foreign Key?</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a:bodyPr>
          <a:lstStyle/>
          <a:p>
            <a:pPr marL="0" indent="0">
              <a:buNone/>
            </a:pPr>
            <a:r>
              <a:rPr lang="en-US" sz="2000" dirty="0"/>
              <a:t>We can Create a </a:t>
            </a:r>
            <a:r>
              <a:rPr lang="en-US" sz="2000" b="1" dirty="0"/>
              <a:t>Foreign Key</a:t>
            </a:r>
            <a:r>
              <a:rPr lang="en-US" sz="2000" dirty="0"/>
              <a:t> in </a:t>
            </a:r>
            <a:r>
              <a:rPr lang="en-US" sz="2000" b="1" dirty="0"/>
              <a:t>2 ways</a:t>
            </a:r>
            <a:r>
              <a:rPr lang="en-US" sz="2000" b="1" dirty="0" smtClean="0"/>
              <a:t>:</a:t>
            </a:r>
          </a:p>
          <a:p>
            <a:pPr marL="0" indent="0">
              <a:buNone/>
            </a:pPr>
            <a:endParaRPr lang="en-US" sz="2000" dirty="0"/>
          </a:p>
          <a:p>
            <a:r>
              <a:rPr lang="en-US" sz="2000" dirty="0"/>
              <a:t>SQL Server Management Studio</a:t>
            </a:r>
          </a:p>
          <a:p>
            <a:r>
              <a:rPr lang="en-US" sz="2000" dirty="0"/>
              <a:t>T-SQL</a:t>
            </a:r>
          </a:p>
          <a:p>
            <a:pPr marL="0" indent="0">
              <a:buNone/>
            </a:pPr>
            <a:endParaRPr lang="en-US" sz="2000" dirty="0"/>
          </a:p>
        </p:txBody>
      </p:sp>
    </p:spTree>
    <p:extLst>
      <p:ext uri="{BB962C8B-B14F-4D97-AF65-F5344CB8AC3E}">
        <p14:creationId xmlns:p14="http://schemas.microsoft.com/office/powerpoint/2010/main" val="18570794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15816" y="2211710"/>
            <a:ext cx="3135795" cy="523220"/>
          </a:xfrm>
          <a:prstGeom prst="rect">
            <a:avLst/>
          </a:prstGeom>
        </p:spPr>
        <p:txBody>
          <a:bodyPr wrap="none">
            <a:spAutoFit/>
          </a:bodyPr>
          <a:lstStyle/>
          <a:p>
            <a:r>
              <a:rPr lang="en-US" sz="2800" dirty="0" smtClean="0"/>
              <a:t>Basic Queries in SQL</a:t>
            </a:r>
            <a:endParaRPr lang="en-IN" sz="2800" dirty="0"/>
          </a:p>
        </p:txBody>
      </p:sp>
    </p:spTree>
    <p:extLst>
      <p:ext uri="{BB962C8B-B14F-4D97-AF65-F5344CB8AC3E}">
        <p14:creationId xmlns:p14="http://schemas.microsoft.com/office/powerpoint/2010/main" val="1237007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018492" cy="857250"/>
          </a:xfrm>
        </p:spPr>
        <p:txBody>
          <a:bodyPr>
            <a:noAutofit/>
          </a:bodyPr>
          <a:lstStyle/>
          <a:p>
            <a:r>
              <a:rPr lang="en-IN" sz="3200" b="1" dirty="0">
                <a:latin typeface="+mn-lt"/>
                <a:cs typeface="Calibri" panose="020F0502020204030204" pitchFamily="34" charset="0"/>
              </a:rPr>
              <a:t>SQL SELECT Statement</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fontScale="92500" lnSpcReduction="20000"/>
          </a:bodyPr>
          <a:lstStyle/>
          <a:p>
            <a:pPr marL="0" indent="0">
              <a:buNone/>
            </a:pPr>
            <a:r>
              <a:rPr lang="en-US" sz="2000" dirty="0"/>
              <a:t>The SELECT statement is used to select data from a database</a:t>
            </a:r>
            <a:r>
              <a:rPr lang="en-US" sz="2000" dirty="0" smtClean="0"/>
              <a:t>.</a:t>
            </a:r>
          </a:p>
          <a:p>
            <a:pPr marL="0" indent="0">
              <a:buNone/>
            </a:pPr>
            <a:endParaRPr lang="en-US" sz="2000" dirty="0"/>
          </a:p>
          <a:p>
            <a:pPr marL="0" indent="0">
              <a:buNone/>
            </a:pPr>
            <a:r>
              <a:rPr lang="en-US" sz="2000" dirty="0"/>
              <a:t>The data returned is stored in a result table, called the result-set.</a:t>
            </a:r>
          </a:p>
          <a:p>
            <a:pPr marL="0" indent="0">
              <a:buNone/>
            </a:pPr>
            <a:endParaRPr lang="en-US" sz="2000" dirty="0"/>
          </a:p>
          <a:p>
            <a:pPr marL="0" indent="0">
              <a:buNone/>
            </a:pPr>
            <a:r>
              <a:rPr lang="en-US" sz="2000" b="1" dirty="0"/>
              <a:t>SELECT </a:t>
            </a:r>
            <a:r>
              <a:rPr lang="en-US" sz="2000" b="1" dirty="0" smtClean="0"/>
              <a:t>Syntax</a:t>
            </a:r>
          </a:p>
          <a:p>
            <a:pPr marL="0" indent="0">
              <a:buNone/>
            </a:pPr>
            <a:endParaRPr lang="en-US" sz="2000" b="1" dirty="0" smtClean="0"/>
          </a:p>
          <a:p>
            <a:pPr marL="0" indent="0">
              <a:buNone/>
            </a:pPr>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smtClean="0"/>
              <a:t>;</a:t>
            </a:r>
          </a:p>
          <a:p>
            <a:pPr marL="0" indent="0">
              <a:buNone/>
            </a:pPr>
            <a:endParaRPr lang="en-US" sz="2000" dirty="0"/>
          </a:p>
          <a:p>
            <a:pPr marL="0" indent="0">
              <a:buNone/>
            </a:pPr>
            <a:r>
              <a:rPr lang="en-US" sz="2000" dirty="0" smtClean="0"/>
              <a:t>If you want to select all columns..</a:t>
            </a:r>
          </a:p>
          <a:p>
            <a:pPr marL="0" indent="0">
              <a:buNone/>
            </a:pPr>
            <a:endParaRPr lang="en-US" sz="2000" dirty="0" smtClean="0"/>
          </a:p>
          <a:p>
            <a:pPr marL="0" indent="0">
              <a:buNone/>
            </a:pPr>
            <a:r>
              <a:rPr lang="en-US" sz="1800" dirty="0"/>
              <a:t>SELECT * FROM </a:t>
            </a:r>
            <a:r>
              <a:rPr lang="en-US" sz="1800" i="1" dirty="0" err="1"/>
              <a:t>table_name</a:t>
            </a:r>
            <a:r>
              <a:rPr lang="en-US" sz="1800" dirty="0"/>
              <a:t>;</a:t>
            </a:r>
            <a:endParaRPr lang="en-US" sz="2000" dirty="0"/>
          </a:p>
        </p:txBody>
      </p:sp>
    </p:spTree>
    <p:extLst>
      <p:ext uri="{BB962C8B-B14F-4D97-AF65-F5344CB8AC3E}">
        <p14:creationId xmlns:p14="http://schemas.microsoft.com/office/powerpoint/2010/main" val="35744917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5602668" cy="857250"/>
          </a:xfrm>
        </p:spPr>
        <p:txBody>
          <a:bodyPr>
            <a:noAutofit/>
          </a:bodyPr>
          <a:lstStyle/>
          <a:p>
            <a:r>
              <a:rPr lang="en-IN" sz="3200" b="1" dirty="0">
                <a:latin typeface="+mn-lt"/>
                <a:cs typeface="Calibri" panose="020F0502020204030204" pitchFamily="34" charset="0"/>
              </a:rPr>
              <a:t>SQL SELECT DISTINCT Statement</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a:bodyPr>
          <a:lstStyle/>
          <a:p>
            <a:pPr marL="0" indent="0">
              <a:buNone/>
            </a:pPr>
            <a:r>
              <a:rPr lang="en-US" sz="2000" dirty="0"/>
              <a:t>The SELECT DISTINCT statement is used to return only distinct (different) values</a:t>
            </a:r>
            <a:r>
              <a:rPr lang="en-US" sz="2000" dirty="0" smtClean="0"/>
              <a:t>.</a:t>
            </a:r>
          </a:p>
          <a:p>
            <a:pPr marL="0" indent="0">
              <a:buNone/>
            </a:pPr>
            <a:endParaRPr lang="en-US" sz="2000" dirty="0"/>
          </a:p>
          <a:p>
            <a:pPr marL="0" indent="0">
              <a:buNone/>
            </a:pPr>
            <a:r>
              <a:rPr lang="en-US" sz="2000" b="1" dirty="0"/>
              <a:t>SELECT </a:t>
            </a:r>
            <a:r>
              <a:rPr lang="en-US" sz="2000" b="1" dirty="0" smtClean="0"/>
              <a:t>DISTINCT Syntax</a:t>
            </a:r>
          </a:p>
          <a:p>
            <a:pPr marL="0" indent="0">
              <a:buNone/>
            </a:pPr>
            <a:endParaRPr lang="en-US" sz="2000" b="1" dirty="0" smtClean="0"/>
          </a:p>
          <a:p>
            <a:pPr marL="0" indent="0">
              <a:buNone/>
            </a:pPr>
            <a:r>
              <a:rPr lang="en-US" sz="1800" dirty="0"/>
              <a:t>SELECT DISTINCT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smtClean="0"/>
              <a:t>;</a:t>
            </a:r>
          </a:p>
          <a:p>
            <a:pPr marL="0" indent="0">
              <a:buNone/>
            </a:pPr>
            <a:endParaRPr lang="en-US" sz="2000" dirty="0"/>
          </a:p>
        </p:txBody>
      </p:sp>
    </p:spTree>
    <p:extLst>
      <p:ext uri="{BB962C8B-B14F-4D97-AF65-F5344CB8AC3E}">
        <p14:creationId xmlns:p14="http://schemas.microsoft.com/office/powerpoint/2010/main" val="3418362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3442428" cy="857250"/>
          </a:xfrm>
        </p:spPr>
        <p:txBody>
          <a:bodyPr>
            <a:noAutofit/>
          </a:bodyPr>
          <a:lstStyle/>
          <a:p>
            <a:r>
              <a:rPr lang="en-IN" sz="3200" b="1" dirty="0">
                <a:latin typeface="+mn-lt"/>
                <a:cs typeface="Calibri" panose="020F0502020204030204" pitchFamily="34" charset="0"/>
              </a:rPr>
              <a:t>SQL </a:t>
            </a:r>
            <a:r>
              <a:rPr lang="en-IN" sz="3200" b="1" dirty="0" smtClean="0">
                <a:latin typeface="+mn-lt"/>
                <a:cs typeface="Calibri" panose="020F0502020204030204" pitchFamily="34" charset="0"/>
              </a:rPr>
              <a:t>WHERE Clause</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a:bodyPr>
          <a:lstStyle/>
          <a:p>
            <a:pPr marL="0" indent="0">
              <a:buNone/>
            </a:pPr>
            <a:r>
              <a:rPr lang="en-US" sz="2000" dirty="0"/>
              <a:t>The WHERE clause is used to filter records</a:t>
            </a:r>
            <a:r>
              <a:rPr lang="en-US" sz="2000" dirty="0" smtClean="0"/>
              <a:t>.</a:t>
            </a:r>
          </a:p>
          <a:p>
            <a:pPr marL="0" indent="0">
              <a:buNone/>
            </a:pPr>
            <a:endParaRPr lang="en-US" sz="2000" dirty="0"/>
          </a:p>
          <a:p>
            <a:pPr marL="0" indent="0">
              <a:buNone/>
            </a:pPr>
            <a:r>
              <a:rPr lang="en-US" sz="2000" dirty="0"/>
              <a:t>The WHERE clause is used to extract only those records that fulfill a specified condition.</a:t>
            </a:r>
          </a:p>
          <a:p>
            <a:pPr marL="0" indent="0">
              <a:buNone/>
            </a:pPr>
            <a:endParaRPr lang="en-US" sz="2000" dirty="0"/>
          </a:p>
          <a:p>
            <a:pPr marL="0" indent="0">
              <a:buNone/>
            </a:pPr>
            <a:r>
              <a:rPr lang="en-US" sz="2000" b="1" dirty="0" smtClean="0"/>
              <a:t>WHERE Syntax</a:t>
            </a:r>
          </a:p>
          <a:p>
            <a:pPr marL="0" indent="0">
              <a:buNone/>
            </a:pPr>
            <a:endParaRPr lang="en-US" sz="2000" b="1" dirty="0" smtClean="0"/>
          </a:p>
          <a:p>
            <a:pPr marL="0" indent="0">
              <a:buNone/>
            </a:pPr>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a:t>
            </a:r>
            <a:r>
              <a:rPr lang="en-US" sz="1800" dirty="0"/>
              <a:t>;</a:t>
            </a:r>
            <a:endParaRPr lang="en-US" sz="2000" dirty="0"/>
          </a:p>
        </p:txBody>
      </p:sp>
    </p:spTree>
    <p:extLst>
      <p:ext uri="{BB962C8B-B14F-4D97-AF65-F5344CB8AC3E}">
        <p14:creationId xmlns:p14="http://schemas.microsoft.com/office/powerpoint/2010/main" val="31690812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306524" cy="857250"/>
          </a:xfrm>
        </p:spPr>
        <p:txBody>
          <a:bodyPr>
            <a:noAutofit/>
          </a:bodyPr>
          <a:lstStyle/>
          <a:p>
            <a:r>
              <a:rPr lang="en-IN" sz="3200" b="1" dirty="0">
                <a:latin typeface="+mn-lt"/>
                <a:cs typeface="Calibri" panose="020F0502020204030204" pitchFamily="34" charset="0"/>
              </a:rPr>
              <a:t>SQL ORDER BY Keyword</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lnSpcReduction="10000"/>
          </a:bodyPr>
          <a:lstStyle/>
          <a:p>
            <a:pPr marL="0" indent="0">
              <a:buNone/>
            </a:pPr>
            <a:r>
              <a:rPr lang="en-US" sz="2000" dirty="0"/>
              <a:t>The ORDER BY keyword is used to sort the result-set in ascending or descending order</a:t>
            </a:r>
            <a:r>
              <a:rPr lang="en-US" sz="2000" dirty="0" smtClean="0"/>
              <a:t>.</a:t>
            </a:r>
          </a:p>
          <a:p>
            <a:pPr marL="0" indent="0">
              <a:buNone/>
            </a:pPr>
            <a:endParaRPr lang="en-US" sz="2000" dirty="0"/>
          </a:p>
          <a:p>
            <a:pPr marL="0" indent="0">
              <a:buNone/>
            </a:pPr>
            <a:r>
              <a:rPr lang="en-US" sz="2000" dirty="0"/>
              <a:t>The ORDER BY keyword sorts the records in ascending order by default. To sort the records in descending order, use the DESC keyword.</a:t>
            </a:r>
          </a:p>
          <a:p>
            <a:pPr marL="0" indent="0">
              <a:buNone/>
            </a:pPr>
            <a:endParaRPr lang="en-US" sz="2000" dirty="0"/>
          </a:p>
          <a:p>
            <a:pPr marL="0" indent="0">
              <a:buNone/>
            </a:pPr>
            <a:r>
              <a:rPr lang="en-US" sz="2000" b="1" dirty="0" smtClean="0"/>
              <a:t>ORDER BY Syntax</a:t>
            </a:r>
          </a:p>
          <a:p>
            <a:pPr marL="0" indent="0">
              <a:buNone/>
            </a:pPr>
            <a:endParaRPr lang="en-US" sz="2000" b="1" dirty="0" smtClean="0"/>
          </a:p>
          <a:p>
            <a:pPr marL="0" indent="0">
              <a:buNone/>
            </a:pPr>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ORDER BY </a:t>
            </a:r>
            <a:r>
              <a:rPr lang="en-US" sz="1800" i="1" dirty="0"/>
              <a:t>column1, column2, ... </a:t>
            </a:r>
            <a:r>
              <a:rPr lang="en-US" sz="1800" dirty="0"/>
              <a:t>ASC|DESC;</a:t>
            </a:r>
            <a:endParaRPr lang="en-US" sz="2000" dirty="0"/>
          </a:p>
        </p:txBody>
      </p:sp>
    </p:spTree>
    <p:extLst>
      <p:ext uri="{BB962C8B-B14F-4D97-AF65-F5344CB8AC3E}">
        <p14:creationId xmlns:p14="http://schemas.microsoft.com/office/powerpoint/2010/main" val="2831146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2722348" cy="857250"/>
          </a:xfrm>
        </p:spPr>
        <p:txBody>
          <a:bodyPr>
            <a:normAutofit fontScale="90000"/>
          </a:bodyPr>
          <a:lstStyle/>
          <a:p>
            <a:r>
              <a:rPr lang="en-US" sz="4000" b="1" dirty="0"/>
              <a:t>What is SQL?</a:t>
            </a:r>
          </a:p>
        </p:txBody>
      </p:sp>
      <p:sp>
        <p:nvSpPr>
          <p:cNvPr id="8" name="Content Placeholder 2"/>
          <p:cNvSpPr>
            <a:spLocks noGrp="1"/>
          </p:cNvSpPr>
          <p:nvPr>
            <p:ph idx="1"/>
          </p:nvPr>
        </p:nvSpPr>
        <p:spPr>
          <a:xfrm>
            <a:off x="683568" y="1054212"/>
            <a:ext cx="7584978" cy="3461754"/>
          </a:xfrm>
        </p:spPr>
        <p:txBody>
          <a:bodyPr>
            <a:normAutofit/>
          </a:bodyPr>
          <a:lstStyle/>
          <a:p>
            <a:pPr marL="0" indent="0">
              <a:buNone/>
            </a:pPr>
            <a:r>
              <a:rPr lang="en-US" sz="2000" dirty="0" smtClean="0"/>
              <a:t>Structured Query Language (SQL) is a standard computer language for relational database management and data manipulation.</a:t>
            </a:r>
          </a:p>
          <a:p>
            <a:pPr marL="0" indent="0">
              <a:buNone/>
            </a:pPr>
            <a:endParaRPr lang="en-US" sz="2000" dirty="0"/>
          </a:p>
          <a:p>
            <a:pPr marL="0" indent="0">
              <a:buNone/>
            </a:pPr>
            <a:r>
              <a:rPr lang="en-US" sz="2000" dirty="0" smtClean="0"/>
              <a:t>It is used to query, insert,  update and modify data</a:t>
            </a:r>
          </a:p>
          <a:p>
            <a:pPr marL="0" indent="0">
              <a:buNone/>
            </a:pPr>
            <a:endParaRPr lang="en-US" sz="2000" dirty="0"/>
          </a:p>
          <a:p>
            <a:pPr marL="0" indent="0">
              <a:buNone/>
            </a:pPr>
            <a:r>
              <a:rPr lang="en-US" sz="2000" dirty="0" smtClean="0"/>
              <a:t>Pronounced as “sequel” or S-Q-L</a:t>
            </a:r>
            <a:endParaRPr lang="en-US" sz="2000" dirty="0" smtClean="0"/>
          </a:p>
        </p:txBody>
      </p:sp>
    </p:spTree>
    <p:extLst>
      <p:ext uri="{BB962C8B-B14F-4D97-AF65-F5344CB8AC3E}">
        <p14:creationId xmlns:p14="http://schemas.microsoft.com/office/powerpoint/2010/main" val="42449732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306524" cy="857250"/>
          </a:xfrm>
        </p:spPr>
        <p:txBody>
          <a:bodyPr>
            <a:noAutofit/>
          </a:bodyPr>
          <a:lstStyle/>
          <a:p>
            <a:r>
              <a:rPr lang="en-IN" sz="3200" b="1" dirty="0">
                <a:latin typeface="+mn-lt"/>
                <a:cs typeface="Calibri" panose="020F0502020204030204" pitchFamily="34" charset="0"/>
              </a:rPr>
              <a:t>SQL UPDATE Statement</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a:bodyPr>
          <a:lstStyle/>
          <a:p>
            <a:pPr marL="0" indent="0">
              <a:buNone/>
            </a:pPr>
            <a:r>
              <a:rPr lang="en-US" sz="2000" dirty="0"/>
              <a:t>The UPDATE statement is used to modify the existing records in a table</a:t>
            </a:r>
            <a:r>
              <a:rPr lang="en-US" sz="2000" dirty="0" smtClean="0"/>
              <a:t>.</a:t>
            </a:r>
          </a:p>
          <a:p>
            <a:pPr marL="0" indent="0">
              <a:buNone/>
            </a:pPr>
            <a:endParaRPr lang="en-US" sz="2000" dirty="0"/>
          </a:p>
          <a:p>
            <a:pPr marL="0" indent="0">
              <a:buNone/>
            </a:pPr>
            <a:r>
              <a:rPr lang="en-US" sz="2000" b="1" dirty="0" smtClean="0"/>
              <a:t>UPDATE Syntax</a:t>
            </a:r>
          </a:p>
          <a:p>
            <a:pPr marL="0" indent="0">
              <a:buNone/>
            </a:pPr>
            <a:endParaRPr lang="en-US" sz="2000" b="1" dirty="0" smtClean="0"/>
          </a:p>
          <a:p>
            <a:pPr marL="0" indent="0">
              <a:buNone/>
            </a:pPr>
            <a:r>
              <a:rPr lang="en-US" sz="1800" dirty="0"/>
              <a:t>UPDATE </a:t>
            </a:r>
            <a:r>
              <a:rPr lang="en-US" sz="1800" i="1" dirty="0" err="1"/>
              <a:t>table_name</a:t>
            </a:r>
            <a:r>
              <a:rPr lang="en-US" sz="1800" dirty="0"/>
              <a:t/>
            </a:r>
            <a:br>
              <a:rPr lang="en-US" sz="1800" dirty="0"/>
            </a:br>
            <a:r>
              <a:rPr lang="en-US" sz="1800" dirty="0"/>
              <a:t>SET </a:t>
            </a:r>
            <a:r>
              <a:rPr lang="en-US" sz="1800" i="1" dirty="0"/>
              <a:t>column1 </a:t>
            </a:r>
            <a:r>
              <a:rPr lang="en-US" sz="1800" dirty="0"/>
              <a:t>=</a:t>
            </a:r>
            <a:r>
              <a:rPr lang="en-US" sz="1800" i="1" dirty="0"/>
              <a:t> value1</a:t>
            </a:r>
            <a:r>
              <a:rPr lang="en-US" sz="1800" dirty="0"/>
              <a:t>,</a:t>
            </a:r>
            <a:r>
              <a:rPr lang="en-US" sz="1800" i="1" dirty="0"/>
              <a:t> column2 </a:t>
            </a:r>
            <a:r>
              <a:rPr lang="en-US" sz="1800" dirty="0"/>
              <a:t>=</a:t>
            </a:r>
            <a:r>
              <a:rPr lang="en-US" sz="1800" i="1" dirty="0"/>
              <a:t> value2</a:t>
            </a:r>
            <a:r>
              <a:rPr lang="en-US" sz="1800" dirty="0"/>
              <a:t>, ...</a:t>
            </a:r>
            <a:r>
              <a:rPr lang="en-US" sz="1800" dirty="0"/>
              <a:t/>
            </a:r>
            <a:br>
              <a:rPr lang="en-US" sz="1800" dirty="0"/>
            </a:br>
            <a:r>
              <a:rPr lang="en-US" sz="1800" dirty="0"/>
              <a:t>WHERE </a:t>
            </a:r>
            <a:r>
              <a:rPr lang="en-US" sz="1800" i="1" dirty="0"/>
              <a:t>condition</a:t>
            </a:r>
            <a:r>
              <a:rPr lang="en-US" sz="1800" dirty="0"/>
              <a:t>;</a:t>
            </a:r>
            <a:endParaRPr lang="en-US" sz="2000" dirty="0"/>
          </a:p>
        </p:txBody>
      </p:sp>
    </p:spTree>
    <p:extLst>
      <p:ext uri="{BB962C8B-B14F-4D97-AF65-F5344CB8AC3E}">
        <p14:creationId xmlns:p14="http://schemas.microsoft.com/office/powerpoint/2010/main" val="2406280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162508" cy="857250"/>
          </a:xfrm>
        </p:spPr>
        <p:txBody>
          <a:bodyPr>
            <a:noAutofit/>
          </a:bodyPr>
          <a:lstStyle/>
          <a:p>
            <a:r>
              <a:rPr lang="en-IN" sz="3200" b="1" dirty="0">
                <a:latin typeface="+mn-lt"/>
                <a:cs typeface="Calibri" panose="020F0502020204030204" pitchFamily="34" charset="0"/>
              </a:rPr>
              <a:t>SQL </a:t>
            </a:r>
            <a:r>
              <a:rPr lang="en-IN" sz="3200" b="1" dirty="0" smtClean="0">
                <a:latin typeface="+mn-lt"/>
                <a:cs typeface="Calibri" panose="020F0502020204030204" pitchFamily="34" charset="0"/>
              </a:rPr>
              <a:t>DELETE Statement</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a:bodyPr>
          <a:lstStyle/>
          <a:p>
            <a:pPr marL="0" indent="0">
              <a:buNone/>
            </a:pPr>
            <a:r>
              <a:rPr lang="en-US" sz="2000" dirty="0"/>
              <a:t>The DELETE statement is used to delete existing records in a table</a:t>
            </a:r>
            <a:r>
              <a:rPr lang="en-US" sz="2000" dirty="0" smtClean="0"/>
              <a:t>.</a:t>
            </a:r>
          </a:p>
          <a:p>
            <a:pPr marL="0" indent="0">
              <a:buNone/>
            </a:pPr>
            <a:endParaRPr lang="en-US" sz="2000" dirty="0"/>
          </a:p>
          <a:p>
            <a:pPr marL="0" indent="0">
              <a:buNone/>
            </a:pPr>
            <a:r>
              <a:rPr lang="en-US" sz="2000" b="1" dirty="0" smtClean="0"/>
              <a:t>DELETE Syntax</a:t>
            </a:r>
          </a:p>
          <a:p>
            <a:pPr marL="0" indent="0">
              <a:buNone/>
            </a:pPr>
            <a:endParaRPr lang="en-US" sz="2000" b="1" dirty="0" smtClean="0"/>
          </a:p>
          <a:p>
            <a:pPr marL="0" indent="0">
              <a:buNone/>
            </a:pPr>
            <a:r>
              <a:rPr lang="en-US" sz="1800" dirty="0"/>
              <a:t>DELETE FROM </a:t>
            </a:r>
            <a:r>
              <a:rPr lang="en-US" sz="1800" i="1" dirty="0" err="1"/>
              <a:t>table_name</a:t>
            </a:r>
            <a:r>
              <a:rPr lang="en-US" sz="1800" i="1" dirty="0"/>
              <a:t> </a:t>
            </a:r>
            <a:r>
              <a:rPr lang="en-US" sz="1800" dirty="0"/>
              <a:t>WHERE </a:t>
            </a:r>
            <a:r>
              <a:rPr lang="en-US" sz="1800" i="1" dirty="0"/>
              <a:t>condition</a:t>
            </a:r>
            <a:r>
              <a:rPr lang="en-US" sz="1800" dirty="0"/>
              <a:t>;</a:t>
            </a:r>
            <a:endParaRPr lang="en-US" sz="2000" dirty="0"/>
          </a:p>
        </p:txBody>
      </p:sp>
    </p:spTree>
    <p:extLst>
      <p:ext uri="{BB962C8B-B14F-4D97-AF65-F5344CB8AC3E}">
        <p14:creationId xmlns:p14="http://schemas.microsoft.com/office/powerpoint/2010/main" val="943688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83768" y="2211710"/>
            <a:ext cx="4090351" cy="523220"/>
          </a:xfrm>
          <a:prstGeom prst="rect">
            <a:avLst/>
          </a:prstGeom>
        </p:spPr>
        <p:txBody>
          <a:bodyPr wrap="none">
            <a:spAutoFit/>
          </a:bodyPr>
          <a:lstStyle/>
          <a:p>
            <a:r>
              <a:rPr lang="en-US" sz="2800" dirty="0" smtClean="0"/>
              <a:t>Aggregate functions in SQL</a:t>
            </a:r>
            <a:endParaRPr lang="en-IN" sz="2800" dirty="0"/>
          </a:p>
        </p:txBody>
      </p:sp>
    </p:spTree>
    <p:extLst>
      <p:ext uri="{BB962C8B-B14F-4D97-AF65-F5344CB8AC3E}">
        <p14:creationId xmlns:p14="http://schemas.microsoft.com/office/powerpoint/2010/main" val="4708390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5530660" cy="857250"/>
          </a:xfrm>
        </p:spPr>
        <p:txBody>
          <a:bodyPr>
            <a:noAutofit/>
          </a:bodyPr>
          <a:lstStyle/>
          <a:p>
            <a:r>
              <a:rPr lang="en-US" sz="3200" b="1" dirty="0">
                <a:latin typeface="+mn-lt"/>
                <a:cs typeface="Calibri" panose="020F0502020204030204" pitchFamily="34" charset="0"/>
              </a:rPr>
              <a:t>SQL MIN() and MAX() Functions</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fontScale="92500" lnSpcReduction="20000"/>
          </a:bodyPr>
          <a:lstStyle/>
          <a:p>
            <a:pPr marL="0" indent="0">
              <a:buNone/>
            </a:pPr>
            <a:r>
              <a:rPr lang="en-US" sz="2000" dirty="0"/>
              <a:t>The MIN() function returns the smallest value of the selected column</a:t>
            </a:r>
            <a:r>
              <a:rPr lang="en-US" sz="2000" dirty="0" smtClean="0"/>
              <a:t>.</a:t>
            </a:r>
          </a:p>
          <a:p>
            <a:pPr marL="0" indent="0">
              <a:buNone/>
            </a:pPr>
            <a:endParaRPr lang="en-US" sz="2000" dirty="0"/>
          </a:p>
          <a:p>
            <a:pPr marL="0" indent="0">
              <a:buNone/>
            </a:pPr>
            <a:r>
              <a:rPr lang="en-US" sz="2000" dirty="0"/>
              <a:t>The MAX() function returns the largest value of the selected column.</a:t>
            </a:r>
          </a:p>
          <a:p>
            <a:pPr marL="0" indent="0">
              <a:buNone/>
            </a:pPr>
            <a:endParaRPr lang="en-US" sz="2000" dirty="0"/>
          </a:p>
          <a:p>
            <a:pPr marL="0" indent="0">
              <a:buNone/>
            </a:pPr>
            <a:r>
              <a:rPr lang="en-US" sz="2000" b="1" dirty="0" smtClean="0"/>
              <a:t>MIN() Syntax:</a:t>
            </a:r>
          </a:p>
          <a:p>
            <a:pPr marL="0" indent="0">
              <a:buNone/>
            </a:pPr>
            <a:r>
              <a:rPr lang="en-US" sz="1800" dirty="0" smtClean="0"/>
              <a:t>SELECT</a:t>
            </a:r>
            <a:r>
              <a:rPr lang="en-US" sz="1800" dirty="0"/>
              <a:t> MIN(</a:t>
            </a:r>
            <a:r>
              <a:rPr lang="en-US" sz="1800" i="1" dirty="0" err="1"/>
              <a:t>column_name</a:t>
            </a:r>
            <a:r>
              <a:rPr lang="en-US" sz="1800" dirty="0"/>
              <a:t>)</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a:t>
            </a:r>
            <a:r>
              <a:rPr lang="en-US" sz="1800" dirty="0" smtClean="0"/>
              <a:t>;</a:t>
            </a:r>
          </a:p>
          <a:p>
            <a:pPr marL="0" indent="0">
              <a:buNone/>
            </a:pPr>
            <a:endParaRPr lang="en-US" sz="1800" dirty="0"/>
          </a:p>
          <a:p>
            <a:pPr marL="0" indent="0">
              <a:buNone/>
            </a:pPr>
            <a:r>
              <a:rPr lang="en-US" sz="2000" b="1" dirty="0" smtClean="0"/>
              <a:t>MAX() </a:t>
            </a:r>
            <a:r>
              <a:rPr lang="en-US" sz="2000" b="1" dirty="0"/>
              <a:t>Syntax:</a:t>
            </a:r>
          </a:p>
          <a:p>
            <a:pPr marL="0" indent="0">
              <a:buNone/>
            </a:pPr>
            <a:r>
              <a:rPr lang="en-US" sz="1700" dirty="0"/>
              <a:t>SELECT MAX(</a:t>
            </a:r>
            <a:r>
              <a:rPr lang="en-US" sz="1700" i="1" dirty="0" err="1"/>
              <a:t>column_name</a:t>
            </a:r>
            <a:r>
              <a:rPr lang="en-US" sz="1700" dirty="0"/>
              <a:t>)</a:t>
            </a:r>
            <a:r>
              <a:rPr lang="en-US" sz="1700" dirty="0"/>
              <a:t/>
            </a:r>
            <a:br>
              <a:rPr lang="en-US" sz="1700" dirty="0"/>
            </a:br>
            <a:r>
              <a:rPr lang="en-US" sz="1700" dirty="0"/>
              <a:t>FROM </a:t>
            </a:r>
            <a:r>
              <a:rPr lang="en-US" sz="1700" i="1" dirty="0" err="1"/>
              <a:t>table_name</a:t>
            </a:r>
            <a:r>
              <a:rPr lang="en-US" sz="1700" dirty="0"/>
              <a:t/>
            </a:r>
            <a:br>
              <a:rPr lang="en-US" sz="1700" dirty="0"/>
            </a:br>
            <a:r>
              <a:rPr lang="en-US" sz="1700" dirty="0"/>
              <a:t>WHERE </a:t>
            </a:r>
            <a:r>
              <a:rPr lang="en-US" sz="1700" i="1" dirty="0"/>
              <a:t>condition</a:t>
            </a:r>
            <a:r>
              <a:rPr lang="en-US" sz="1700" dirty="0"/>
              <a:t>;</a:t>
            </a:r>
            <a:endParaRPr lang="en-US" sz="1700" dirty="0"/>
          </a:p>
        </p:txBody>
      </p:sp>
    </p:spTree>
    <p:extLst>
      <p:ext uri="{BB962C8B-B14F-4D97-AF65-F5344CB8AC3E}">
        <p14:creationId xmlns:p14="http://schemas.microsoft.com/office/powerpoint/2010/main" val="1599684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7186844" cy="857250"/>
          </a:xfrm>
        </p:spPr>
        <p:txBody>
          <a:bodyPr>
            <a:noAutofit/>
          </a:bodyPr>
          <a:lstStyle/>
          <a:p>
            <a:r>
              <a:rPr lang="en-US" sz="3200" b="1" dirty="0">
                <a:latin typeface="+mn-lt"/>
                <a:cs typeface="Calibri" panose="020F0502020204030204" pitchFamily="34" charset="0"/>
              </a:rPr>
              <a:t>SQL COUNT(), AVG() and SUM() Functions</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fontScale="62500" lnSpcReduction="20000"/>
          </a:bodyPr>
          <a:lstStyle/>
          <a:p>
            <a:pPr marL="0" indent="0">
              <a:buNone/>
            </a:pPr>
            <a:r>
              <a:rPr lang="en-US" sz="2600" dirty="0"/>
              <a:t>The COUNT() function returns the number of rows that matches a specified criteria</a:t>
            </a:r>
            <a:r>
              <a:rPr lang="en-US" sz="2600" dirty="0" smtClean="0"/>
              <a:t>.</a:t>
            </a:r>
            <a:endParaRPr lang="en-US" sz="2600" dirty="0"/>
          </a:p>
          <a:p>
            <a:pPr marL="0" indent="0">
              <a:buNone/>
            </a:pPr>
            <a:r>
              <a:rPr lang="en-US" sz="2600" dirty="0"/>
              <a:t>The AVG() function returns the average value of a numeric column</a:t>
            </a:r>
            <a:r>
              <a:rPr lang="en-US" sz="2600" dirty="0" smtClean="0"/>
              <a:t>.</a:t>
            </a:r>
            <a:endParaRPr lang="en-US" sz="2600" dirty="0"/>
          </a:p>
          <a:p>
            <a:pPr marL="0" indent="0">
              <a:buNone/>
            </a:pPr>
            <a:r>
              <a:rPr lang="en-US" sz="2600" dirty="0"/>
              <a:t>The SUM() function returns the total sum of a numeric column.</a:t>
            </a:r>
          </a:p>
          <a:p>
            <a:pPr marL="0" indent="0">
              <a:buNone/>
            </a:pPr>
            <a:endParaRPr lang="en-US" sz="2000" dirty="0"/>
          </a:p>
          <a:p>
            <a:pPr marL="0" indent="0">
              <a:buNone/>
            </a:pPr>
            <a:r>
              <a:rPr lang="en-US" sz="2600" b="1" dirty="0" smtClean="0"/>
              <a:t>COUNT() Syntax:</a:t>
            </a:r>
          </a:p>
          <a:p>
            <a:pPr marL="0" indent="0">
              <a:buNone/>
            </a:pPr>
            <a:r>
              <a:rPr lang="en-US" sz="2200" dirty="0"/>
              <a:t>SELECT COUNT(</a:t>
            </a:r>
            <a:r>
              <a:rPr lang="en-US" sz="2200" i="1" dirty="0" err="1"/>
              <a:t>column_name</a:t>
            </a:r>
            <a:r>
              <a:rPr lang="en-US" sz="2200" dirty="0"/>
              <a:t>)</a:t>
            </a:r>
            <a:r>
              <a:rPr lang="en-US" sz="2200" dirty="0"/>
              <a:t/>
            </a:r>
            <a:br>
              <a:rPr lang="en-US" sz="2200" dirty="0"/>
            </a:br>
            <a:r>
              <a:rPr lang="en-US" sz="2200" dirty="0"/>
              <a:t>FROM </a:t>
            </a:r>
            <a:r>
              <a:rPr lang="en-US" sz="2200" i="1" dirty="0" err="1"/>
              <a:t>table_name</a:t>
            </a:r>
            <a:r>
              <a:rPr lang="en-US" sz="2200" dirty="0"/>
              <a:t/>
            </a:r>
            <a:br>
              <a:rPr lang="en-US" sz="2200" dirty="0"/>
            </a:br>
            <a:r>
              <a:rPr lang="en-US" sz="2200" dirty="0"/>
              <a:t>WHERE </a:t>
            </a:r>
            <a:r>
              <a:rPr lang="en-US" sz="2200" i="1" dirty="0"/>
              <a:t>condition</a:t>
            </a:r>
            <a:r>
              <a:rPr lang="en-US" sz="2200" dirty="0" smtClean="0"/>
              <a:t>;</a:t>
            </a:r>
          </a:p>
          <a:p>
            <a:pPr marL="0" indent="0">
              <a:buNone/>
            </a:pPr>
            <a:endParaRPr lang="en-US" sz="1800" dirty="0"/>
          </a:p>
          <a:p>
            <a:pPr marL="0" indent="0">
              <a:buNone/>
            </a:pPr>
            <a:r>
              <a:rPr lang="en-US" sz="2600" b="1" dirty="0" smtClean="0"/>
              <a:t>AVG() </a:t>
            </a:r>
            <a:r>
              <a:rPr lang="en-US" sz="2600" b="1" dirty="0"/>
              <a:t>Syntax:</a:t>
            </a:r>
          </a:p>
          <a:p>
            <a:pPr marL="0" indent="0">
              <a:buNone/>
            </a:pPr>
            <a:r>
              <a:rPr lang="en-US" sz="2200" dirty="0"/>
              <a:t>SELECT AVG(</a:t>
            </a:r>
            <a:r>
              <a:rPr lang="en-US" sz="2200" i="1" dirty="0" err="1"/>
              <a:t>column_name</a:t>
            </a:r>
            <a:r>
              <a:rPr lang="en-US" sz="2200" dirty="0"/>
              <a:t>)</a:t>
            </a:r>
            <a:r>
              <a:rPr lang="en-US" sz="2200" dirty="0"/>
              <a:t/>
            </a:r>
            <a:br>
              <a:rPr lang="en-US" sz="2200" dirty="0"/>
            </a:br>
            <a:r>
              <a:rPr lang="en-US" sz="2200" dirty="0"/>
              <a:t>FROM </a:t>
            </a:r>
            <a:r>
              <a:rPr lang="en-US" sz="2200" i="1" dirty="0" err="1"/>
              <a:t>table_name</a:t>
            </a:r>
            <a:r>
              <a:rPr lang="en-US" sz="2200" dirty="0"/>
              <a:t/>
            </a:r>
            <a:br>
              <a:rPr lang="en-US" sz="2200" dirty="0"/>
            </a:br>
            <a:r>
              <a:rPr lang="en-US" sz="2200" dirty="0"/>
              <a:t>WHERE </a:t>
            </a:r>
            <a:r>
              <a:rPr lang="en-US" sz="2200" i="1" dirty="0"/>
              <a:t>condition</a:t>
            </a:r>
            <a:r>
              <a:rPr lang="en-US" sz="2200" dirty="0" smtClean="0"/>
              <a:t>;</a:t>
            </a:r>
          </a:p>
          <a:p>
            <a:pPr marL="0" indent="0">
              <a:buNone/>
            </a:pPr>
            <a:endParaRPr lang="en-US" sz="1800" dirty="0" smtClean="0"/>
          </a:p>
          <a:p>
            <a:pPr marL="0" indent="0">
              <a:buNone/>
            </a:pPr>
            <a:r>
              <a:rPr lang="en-US" sz="2200" b="1" dirty="0" smtClean="0"/>
              <a:t>SUM() </a:t>
            </a:r>
            <a:r>
              <a:rPr lang="en-US" sz="2200" b="1" dirty="0"/>
              <a:t>Syntax</a:t>
            </a:r>
            <a:r>
              <a:rPr lang="en-US" sz="2200" b="1" dirty="0" smtClean="0"/>
              <a:t>:</a:t>
            </a:r>
          </a:p>
          <a:p>
            <a:pPr marL="0" indent="0">
              <a:buNone/>
            </a:pPr>
            <a:r>
              <a:rPr lang="en-US" sz="2200" dirty="0"/>
              <a:t>SELECT SUM(</a:t>
            </a:r>
            <a:r>
              <a:rPr lang="en-US" sz="2200" i="1" dirty="0" err="1"/>
              <a:t>column_name</a:t>
            </a:r>
            <a:r>
              <a:rPr lang="en-US" sz="2200" dirty="0"/>
              <a:t>)</a:t>
            </a:r>
            <a:r>
              <a:rPr lang="en-US" sz="2200" dirty="0"/>
              <a:t/>
            </a:r>
            <a:br>
              <a:rPr lang="en-US" sz="2200" dirty="0"/>
            </a:br>
            <a:r>
              <a:rPr lang="en-US" sz="2200" dirty="0"/>
              <a:t>FROM </a:t>
            </a:r>
            <a:r>
              <a:rPr lang="en-US" sz="2200" i="1" dirty="0" err="1"/>
              <a:t>table_name</a:t>
            </a:r>
            <a:r>
              <a:rPr lang="en-US" sz="2200" dirty="0"/>
              <a:t/>
            </a:r>
            <a:br>
              <a:rPr lang="en-US" sz="2200" dirty="0"/>
            </a:br>
            <a:r>
              <a:rPr lang="en-US" sz="2200" dirty="0"/>
              <a:t>WHERE </a:t>
            </a:r>
            <a:r>
              <a:rPr lang="en-US" sz="2200" i="1" dirty="0"/>
              <a:t>condition</a:t>
            </a:r>
            <a:r>
              <a:rPr lang="en-US" sz="2200" dirty="0" smtClean="0"/>
              <a:t>;</a:t>
            </a:r>
            <a:endParaRPr lang="en-US" sz="2200" b="1" dirty="0"/>
          </a:p>
        </p:txBody>
      </p:sp>
    </p:spTree>
    <p:extLst>
      <p:ext uri="{BB962C8B-B14F-4D97-AF65-F5344CB8AC3E}">
        <p14:creationId xmlns:p14="http://schemas.microsoft.com/office/powerpoint/2010/main" val="11596218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83768" y="2211710"/>
            <a:ext cx="3957174" cy="523220"/>
          </a:xfrm>
          <a:prstGeom prst="rect">
            <a:avLst/>
          </a:prstGeom>
        </p:spPr>
        <p:txBody>
          <a:bodyPr wrap="none">
            <a:spAutoFit/>
          </a:bodyPr>
          <a:lstStyle/>
          <a:p>
            <a:r>
              <a:rPr lang="en-US" sz="2800" dirty="0" smtClean="0"/>
              <a:t>Grouping and Joins in SQL</a:t>
            </a:r>
            <a:endParaRPr lang="en-IN" sz="2800" dirty="0"/>
          </a:p>
        </p:txBody>
      </p:sp>
    </p:spTree>
    <p:extLst>
      <p:ext uri="{BB962C8B-B14F-4D97-AF65-F5344CB8AC3E}">
        <p14:creationId xmlns:p14="http://schemas.microsoft.com/office/powerpoint/2010/main" val="10651431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594556" cy="857250"/>
          </a:xfrm>
        </p:spPr>
        <p:txBody>
          <a:bodyPr>
            <a:noAutofit/>
          </a:bodyPr>
          <a:lstStyle/>
          <a:p>
            <a:r>
              <a:rPr lang="en-US" sz="3200" b="1" dirty="0">
                <a:latin typeface="+mn-lt"/>
                <a:cs typeface="Calibri" panose="020F0502020204030204" pitchFamily="34" charset="0"/>
              </a:rPr>
              <a:t>SQL GROUP BY Statement</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lnSpcReduction="10000"/>
          </a:bodyPr>
          <a:lstStyle/>
          <a:p>
            <a:pPr marL="0" indent="0">
              <a:buNone/>
            </a:pPr>
            <a:r>
              <a:rPr lang="en-US" sz="2000" dirty="0"/>
              <a:t>The GROUP BY statement groups rows that have the same values into summary rows, like "find the number of customers in each country</a:t>
            </a:r>
            <a:r>
              <a:rPr lang="en-US" sz="2000" dirty="0" smtClean="0"/>
              <a:t>".</a:t>
            </a:r>
          </a:p>
          <a:p>
            <a:pPr marL="0" indent="0">
              <a:buNone/>
            </a:pPr>
            <a:endParaRPr lang="en-US" sz="2000" dirty="0"/>
          </a:p>
          <a:p>
            <a:pPr marL="0" indent="0">
              <a:buNone/>
            </a:pPr>
            <a:r>
              <a:rPr lang="en-US" sz="2000" dirty="0"/>
              <a:t>The GROUP BY statement is often used with aggregate functions (COUNT, MAX, MIN, SUM, AVG) to group the result-set by one or more </a:t>
            </a:r>
            <a:r>
              <a:rPr lang="en-US" sz="2000" dirty="0" smtClean="0"/>
              <a:t>columns.</a:t>
            </a:r>
            <a:endParaRPr lang="en-US" sz="2000" dirty="0"/>
          </a:p>
          <a:p>
            <a:pPr marL="0" indent="0">
              <a:buNone/>
            </a:pPr>
            <a:endParaRPr lang="en-US" sz="2000" dirty="0"/>
          </a:p>
          <a:p>
            <a:pPr marL="0" indent="0">
              <a:buNone/>
            </a:pPr>
            <a:r>
              <a:rPr lang="en-US" sz="2000" b="1" dirty="0" smtClean="0"/>
              <a:t>GROUP BY Syntax:</a:t>
            </a:r>
          </a:p>
          <a:p>
            <a:pPr marL="0" indent="0">
              <a:buNone/>
            </a:pPr>
            <a:r>
              <a:rPr lang="en-US" sz="1600" dirty="0"/>
              <a:t>SELECT </a:t>
            </a:r>
            <a:r>
              <a:rPr lang="en-US" sz="1600" i="1" dirty="0" err="1"/>
              <a:t>column_name</a:t>
            </a:r>
            <a:r>
              <a:rPr lang="en-US" sz="1600" i="1" dirty="0"/>
              <a:t>(s)</a:t>
            </a:r>
            <a:r>
              <a:rPr lang="en-US" sz="1600" dirty="0"/>
              <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a:t>condition</a:t>
            </a:r>
            <a:r>
              <a:rPr lang="en-US" sz="1600" dirty="0"/>
              <a:t/>
            </a:r>
            <a:br>
              <a:rPr lang="en-US" sz="1600" dirty="0"/>
            </a:br>
            <a:r>
              <a:rPr lang="en-US" sz="1600" dirty="0"/>
              <a:t>GROUP BY </a:t>
            </a:r>
            <a:r>
              <a:rPr lang="en-US" sz="1600" i="1" dirty="0" err="1"/>
              <a:t>column_name</a:t>
            </a:r>
            <a:r>
              <a:rPr lang="en-US" sz="1600" i="1" dirty="0"/>
              <a:t>(s)</a:t>
            </a:r>
            <a:br>
              <a:rPr lang="en-US" sz="1600" i="1" dirty="0"/>
            </a:br>
            <a:r>
              <a:rPr lang="en-US" sz="1600" dirty="0"/>
              <a:t>ORDER BY </a:t>
            </a:r>
            <a:r>
              <a:rPr lang="en-US" sz="1600" i="1" dirty="0" err="1"/>
              <a:t>column_name</a:t>
            </a:r>
            <a:r>
              <a:rPr lang="en-US" sz="1600" i="1" dirty="0"/>
              <a:t>(s);</a:t>
            </a:r>
            <a:endParaRPr lang="en-US" sz="1700" dirty="0"/>
          </a:p>
        </p:txBody>
      </p:sp>
    </p:spTree>
    <p:extLst>
      <p:ext uri="{BB962C8B-B14F-4D97-AF65-F5344CB8AC3E}">
        <p14:creationId xmlns:p14="http://schemas.microsoft.com/office/powerpoint/2010/main" val="31316852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1930260" cy="857250"/>
          </a:xfrm>
        </p:spPr>
        <p:txBody>
          <a:bodyPr>
            <a:noAutofit/>
          </a:bodyPr>
          <a:lstStyle/>
          <a:p>
            <a:r>
              <a:rPr lang="en-US" sz="3200" b="1" dirty="0">
                <a:latin typeface="+mn-lt"/>
                <a:cs typeface="Calibri" panose="020F0502020204030204" pitchFamily="34" charset="0"/>
              </a:rPr>
              <a:t>SQL Joins</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a:bodyPr>
          <a:lstStyle/>
          <a:p>
            <a:pPr marL="0" indent="0">
              <a:buNone/>
            </a:pPr>
            <a:r>
              <a:rPr lang="en-US" sz="2000" dirty="0"/>
              <a:t>A JOIN clause is used to combine rows from two or more tables, based on a related column between </a:t>
            </a:r>
            <a:r>
              <a:rPr lang="en-US" sz="2000" dirty="0" smtClean="0"/>
              <a:t>them</a:t>
            </a:r>
          </a:p>
          <a:p>
            <a:pPr marL="0" indent="0">
              <a:buNone/>
            </a:pPr>
            <a:endParaRPr lang="en-US" sz="2000" dirty="0"/>
          </a:p>
          <a:p>
            <a:pPr marL="0" indent="0">
              <a:buNone/>
            </a:pPr>
            <a:r>
              <a:rPr lang="en-US" sz="2000" b="1" dirty="0"/>
              <a:t>Different Types of SQL </a:t>
            </a:r>
            <a:r>
              <a:rPr lang="en-US" sz="2000" b="1" dirty="0" smtClean="0"/>
              <a:t>JOINs</a:t>
            </a:r>
          </a:p>
          <a:p>
            <a:pPr marL="0" indent="0">
              <a:buNone/>
            </a:pPr>
            <a:endParaRPr lang="en-US" sz="2000" b="1" dirty="0"/>
          </a:p>
          <a:p>
            <a:r>
              <a:rPr lang="en-US" sz="1600" b="1" dirty="0"/>
              <a:t>(INNER) JOIN</a:t>
            </a:r>
            <a:r>
              <a:rPr lang="en-US" sz="1600" dirty="0"/>
              <a:t>: Returns records that have matching values in both tables</a:t>
            </a:r>
          </a:p>
          <a:p>
            <a:r>
              <a:rPr lang="en-US" sz="1600" b="1" dirty="0"/>
              <a:t>LEFT (OUTER) JOIN</a:t>
            </a:r>
            <a:r>
              <a:rPr lang="en-US" sz="1600" dirty="0"/>
              <a:t>: Returns all records from the left table, and the matched records from the right table</a:t>
            </a:r>
          </a:p>
          <a:p>
            <a:r>
              <a:rPr lang="en-US" sz="1600" b="1" dirty="0"/>
              <a:t>RIGHT (OUTER) JOIN</a:t>
            </a:r>
            <a:r>
              <a:rPr lang="en-US" sz="1600" dirty="0"/>
              <a:t>: Returns all records from the right table, and the matched records from the left table</a:t>
            </a:r>
          </a:p>
          <a:p>
            <a:r>
              <a:rPr lang="en-US" sz="1600" b="1" dirty="0"/>
              <a:t>FULL (OUTER) JOIN</a:t>
            </a:r>
            <a:r>
              <a:rPr lang="en-US" sz="1600" dirty="0"/>
              <a:t>: Returns all records when there is a match in either left or right table</a:t>
            </a:r>
          </a:p>
        </p:txBody>
      </p:sp>
    </p:spTree>
    <p:extLst>
      <p:ext uri="{BB962C8B-B14F-4D97-AF65-F5344CB8AC3E}">
        <p14:creationId xmlns:p14="http://schemas.microsoft.com/office/powerpoint/2010/main" val="17544734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882588" cy="857250"/>
          </a:xfrm>
        </p:spPr>
        <p:txBody>
          <a:bodyPr>
            <a:noAutofit/>
          </a:bodyPr>
          <a:lstStyle/>
          <a:p>
            <a:r>
              <a:rPr lang="en-US" sz="3200" b="1" dirty="0" smtClean="0">
                <a:latin typeface="+mn-lt"/>
                <a:cs typeface="Calibri" panose="020F0502020204030204" pitchFamily="34" charset="0"/>
              </a:rPr>
              <a:t>Different Types of SQL </a:t>
            </a:r>
            <a:r>
              <a:rPr lang="en-US" sz="3200" b="1" dirty="0">
                <a:latin typeface="+mn-lt"/>
                <a:cs typeface="Calibri" panose="020F0502020204030204" pitchFamily="34" charset="0"/>
              </a:rPr>
              <a:t>Joins</a:t>
            </a:r>
            <a:endParaRPr lang="en-IN" sz="3200" b="1" dirty="0">
              <a:latin typeface="+mn-lt"/>
              <a:cs typeface="Calibri" panose="020F0502020204030204" pitchFamily="34" charset="0"/>
            </a:endParaRPr>
          </a:p>
        </p:txBody>
      </p:sp>
      <p:pic>
        <p:nvPicPr>
          <p:cNvPr id="19460" name="Picture 4" descr="SQL INNE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554" y="1859349"/>
            <a:ext cx="1905000" cy="1381126"/>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SQL LEFT J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773" y="1859349"/>
            <a:ext cx="1905000" cy="1381126"/>
          </a:xfrm>
          <a:prstGeom prst="rect">
            <a:avLst/>
          </a:prstGeom>
          <a:noFill/>
          <a:extLst>
            <a:ext uri="{909E8E84-426E-40DD-AFC4-6F175D3DCCD1}">
              <a14:hiddenFill xmlns:a14="http://schemas.microsoft.com/office/drawing/2010/main">
                <a:solidFill>
                  <a:srgbClr val="FFFFFF"/>
                </a:solidFill>
              </a14:hiddenFill>
            </a:ext>
          </a:extLst>
        </p:spPr>
      </p:pic>
      <p:pic>
        <p:nvPicPr>
          <p:cNvPr id="19464" name="Picture 8" descr="SQL RIGHT JO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210" y="1859349"/>
            <a:ext cx="1905000" cy="1381126"/>
          </a:xfrm>
          <a:prstGeom prst="rect">
            <a:avLst/>
          </a:prstGeom>
          <a:noFill/>
          <a:extLst>
            <a:ext uri="{909E8E84-426E-40DD-AFC4-6F175D3DCCD1}">
              <a14:hiddenFill xmlns:a14="http://schemas.microsoft.com/office/drawing/2010/main">
                <a:solidFill>
                  <a:srgbClr val="FFFFFF"/>
                </a:solidFill>
              </a14:hiddenFill>
            </a:ext>
          </a:extLst>
        </p:spPr>
      </p:pic>
      <p:pic>
        <p:nvPicPr>
          <p:cNvPr id="19466" name="Picture 10" descr="SQL FULL OUTER JO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9647" y="1859349"/>
            <a:ext cx="19050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2822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594556" cy="857250"/>
          </a:xfrm>
        </p:spPr>
        <p:txBody>
          <a:bodyPr>
            <a:noAutofit/>
          </a:bodyPr>
          <a:lstStyle/>
          <a:p>
            <a:r>
              <a:rPr lang="en-US" sz="3200" b="1" dirty="0">
                <a:latin typeface="+mn-lt"/>
                <a:cs typeface="Calibri" panose="020F0502020204030204" pitchFamily="34" charset="0"/>
              </a:rPr>
              <a:t>SQL INNER JOIN Keyword</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a:bodyPr>
          <a:lstStyle/>
          <a:p>
            <a:pPr marL="0" indent="0">
              <a:buNone/>
            </a:pPr>
            <a:r>
              <a:rPr lang="en-US" sz="2000" dirty="0"/>
              <a:t>The INNER JOIN keyword selects records that have matching values in both tables</a:t>
            </a:r>
            <a:r>
              <a:rPr lang="en-US" sz="2000" dirty="0" smtClean="0"/>
              <a:t>.</a:t>
            </a:r>
          </a:p>
          <a:p>
            <a:pPr marL="0" indent="0">
              <a:buNone/>
            </a:pPr>
            <a:endParaRPr lang="en-US" sz="2000" dirty="0"/>
          </a:p>
          <a:p>
            <a:pPr marL="0" indent="0">
              <a:buNone/>
            </a:pPr>
            <a:r>
              <a:rPr lang="en-US" sz="2000" b="1" dirty="0" smtClean="0"/>
              <a:t>INNER JOIN SYNTAX</a:t>
            </a:r>
          </a:p>
          <a:p>
            <a:pPr marL="0" indent="0">
              <a:buNone/>
            </a:pPr>
            <a:endParaRPr lang="en-US" sz="2000" b="1" dirty="0"/>
          </a:p>
          <a:p>
            <a:pPr marL="0" indent="0">
              <a:buNone/>
            </a:pPr>
            <a:r>
              <a:rPr lang="en-US" sz="1600" dirty="0"/>
              <a:t>SELECT </a:t>
            </a:r>
            <a:r>
              <a:rPr lang="en-US" sz="1600" i="1" dirty="0" err="1"/>
              <a:t>column_name</a:t>
            </a:r>
            <a:r>
              <a:rPr lang="en-US" sz="1600" i="1" dirty="0"/>
              <a:t>(s)</a:t>
            </a:r>
            <a:r>
              <a:rPr lang="en-US" sz="1600" dirty="0"/>
              <a:t/>
            </a:r>
            <a:br>
              <a:rPr lang="en-US" sz="1600" dirty="0"/>
            </a:br>
            <a:r>
              <a:rPr lang="en-US" sz="1600" dirty="0"/>
              <a:t>FROM </a:t>
            </a:r>
            <a:r>
              <a:rPr lang="en-US" sz="1600" i="1" dirty="0"/>
              <a:t>table1</a:t>
            </a:r>
            <a:r>
              <a:rPr lang="en-US" sz="1600" dirty="0"/>
              <a:t/>
            </a:r>
            <a:br>
              <a:rPr lang="en-US" sz="1600" dirty="0"/>
            </a:br>
            <a:r>
              <a:rPr lang="en-US" sz="1600" dirty="0"/>
              <a:t>INNER JOIN </a:t>
            </a:r>
            <a:r>
              <a:rPr lang="en-US" sz="1600" i="1" dirty="0"/>
              <a:t>table2</a:t>
            </a:r>
            <a:br>
              <a:rPr lang="en-US" sz="1600" i="1" dirty="0"/>
            </a:br>
            <a:r>
              <a:rPr lang="en-US" sz="1600" dirty="0"/>
              <a:t>ON </a:t>
            </a:r>
            <a:r>
              <a:rPr lang="en-US" sz="1600" i="1" dirty="0"/>
              <a:t>table1.column_name </a:t>
            </a:r>
            <a:r>
              <a:rPr lang="en-US" sz="1600" dirty="0"/>
              <a:t>=</a:t>
            </a:r>
            <a:r>
              <a:rPr lang="en-US" sz="1600" i="1" dirty="0"/>
              <a:t> table2.column_name</a:t>
            </a:r>
            <a:r>
              <a:rPr lang="en-US" sz="1600" dirty="0"/>
              <a:t>;</a:t>
            </a:r>
          </a:p>
        </p:txBody>
      </p:sp>
    </p:spTree>
    <p:extLst>
      <p:ext uri="{BB962C8B-B14F-4D97-AF65-F5344CB8AC3E}">
        <p14:creationId xmlns:p14="http://schemas.microsoft.com/office/powerpoint/2010/main" val="1142868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2794356" cy="857250"/>
          </a:xfrm>
        </p:spPr>
        <p:txBody>
          <a:bodyPr>
            <a:normAutofit fontScale="90000"/>
          </a:bodyPr>
          <a:lstStyle/>
          <a:p>
            <a:r>
              <a:rPr lang="en-US" sz="4000" b="1" dirty="0" smtClean="0">
                <a:latin typeface="+mn-lt"/>
                <a:cs typeface="Calibri" panose="020F0502020204030204" pitchFamily="34" charset="0"/>
              </a:rPr>
              <a:t>What is SQL?</a:t>
            </a:r>
            <a:endParaRPr lang="en-IN" sz="4000" b="1" dirty="0">
              <a:latin typeface="+mn-lt"/>
              <a:cs typeface="Calibri" panose="020F0502020204030204" pitchFamily="34" charset="0"/>
            </a:endParaRPr>
          </a:p>
        </p:txBody>
      </p:sp>
      <p:sp>
        <p:nvSpPr>
          <p:cNvPr id="8" name="Content Placeholder 2"/>
          <p:cNvSpPr>
            <a:spLocks noGrp="1"/>
          </p:cNvSpPr>
          <p:nvPr>
            <p:ph idx="1"/>
          </p:nvPr>
        </p:nvSpPr>
        <p:spPr>
          <a:xfrm>
            <a:off x="683568" y="1054212"/>
            <a:ext cx="7584978" cy="3461754"/>
          </a:xfrm>
        </p:spPr>
        <p:txBody>
          <a:bodyPr>
            <a:normAutofit/>
          </a:bodyPr>
          <a:lstStyle/>
          <a:p>
            <a:pPr marL="0" indent="0">
              <a:buNone/>
            </a:pPr>
            <a:r>
              <a:rPr lang="en-US" sz="2000" dirty="0" smtClean="0"/>
              <a:t>Used to communicate with database</a:t>
            </a:r>
            <a:endParaRPr lang="en-US" sz="2000" dirty="0" smtClean="0"/>
          </a:p>
          <a:p>
            <a:pPr marL="0" indent="0">
              <a:buNone/>
            </a:pPr>
            <a:endParaRPr lang="en-US" sz="2000" b="1" dirty="0"/>
          </a:p>
          <a:p>
            <a:pPr marL="0" indent="0">
              <a:buNone/>
            </a:pPr>
            <a:r>
              <a:rPr lang="en-US" sz="2000" dirty="0" smtClean="0"/>
              <a:t>Statements are made up of descriptive words and are easy to learn</a:t>
            </a:r>
          </a:p>
          <a:p>
            <a:pPr marL="0" indent="0">
              <a:buNone/>
            </a:pPr>
            <a:endParaRPr lang="en-US" sz="2000" dirty="0"/>
          </a:p>
          <a:p>
            <a:pPr marL="0" indent="0">
              <a:buNone/>
            </a:pPr>
            <a:r>
              <a:rPr lang="en-US" sz="2000" dirty="0" smtClean="0"/>
              <a:t>SQL is a non-procedural language:</a:t>
            </a:r>
          </a:p>
          <a:p>
            <a:r>
              <a:rPr lang="en-US" sz="2000" dirty="0" smtClean="0"/>
              <a:t>Cannot write complete application</a:t>
            </a:r>
          </a:p>
          <a:p>
            <a:r>
              <a:rPr lang="en-US" sz="2000" dirty="0" smtClean="0"/>
              <a:t>Simple but powerful</a:t>
            </a:r>
          </a:p>
        </p:txBody>
      </p:sp>
    </p:spTree>
    <p:extLst>
      <p:ext uri="{BB962C8B-B14F-4D97-AF65-F5344CB8AC3E}">
        <p14:creationId xmlns:p14="http://schemas.microsoft.com/office/powerpoint/2010/main" val="23938343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306524" cy="857250"/>
          </a:xfrm>
        </p:spPr>
        <p:txBody>
          <a:bodyPr>
            <a:noAutofit/>
          </a:bodyPr>
          <a:lstStyle/>
          <a:p>
            <a:r>
              <a:rPr lang="en-US" sz="3200" b="1" dirty="0">
                <a:latin typeface="+mn-lt"/>
                <a:cs typeface="Calibri" panose="020F0502020204030204" pitchFamily="34" charset="0"/>
              </a:rPr>
              <a:t>SQL </a:t>
            </a:r>
            <a:r>
              <a:rPr lang="en-US" sz="3200" b="1" dirty="0" smtClean="0">
                <a:latin typeface="+mn-lt"/>
                <a:cs typeface="Calibri" panose="020F0502020204030204" pitchFamily="34" charset="0"/>
              </a:rPr>
              <a:t>LEFT JOIN </a:t>
            </a:r>
            <a:r>
              <a:rPr lang="en-US" sz="3200" b="1" dirty="0">
                <a:latin typeface="+mn-lt"/>
                <a:cs typeface="Calibri" panose="020F0502020204030204" pitchFamily="34" charset="0"/>
              </a:rPr>
              <a:t>Keyword</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a:bodyPr>
          <a:lstStyle/>
          <a:p>
            <a:pPr marL="0" indent="0">
              <a:buNone/>
            </a:pPr>
            <a:r>
              <a:rPr lang="en-US" sz="2000" dirty="0"/>
              <a:t>The LEFT JOIN keyword returns all records from the left table (table1), and the matched records from the right table (table2). The result is NULL from the right side, if there is no match</a:t>
            </a:r>
            <a:r>
              <a:rPr lang="en-US" sz="2000" dirty="0" smtClean="0"/>
              <a:t>.</a:t>
            </a:r>
          </a:p>
          <a:p>
            <a:pPr marL="0" indent="0">
              <a:buNone/>
            </a:pPr>
            <a:endParaRPr lang="en-US" sz="2000" dirty="0"/>
          </a:p>
          <a:p>
            <a:pPr marL="0" indent="0">
              <a:buNone/>
            </a:pPr>
            <a:r>
              <a:rPr lang="en-US" sz="2000" b="1" dirty="0" smtClean="0"/>
              <a:t>LEFT JOIN SYNTAX</a:t>
            </a:r>
          </a:p>
          <a:p>
            <a:pPr marL="0" indent="0">
              <a:buNone/>
            </a:pPr>
            <a:endParaRPr lang="en-US" sz="2000" b="1" dirty="0"/>
          </a:p>
          <a:p>
            <a:pPr marL="0" indent="0">
              <a:buNone/>
            </a:pPr>
            <a:r>
              <a:rPr lang="en-US" sz="1600" dirty="0"/>
              <a:t>SELECT </a:t>
            </a:r>
            <a:r>
              <a:rPr lang="en-US" sz="1600" i="1" dirty="0" err="1"/>
              <a:t>column_name</a:t>
            </a:r>
            <a:r>
              <a:rPr lang="en-US" sz="1600" i="1" dirty="0"/>
              <a:t>(s)</a:t>
            </a:r>
            <a:r>
              <a:rPr lang="en-US" sz="1600" dirty="0"/>
              <a:t/>
            </a:r>
            <a:br>
              <a:rPr lang="en-US" sz="1600" dirty="0"/>
            </a:br>
            <a:r>
              <a:rPr lang="en-US" sz="1600" dirty="0"/>
              <a:t>FROM </a:t>
            </a:r>
            <a:r>
              <a:rPr lang="en-US" sz="1600" i="1" dirty="0"/>
              <a:t>table1</a:t>
            </a:r>
            <a:r>
              <a:rPr lang="en-US" sz="1600" dirty="0"/>
              <a:t/>
            </a:r>
            <a:br>
              <a:rPr lang="en-US" sz="1600" dirty="0"/>
            </a:br>
            <a:r>
              <a:rPr lang="en-US" sz="1600" dirty="0"/>
              <a:t>LEFT JOIN </a:t>
            </a:r>
            <a:r>
              <a:rPr lang="en-US" sz="1600" i="1" dirty="0"/>
              <a:t>table2</a:t>
            </a:r>
            <a:br>
              <a:rPr lang="en-US" sz="1600" i="1" dirty="0"/>
            </a:br>
            <a:r>
              <a:rPr lang="en-US" sz="1600" dirty="0"/>
              <a:t>ON </a:t>
            </a:r>
            <a:r>
              <a:rPr lang="en-US" sz="1600" i="1" dirty="0"/>
              <a:t>table1.column_name </a:t>
            </a:r>
            <a:r>
              <a:rPr lang="en-US" sz="1600" dirty="0"/>
              <a:t>=</a:t>
            </a:r>
            <a:r>
              <a:rPr lang="en-US" sz="1600" i="1" dirty="0"/>
              <a:t> table2.column_name</a:t>
            </a:r>
            <a:r>
              <a:rPr lang="en-US" sz="1600" dirty="0"/>
              <a:t>;</a:t>
            </a:r>
          </a:p>
        </p:txBody>
      </p:sp>
    </p:spTree>
    <p:extLst>
      <p:ext uri="{BB962C8B-B14F-4D97-AF65-F5344CB8AC3E}">
        <p14:creationId xmlns:p14="http://schemas.microsoft.com/office/powerpoint/2010/main" val="34116155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594556" cy="857250"/>
          </a:xfrm>
        </p:spPr>
        <p:txBody>
          <a:bodyPr>
            <a:noAutofit/>
          </a:bodyPr>
          <a:lstStyle/>
          <a:p>
            <a:r>
              <a:rPr lang="en-US" sz="3200" b="1" dirty="0">
                <a:latin typeface="+mn-lt"/>
                <a:cs typeface="Calibri" panose="020F0502020204030204" pitchFamily="34" charset="0"/>
              </a:rPr>
              <a:t>SQL </a:t>
            </a:r>
            <a:r>
              <a:rPr lang="en-US" sz="3200" b="1" dirty="0" smtClean="0">
                <a:latin typeface="+mn-lt"/>
                <a:cs typeface="Calibri" panose="020F0502020204030204" pitchFamily="34" charset="0"/>
              </a:rPr>
              <a:t>RIGHT JOIN </a:t>
            </a:r>
            <a:r>
              <a:rPr lang="en-US" sz="3200" b="1" dirty="0">
                <a:latin typeface="+mn-lt"/>
                <a:cs typeface="Calibri" panose="020F0502020204030204" pitchFamily="34" charset="0"/>
              </a:rPr>
              <a:t>Keyword</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a:bodyPr>
          <a:lstStyle/>
          <a:p>
            <a:pPr marL="0" indent="0">
              <a:buNone/>
            </a:pPr>
            <a:r>
              <a:rPr lang="en-US" sz="2000" dirty="0"/>
              <a:t>The RIGHT JOIN keyword returns all records from the right table (table2), and the matched records from the left table (table1). The result is NULL from the left side, when there is no match</a:t>
            </a:r>
            <a:r>
              <a:rPr lang="en-US" sz="2000" dirty="0" smtClean="0"/>
              <a:t>.</a:t>
            </a:r>
          </a:p>
          <a:p>
            <a:pPr marL="0" indent="0">
              <a:buNone/>
            </a:pPr>
            <a:endParaRPr lang="en-US" sz="2000" dirty="0"/>
          </a:p>
          <a:p>
            <a:pPr marL="0" indent="0">
              <a:buNone/>
            </a:pPr>
            <a:r>
              <a:rPr lang="en-US" sz="2000" b="1" dirty="0" smtClean="0"/>
              <a:t>RIGHT JOIN SYNTAX</a:t>
            </a:r>
          </a:p>
          <a:p>
            <a:pPr marL="0" indent="0">
              <a:buNone/>
            </a:pPr>
            <a:endParaRPr lang="en-US" sz="2000" b="1" dirty="0"/>
          </a:p>
          <a:p>
            <a:pPr marL="0" indent="0">
              <a:buNone/>
            </a:pPr>
            <a:r>
              <a:rPr lang="en-US" sz="1600" dirty="0"/>
              <a:t>SELECT </a:t>
            </a:r>
            <a:r>
              <a:rPr lang="en-US" sz="1600" i="1" dirty="0" err="1"/>
              <a:t>column_name</a:t>
            </a:r>
            <a:r>
              <a:rPr lang="en-US" sz="1600" i="1" dirty="0"/>
              <a:t>(s)</a:t>
            </a:r>
            <a:r>
              <a:rPr lang="en-US" sz="1600" dirty="0"/>
              <a:t/>
            </a:r>
            <a:br>
              <a:rPr lang="en-US" sz="1600" dirty="0"/>
            </a:br>
            <a:r>
              <a:rPr lang="en-US" sz="1600" dirty="0"/>
              <a:t>FROM </a:t>
            </a:r>
            <a:r>
              <a:rPr lang="en-US" sz="1600" i="1" dirty="0"/>
              <a:t>table1</a:t>
            </a:r>
            <a:r>
              <a:rPr lang="en-US" sz="1600" dirty="0"/>
              <a:t/>
            </a:r>
            <a:br>
              <a:rPr lang="en-US" sz="1600" dirty="0"/>
            </a:br>
            <a:r>
              <a:rPr lang="en-US" sz="1600" dirty="0"/>
              <a:t>RIGHT JOIN </a:t>
            </a:r>
            <a:r>
              <a:rPr lang="en-US" sz="1600" i="1" dirty="0"/>
              <a:t>table2</a:t>
            </a:r>
            <a:br>
              <a:rPr lang="en-US" sz="1600" i="1" dirty="0"/>
            </a:br>
            <a:r>
              <a:rPr lang="en-US" sz="1600" dirty="0"/>
              <a:t>ON </a:t>
            </a:r>
            <a:r>
              <a:rPr lang="en-US" sz="1600" i="1" dirty="0"/>
              <a:t>table1.column_name </a:t>
            </a:r>
            <a:r>
              <a:rPr lang="en-US" sz="1600" dirty="0"/>
              <a:t>=</a:t>
            </a:r>
            <a:r>
              <a:rPr lang="en-US" sz="1600" i="1" dirty="0"/>
              <a:t> table2.column_name</a:t>
            </a:r>
            <a:r>
              <a:rPr lang="en-US" sz="1600" dirty="0"/>
              <a:t>;</a:t>
            </a:r>
          </a:p>
        </p:txBody>
      </p:sp>
    </p:spTree>
    <p:extLst>
      <p:ext uri="{BB962C8B-B14F-4D97-AF65-F5344CB8AC3E}">
        <p14:creationId xmlns:p14="http://schemas.microsoft.com/office/powerpoint/2010/main" val="33832871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5530660" cy="857250"/>
          </a:xfrm>
        </p:spPr>
        <p:txBody>
          <a:bodyPr>
            <a:noAutofit/>
          </a:bodyPr>
          <a:lstStyle/>
          <a:p>
            <a:r>
              <a:rPr lang="en-US" sz="3200" b="1" dirty="0">
                <a:latin typeface="+mn-lt"/>
                <a:cs typeface="Calibri" panose="020F0502020204030204" pitchFamily="34" charset="0"/>
              </a:rPr>
              <a:t>SQL </a:t>
            </a:r>
            <a:r>
              <a:rPr lang="en-US" sz="3200" b="1" dirty="0" smtClean="0">
                <a:latin typeface="+mn-lt"/>
                <a:cs typeface="Calibri" panose="020F0502020204030204" pitchFamily="34" charset="0"/>
              </a:rPr>
              <a:t>FULL OUTER JOIN </a:t>
            </a:r>
            <a:r>
              <a:rPr lang="en-US" sz="3200" b="1" dirty="0">
                <a:latin typeface="+mn-lt"/>
                <a:cs typeface="Calibri" panose="020F0502020204030204" pitchFamily="34" charset="0"/>
              </a:rPr>
              <a:t>Keyword</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lnSpcReduction="10000"/>
          </a:bodyPr>
          <a:lstStyle/>
          <a:p>
            <a:pPr marL="0" indent="0">
              <a:buNone/>
            </a:pPr>
            <a:r>
              <a:rPr lang="en-US" sz="2000" dirty="0"/>
              <a:t>The FULL OUTER JOIN keyword returns all records when there is a match in left (table1) or right (table2) table records.</a:t>
            </a:r>
          </a:p>
          <a:p>
            <a:pPr marL="0" indent="0">
              <a:buNone/>
            </a:pPr>
            <a:r>
              <a:rPr lang="en-US" sz="2000" b="1" dirty="0"/>
              <a:t>Note:</a:t>
            </a:r>
            <a:r>
              <a:rPr lang="en-US" sz="2000" dirty="0"/>
              <a:t> FULL OUTER JOIN can potentially return very large result-sets!</a:t>
            </a:r>
          </a:p>
          <a:p>
            <a:pPr marL="0" indent="0">
              <a:buNone/>
            </a:pPr>
            <a:r>
              <a:rPr lang="en-US" sz="2000" b="1" dirty="0"/>
              <a:t>Tip:</a:t>
            </a:r>
            <a:r>
              <a:rPr lang="en-US" sz="2000" dirty="0"/>
              <a:t> FULL OUTER JOIN and FULL JOIN are the same.</a:t>
            </a:r>
          </a:p>
          <a:p>
            <a:pPr marL="0" indent="0">
              <a:buNone/>
            </a:pPr>
            <a:endParaRPr lang="en-US" sz="2000" dirty="0"/>
          </a:p>
          <a:p>
            <a:pPr marL="0" indent="0">
              <a:buNone/>
            </a:pPr>
            <a:r>
              <a:rPr lang="en-US" sz="2000" b="1" dirty="0" smtClean="0"/>
              <a:t>FULL OUTER JOIN SYNTAX</a:t>
            </a:r>
          </a:p>
          <a:p>
            <a:pPr marL="0" indent="0">
              <a:buNone/>
            </a:pPr>
            <a:endParaRPr lang="en-US" sz="2000" b="1" dirty="0"/>
          </a:p>
          <a:p>
            <a:pPr marL="0" indent="0">
              <a:buNone/>
            </a:pPr>
            <a:r>
              <a:rPr lang="en-US" sz="1600" dirty="0"/>
              <a:t>SELECT </a:t>
            </a:r>
            <a:r>
              <a:rPr lang="en-US" sz="1600" i="1" dirty="0" err="1"/>
              <a:t>column_name</a:t>
            </a:r>
            <a:r>
              <a:rPr lang="en-US" sz="1600" i="1" dirty="0"/>
              <a:t>(s)</a:t>
            </a:r>
            <a:r>
              <a:rPr lang="en-US" sz="1600" dirty="0"/>
              <a:t/>
            </a:r>
            <a:br>
              <a:rPr lang="en-US" sz="1600" dirty="0"/>
            </a:br>
            <a:r>
              <a:rPr lang="en-US" sz="1600" dirty="0"/>
              <a:t>FROM </a:t>
            </a:r>
            <a:r>
              <a:rPr lang="en-US" sz="1600" i="1" dirty="0"/>
              <a:t>table1</a:t>
            </a:r>
            <a:r>
              <a:rPr lang="en-US" sz="1600" dirty="0"/>
              <a:t/>
            </a:r>
            <a:br>
              <a:rPr lang="en-US" sz="1600" dirty="0"/>
            </a:br>
            <a:r>
              <a:rPr lang="en-US" sz="1600" dirty="0"/>
              <a:t>FULL OUTER JOIN </a:t>
            </a:r>
            <a:r>
              <a:rPr lang="en-US" sz="1600" i="1" dirty="0"/>
              <a:t>table2</a:t>
            </a:r>
            <a:br>
              <a:rPr lang="en-US" sz="1600" i="1" dirty="0"/>
            </a:br>
            <a:r>
              <a:rPr lang="en-US" sz="1600" dirty="0"/>
              <a:t>ON </a:t>
            </a:r>
            <a:r>
              <a:rPr lang="en-US" sz="1600" i="1" dirty="0"/>
              <a:t>table1.column_name </a:t>
            </a:r>
            <a:r>
              <a:rPr lang="en-US" sz="1600" dirty="0"/>
              <a:t>=</a:t>
            </a:r>
            <a:r>
              <a:rPr lang="en-US" sz="1600" i="1" dirty="0"/>
              <a:t> table2.column_name</a:t>
            </a:r>
            <a:br>
              <a:rPr lang="en-US" sz="1600" i="1" dirty="0"/>
            </a:br>
            <a:r>
              <a:rPr lang="en-US" sz="1600" dirty="0"/>
              <a:t>WHERE </a:t>
            </a:r>
            <a:r>
              <a:rPr lang="en-US" sz="1600" i="1" dirty="0"/>
              <a:t>condition</a:t>
            </a:r>
            <a:r>
              <a:rPr lang="en-US" sz="1600" dirty="0"/>
              <a:t>;</a:t>
            </a:r>
          </a:p>
        </p:txBody>
      </p:sp>
    </p:spTree>
    <p:extLst>
      <p:ext uri="{BB962C8B-B14F-4D97-AF65-F5344CB8AC3E}">
        <p14:creationId xmlns:p14="http://schemas.microsoft.com/office/powerpoint/2010/main" val="1870954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3730460" cy="857250"/>
          </a:xfrm>
        </p:spPr>
        <p:txBody>
          <a:bodyPr>
            <a:noAutofit/>
          </a:bodyPr>
          <a:lstStyle/>
          <a:p>
            <a:r>
              <a:rPr lang="en-US" sz="3200" b="1" dirty="0">
                <a:latin typeface="+mn-lt"/>
                <a:cs typeface="Calibri" panose="020F0502020204030204" pitchFamily="34" charset="0"/>
              </a:rPr>
              <a:t>SQL UNION Operator</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fontScale="92500" lnSpcReduction="10000"/>
          </a:bodyPr>
          <a:lstStyle/>
          <a:p>
            <a:pPr marL="0" indent="0">
              <a:buNone/>
            </a:pPr>
            <a:r>
              <a:rPr lang="en-US" sz="2000" dirty="0"/>
              <a:t>The UNION operator is used to combine the result-set of two or more SELECT statements</a:t>
            </a:r>
            <a:r>
              <a:rPr lang="en-US" sz="2000" dirty="0" smtClean="0"/>
              <a:t>.</a:t>
            </a:r>
          </a:p>
          <a:p>
            <a:pPr marL="0" indent="0">
              <a:buNone/>
            </a:pPr>
            <a:endParaRPr lang="en-US" sz="2000" dirty="0"/>
          </a:p>
          <a:p>
            <a:r>
              <a:rPr lang="en-US" sz="2000" dirty="0"/>
              <a:t>Each SELECT statement within UNION must have the same number of columns</a:t>
            </a:r>
          </a:p>
          <a:p>
            <a:r>
              <a:rPr lang="en-US" sz="2000" dirty="0"/>
              <a:t>The columns must also have similar data types</a:t>
            </a:r>
          </a:p>
          <a:p>
            <a:r>
              <a:rPr lang="en-US" sz="2000" dirty="0"/>
              <a:t>The columns in each SELECT statement must also be in the same order</a:t>
            </a:r>
          </a:p>
          <a:p>
            <a:pPr marL="0" indent="0">
              <a:buNone/>
            </a:pPr>
            <a:endParaRPr lang="en-US" sz="2000" dirty="0"/>
          </a:p>
          <a:p>
            <a:pPr marL="0" indent="0">
              <a:buNone/>
            </a:pPr>
            <a:r>
              <a:rPr lang="en-US" sz="2000" b="1" dirty="0" smtClean="0"/>
              <a:t>UNION SYNTAX</a:t>
            </a:r>
          </a:p>
          <a:p>
            <a:pPr marL="0" indent="0">
              <a:buNone/>
            </a:pPr>
            <a:endParaRPr lang="en-US" sz="2000" b="1" dirty="0"/>
          </a:p>
          <a:p>
            <a:pPr marL="0" indent="0">
              <a:buNone/>
            </a:pPr>
            <a:r>
              <a:rPr lang="en-US" sz="1400" dirty="0"/>
              <a:t>SELECT </a:t>
            </a:r>
            <a:r>
              <a:rPr lang="en-US" sz="1400" i="1" dirty="0" err="1"/>
              <a:t>column_name</a:t>
            </a:r>
            <a:r>
              <a:rPr lang="en-US" sz="1400" i="1" dirty="0"/>
              <a:t>(s)</a:t>
            </a:r>
            <a:r>
              <a:rPr lang="en-US" sz="1400" dirty="0"/>
              <a:t> FROM </a:t>
            </a:r>
            <a:r>
              <a:rPr lang="en-US" sz="1400" i="1" dirty="0"/>
              <a:t>table1</a:t>
            </a:r>
            <a:r>
              <a:rPr lang="en-US" sz="1400" dirty="0"/>
              <a:t/>
            </a:r>
            <a:br>
              <a:rPr lang="en-US" sz="1400" dirty="0"/>
            </a:br>
            <a:r>
              <a:rPr lang="en-US" sz="1400" dirty="0"/>
              <a:t>UNION</a:t>
            </a:r>
            <a:r>
              <a:rPr lang="en-US" sz="1400" dirty="0"/>
              <a:t/>
            </a:r>
            <a:br>
              <a:rPr lang="en-US" sz="1400" dirty="0"/>
            </a:br>
            <a:r>
              <a:rPr lang="en-US" sz="1400" dirty="0"/>
              <a:t>SELECT </a:t>
            </a:r>
            <a:r>
              <a:rPr lang="en-US" sz="1400" i="1" dirty="0" err="1"/>
              <a:t>column_name</a:t>
            </a:r>
            <a:r>
              <a:rPr lang="en-US" sz="1400" i="1" dirty="0"/>
              <a:t>(s)</a:t>
            </a:r>
            <a:r>
              <a:rPr lang="en-US" sz="1400" dirty="0"/>
              <a:t> FROM </a:t>
            </a:r>
            <a:r>
              <a:rPr lang="en-US" sz="1400" i="1" dirty="0"/>
              <a:t>table2</a:t>
            </a:r>
            <a:r>
              <a:rPr lang="en-US" sz="1400" dirty="0"/>
              <a:t>;</a:t>
            </a:r>
            <a:endParaRPr lang="en-US" sz="1600" dirty="0"/>
          </a:p>
        </p:txBody>
      </p:sp>
    </p:spTree>
    <p:extLst>
      <p:ext uri="{BB962C8B-B14F-4D97-AF65-F5344CB8AC3E}">
        <p14:creationId xmlns:p14="http://schemas.microsoft.com/office/powerpoint/2010/main" val="8876603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75856" y="2283718"/>
            <a:ext cx="2495235" cy="523220"/>
          </a:xfrm>
          <a:prstGeom prst="rect">
            <a:avLst/>
          </a:prstGeom>
        </p:spPr>
        <p:txBody>
          <a:bodyPr wrap="none">
            <a:spAutoFit/>
          </a:bodyPr>
          <a:lstStyle/>
          <a:p>
            <a:r>
              <a:rPr lang="en-US" sz="2800" dirty="0" smtClean="0"/>
              <a:t>SQL and Python</a:t>
            </a:r>
            <a:endParaRPr lang="en-IN" sz="2800" dirty="0"/>
          </a:p>
        </p:txBody>
      </p:sp>
    </p:spTree>
    <p:extLst>
      <p:ext uri="{BB962C8B-B14F-4D97-AF65-F5344CB8AC3E}">
        <p14:creationId xmlns:p14="http://schemas.microsoft.com/office/powerpoint/2010/main" val="5231403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090500" cy="857250"/>
          </a:xfrm>
        </p:spPr>
        <p:txBody>
          <a:bodyPr>
            <a:noAutofit/>
          </a:bodyPr>
          <a:lstStyle/>
          <a:p>
            <a:r>
              <a:rPr lang="en-US" sz="3200" b="1" dirty="0" smtClean="0">
                <a:latin typeface="+mn-lt"/>
                <a:cs typeface="Calibri" panose="020F0502020204030204" pitchFamily="34" charset="0"/>
              </a:rPr>
              <a:t>Connect Python to SQL</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lnSpcReduction="10000"/>
          </a:bodyPr>
          <a:lstStyle/>
          <a:p>
            <a:pPr marL="0" indent="0">
              <a:buNone/>
            </a:pPr>
            <a:r>
              <a:rPr lang="en-US" sz="2000" dirty="0" smtClean="0"/>
              <a:t>Step1: Install </a:t>
            </a:r>
            <a:r>
              <a:rPr lang="en-US" sz="2000" dirty="0" err="1" smtClean="0"/>
              <a:t>pyodbc</a:t>
            </a:r>
            <a:endParaRPr lang="en-US" sz="2000" dirty="0" smtClean="0"/>
          </a:p>
          <a:p>
            <a:pPr marL="0" indent="0">
              <a:buNone/>
            </a:pPr>
            <a:r>
              <a:rPr lang="en-US" sz="2000" dirty="0" smtClean="0"/>
              <a:t>--pip/</a:t>
            </a:r>
            <a:r>
              <a:rPr lang="en-US" sz="2000" dirty="0" err="1" smtClean="0"/>
              <a:t>conda</a:t>
            </a:r>
            <a:r>
              <a:rPr lang="en-US" sz="2000" dirty="0" smtClean="0"/>
              <a:t> install </a:t>
            </a:r>
            <a:r>
              <a:rPr lang="en-US" sz="2000" dirty="0" err="1" smtClean="0"/>
              <a:t>pyodbc</a:t>
            </a:r>
            <a:endParaRPr lang="en-US" sz="2000" dirty="0" smtClean="0"/>
          </a:p>
          <a:p>
            <a:pPr marL="0" indent="0">
              <a:buNone/>
            </a:pPr>
            <a:endParaRPr lang="en-US" sz="2000" dirty="0"/>
          </a:p>
          <a:p>
            <a:pPr marL="0" indent="0">
              <a:buNone/>
            </a:pPr>
            <a:r>
              <a:rPr lang="en-US" sz="2000" dirty="0" smtClean="0"/>
              <a:t>Step2: Retrieve Server Name</a:t>
            </a:r>
          </a:p>
          <a:p>
            <a:pPr marL="0" indent="0">
              <a:buNone/>
            </a:pPr>
            <a:r>
              <a:rPr lang="en-US" sz="1600" dirty="0" smtClean="0"/>
              <a:t>--</a:t>
            </a:r>
            <a:r>
              <a:rPr lang="en-US" sz="2000" dirty="0"/>
              <a:t>You can get your server name by opening SQL Server. You’ll then see the C</a:t>
            </a:r>
            <a:r>
              <a:rPr lang="en-US" sz="2000" i="1" dirty="0"/>
              <a:t>onnect to Server</a:t>
            </a:r>
            <a:r>
              <a:rPr lang="en-US" sz="2000" dirty="0"/>
              <a:t> box, where the server name will be displayed</a:t>
            </a:r>
            <a:r>
              <a:rPr lang="en-US" sz="2000" dirty="0" smtClean="0"/>
              <a:t>.</a:t>
            </a:r>
          </a:p>
          <a:p>
            <a:pPr marL="0" indent="0">
              <a:buNone/>
            </a:pPr>
            <a:endParaRPr lang="en-US" sz="2000" dirty="0"/>
          </a:p>
          <a:p>
            <a:pPr marL="0" indent="0">
              <a:buNone/>
            </a:pPr>
            <a:r>
              <a:rPr lang="en-US" sz="2000" dirty="0" smtClean="0"/>
              <a:t>Step3: Obtain the database name</a:t>
            </a:r>
          </a:p>
          <a:p>
            <a:pPr marL="0" indent="0">
              <a:buNone/>
            </a:pPr>
            <a:r>
              <a:rPr lang="en-US" sz="2000" dirty="0" smtClean="0"/>
              <a:t>--</a:t>
            </a:r>
            <a:r>
              <a:rPr lang="en-US" sz="2000" dirty="0"/>
              <a:t>You can find the database name under the </a:t>
            </a:r>
            <a:r>
              <a:rPr lang="en-US" sz="2000" i="1" dirty="0"/>
              <a:t>Object Explorer</a:t>
            </a:r>
            <a:r>
              <a:rPr lang="en-US" sz="2000" dirty="0"/>
              <a:t> menu (underneath the </a:t>
            </a:r>
            <a:r>
              <a:rPr lang="en-US" sz="2000" i="1" dirty="0"/>
              <a:t>Databases</a:t>
            </a:r>
            <a:r>
              <a:rPr lang="en-US" sz="2000" dirty="0"/>
              <a:t> section) which is located on the left-hand side of your SQL Server.</a:t>
            </a:r>
            <a:endParaRPr lang="en-US" sz="2000" dirty="0"/>
          </a:p>
        </p:txBody>
      </p:sp>
    </p:spTree>
    <p:extLst>
      <p:ext uri="{BB962C8B-B14F-4D97-AF65-F5344CB8AC3E}">
        <p14:creationId xmlns:p14="http://schemas.microsoft.com/office/powerpoint/2010/main" val="20820796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4090500" cy="857250"/>
          </a:xfrm>
        </p:spPr>
        <p:txBody>
          <a:bodyPr>
            <a:noAutofit/>
          </a:bodyPr>
          <a:lstStyle/>
          <a:p>
            <a:r>
              <a:rPr lang="en-US" sz="3200" b="1" dirty="0" smtClean="0">
                <a:latin typeface="+mn-lt"/>
                <a:cs typeface="Calibri" panose="020F0502020204030204" pitchFamily="34" charset="0"/>
              </a:rPr>
              <a:t>Connect Python to SQL</a:t>
            </a:r>
            <a:endParaRPr lang="en-IN" sz="3200" b="1" dirty="0">
              <a:latin typeface="+mn-lt"/>
              <a:cs typeface="Calibri" panose="020F0502020204030204" pitchFamily="34" charset="0"/>
            </a:endParaRPr>
          </a:p>
        </p:txBody>
      </p:sp>
      <p:sp>
        <p:nvSpPr>
          <p:cNvPr id="5" name="Content Placeholder 2"/>
          <p:cNvSpPr>
            <a:spLocks noGrp="1"/>
          </p:cNvSpPr>
          <p:nvPr>
            <p:ph idx="1"/>
          </p:nvPr>
        </p:nvSpPr>
        <p:spPr>
          <a:xfrm>
            <a:off x="611560" y="1054212"/>
            <a:ext cx="7848872" cy="3677778"/>
          </a:xfrm>
        </p:spPr>
        <p:txBody>
          <a:bodyPr>
            <a:normAutofit/>
          </a:bodyPr>
          <a:lstStyle/>
          <a:p>
            <a:pPr marL="0" indent="0">
              <a:buNone/>
            </a:pPr>
            <a:r>
              <a:rPr lang="en-US" sz="2000" dirty="0" smtClean="0"/>
              <a:t>Step4: Get the table name</a:t>
            </a:r>
          </a:p>
          <a:p>
            <a:pPr marL="0" indent="0">
              <a:buNone/>
            </a:pPr>
            <a:r>
              <a:rPr lang="en-US" sz="2000" dirty="0" smtClean="0"/>
              <a:t>--</a:t>
            </a:r>
            <a:r>
              <a:rPr lang="en-US" sz="2000" dirty="0"/>
              <a:t>The name of your table would also be located under the </a:t>
            </a:r>
            <a:r>
              <a:rPr lang="en-US" sz="2000" i="1" dirty="0"/>
              <a:t>Object Explorer</a:t>
            </a:r>
            <a:r>
              <a:rPr lang="en-US" sz="2000" dirty="0"/>
              <a:t> menu (underneath the </a:t>
            </a:r>
            <a:r>
              <a:rPr lang="en-US" sz="2000" i="1" dirty="0"/>
              <a:t>Tables </a:t>
            </a:r>
            <a:r>
              <a:rPr lang="en-US" sz="2000" dirty="0"/>
              <a:t>section</a:t>
            </a:r>
            <a:r>
              <a:rPr lang="en-US" sz="2000" dirty="0" smtClean="0"/>
              <a:t>).</a:t>
            </a:r>
          </a:p>
          <a:p>
            <a:pPr marL="0" indent="0">
              <a:buNone/>
            </a:pPr>
            <a:endParaRPr lang="en-US" sz="2000" dirty="0"/>
          </a:p>
          <a:p>
            <a:pPr marL="0" indent="0">
              <a:buNone/>
            </a:pPr>
            <a:r>
              <a:rPr lang="en-US" sz="2000" dirty="0" smtClean="0"/>
              <a:t>Step5: Connect Python to SQL server</a:t>
            </a:r>
          </a:p>
          <a:p>
            <a:pPr marL="0" indent="0">
              <a:buNone/>
            </a:pPr>
            <a:r>
              <a:rPr lang="en-US" sz="1600" dirty="0" smtClean="0"/>
              <a:t>--Let’s see in </a:t>
            </a:r>
            <a:r>
              <a:rPr lang="en-US" sz="1600" dirty="0" err="1" smtClean="0"/>
              <a:t>Jupyter</a:t>
            </a:r>
            <a:r>
              <a:rPr lang="en-US" sz="1600" dirty="0" smtClean="0"/>
              <a:t> notebook..</a:t>
            </a:r>
            <a:endParaRPr lang="en-US" sz="2000" dirty="0"/>
          </a:p>
        </p:txBody>
      </p:sp>
    </p:spTree>
    <p:extLst>
      <p:ext uri="{BB962C8B-B14F-4D97-AF65-F5344CB8AC3E}">
        <p14:creationId xmlns:p14="http://schemas.microsoft.com/office/powerpoint/2010/main" val="5224288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19672" y="2067694"/>
            <a:ext cx="5616624" cy="954107"/>
          </a:xfrm>
          <a:prstGeom prst="rect">
            <a:avLst/>
          </a:prstGeom>
        </p:spPr>
        <p:txBody>
          <a:bodyPr wrap="square">
            <a:spAutoFit/>
          </a:bodyPr>
          <a:lstStyle/>
          <a:p>
            <a:r>
              <a:rPr lang="en-US" sz="2800" dirty="0" smtClean="0"/>
              <a:t>Let’s get into action with python, see you in next lecture!</a:t>
            </a:r>
            <a:endParaRPr lang="en-IN" sz="2800" dirty="0"/>
          </a:p>
        </p:txBody>
      </p:sp>
    </p:spTree>
    <p:extLst>
      <p:ext uri="{BB962C8B-B14F-4D97-AF65-F5344CB8AC3E}">
        <p14:creationId xmlns:p14="http://schemas.microsoft.com/office/powerpoint/2010/main" val="712935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3514436" cy="857250"/>
          </a:xfrm>
        </p:spPr>
        <p:txBody>
          <a:bodyPr>
            <a:normAutofit fontScale="90000"/>
          </a:bodyPr>
          <a:lstStyle/>
          <a:p>
            <a:r>
              <a:rPr lang="en-US" sz="4000" b="1" dirty="0" smtClean="0">
                <a:latin typeface="+mn-lt"/>
                <a:cs typeface="Calibri" panose="020F0502020204030204" pitchFamily="34" charset="0"/>
              </a:rPr>
              <a:t>How</a:t>
            </a:r>
            <a:r>
              <a:rPr lang="en-US" sz="4000" b="1" dirty="0" smtClean="0">
                <a:latin typeface="+mn-lt"/>
                <a:cs typeface="Calibri" panose="020F0502020204030204" pitchFamily="34" charset="0"/>
              </a:rPr>
              <a:t> is SQL used?</a:t>
            </a:r>
            <a:endParaRPr lang="en-IN" sz="4000" b="1" dirty="0">
              <a:latin typeface="+mn-lt"/>
              <a:cs typeface="Calibri" panose="020F0502020204030204" pitchFamily="34" charset="0"/>
            </a:endParaRPr>
          </a:p>
        </p:txBody>
      </p:sp>
      <p:sp>
        <p:nvSpPr>
          <p:cNvPr id="8" name="Content Placeholder 2"/>
          <p:cNvSpPr>
            <a:spLocks noGrp="1"/>
          </p:cNvSpPr>
          <p:nvPr>
            <p:ph idx="1"/>
          </p:nvPr>
        </p:nvSpPr>
        <p:spPr>
          <a:xfrm>
            <a:off x="683568" y="1054212"/>
            <a:ext cx="7584978" cy="3461754"/>
          </a:xfrm>
        </p:spPr>
        <p:txBody>
          <a:bodyPr>
            <a:normAutofit/>
          </a:bodyPr>
          <a:lstStyle/>
          <a:p>
            <a:pPr marL="0" indent="0">
              <a:buNone/>
            </a:pPr>
            <a:r>
              <a:rPr lang="en-US" sz="2000" dirty="0" smtClean="0"/>
              <a:t>SQL is all about data!</a:t>
            </a:r>
          </a:p>
          <a:p>
            <a:pPr marL="0" indent="0">
              <a:buNone/>
            </a:pPr>
            <a:endParaRPr lang="en-US" sz="2000" dirty="0"/>
          </a:p>
          <a:p>
            <a:r>
              <a:rPr lang="en-US" sz="2000" b="1" dirty="0" smtClean="0"/>
              <a:t>Read/Retrieve</a:t>
            </a:r>
            <a:r>
              <a:rPr lang="en-US" sz="2000" dirty="0" smtClean="0"/>
              <a:t> data</a:t>
            </a:r>
          </a:p>
          <a:p>
            <a:r>
              <a:rPr lang="en-US" sz="2000" b="1" dirty="0" smtClean="0"/>
              <a:t>Write data </a:t>
            </a:r>
            <a:r>
              <a:rPr lang="en-US" sz="2000" dirty="0" smtClean="0"/>
              <a:t>– add data to table</a:t>
            </a:r>
          </a:p>
          <a:p>
            <a:r>
              <a:rPr lang="en-US" sz="2000" b="1" dirty="0" smtClean="0"/>
              <a:t>Update data </a:t>
            </a:r>
            <a:r>
              <a:rPr lang="en-US" sz="2000" dirty="0" smtClean="0"/>
              <a:t>– insert new data</a:t>
            </a:r>
            <a:endParaRPr lang="en-US" sz="2000" b="1" dirty="0"/>
          </a:p>
        </p:txBody>
      </p:sp>
    </p:spTree>
    <p:extLst>
      <p:ext uri="{BB962C8B-B14F-4D97-AF65-F5344CB8AC3E}">
        <p14:creationId xmlns:p14="http://schemas.microsoft.com/office/powerpoint/2010/main" val="102996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3514436" cy="857250"/>
          </a:xfrm>
        </p:spPr>
        <p:txBody>
          <a:bodyPr>
            <a:normAutofit/>
          </a:bodyPr>
          <a:lstStyle/>
          <a:p>
            <a:r>
              <a:rPr lang="en-US" sz="4000" b="1" dirty="0" smtClean="0">
                <a:latin typeface="+mn-lt"/>
                <a:cs typeface="Calibri" panose="020F0502020204030204" pitchFamily="34" charset="0"/>
              </a:rPr>
              <a:t>Who uses SQL?</a:t>
            </a:r>
            <a:endParaRPr lang="en-IN" sz="4000" b="1" dirty="0">
              <a:latin typeface="+mn-lt"/>
              <a:cs typeface="Calibri" panose="020F0502020204030204" pitchFamily="34" charset="0"/>
            </a:endParaRPr>
          </a:p>
        </p:txBody>
      </p:sp>
      <p:pic>
        <p:nvPicPr>
          <p:cNvPr id="1026" name="Picture 2" descr="Image result for languages ranked by number of programming jo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054412"/>
            <a:ext cx="3744416" cy="3550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282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3514436" cy="857250"/>
          </a:xfrm>
        </p:spPr>
        <p:txBody>
          <a:bodyPr>
            <a:normAutofit/>
          </a:bodyPr>
          <a:lstStyle/>
          <a:p>
            <a:r>
              <a:rPr lang="en-US" sz="4000" b="1" dirty="0" smtClean="0">
                <a:latin typeface="+mn-lt"/>
                <a:cs typeface="Calibri" panose="020F0502020204030204" pitchFamily="34" charset="0"/>
              </a:rPr>
              <a:t>Who uses SQL?</a:t>
            </a:r>
            <a:endParaRPr lang="en-IN" sz="4000" b="1" dirty="0">
              <a:latin typeface="+mn-lt"/>
              <a:cs typeface="Calibri" panose="020F0502020204030204" pitchFamily="34" charset="0"/>
            </a:endParaRPr>
          </a:p>
        </p:txBody>
      </p:sp>
      <p:sp>
        <p:nvSpPr>
          <p:cNvPr id="4" name="Content Placeholder 2"/>
          <p:cNvSpPr>
            <a:spLocks noGrp="1"/>
          </p:cNvSpPr>
          <p:nvPr>
            <p:ph idx="1"/>
          </p:nvPr>
        </p:nvSpPr>
        <p:spPr>
          <a:xfrm>
            <a:off x="971600" y="1054212"/>
            <a:ext cx="3384376" cy="3461754"/>
          </a:xfrm>
        </p:spPr>
        <p:txBody>
          <a:bodyPr>
            <a:normAutofit/>
          </a:bodyPr>
          <a:lstStyle/>
          <a:p>
            <a:pPr marL="0" indent="0">
              <a:buNone/>
            </a:pPr>
            <a:r>
              <a:rPr lang="en-US" sz="2000" dirty="0" smtClean="0"/>
              <a:t>Backend Developer</a:t>
            </a:r>
          </a:p>
          <a:p>
            <a:pPr marL="0" indent="0">
              <a:buNone/>
            </a:pPr>
            <a:endParaRPr lang="en-US" sz="2000" dirty="0"/>
          </a:p>
          <a:p>
            <a:pPr marL="0" indent="0">
              <a:buNone/>
            </a:pPr>
            <a:r>
              <a:rPr lang="en-US" sz="2000" dirty="0" smtClean="0"/>
              <a:t>QA Engineer</a:t>
            </a:r>
          </a:p>
          <a:p>
            <a:pPr marL="0" indent="0">
              <a:buNone/>
            </a:pPr>
            <a:endParaRPr lang="en-US" sz="2000" dirty="0"/>
          </a:p>
          <a:p>
            <a:pPr marL="0" indent="0">
              <a:buNone/>
            </a:pPr>
            <a:r>
              <a:rPr lang="en-US" sz="2000" dirty="0" smtClean="0"/>
              <a:t>Datab</a:t>
            </a:r>
            <a:r>
              <a:rPr lang="en-US" sz="2000" dirty="0" smtClean="0"/>
              <a:t>ase Admin (DBA)</a:t>
            </a:r>
          </a:p>
          <a:p>
            <a:pPr marL="0" indent="0">
              <a:buNone/>
            </a:pPr>
            <a:endParaRPr lang="en-US" sz="2000" dirty="0"/>
          </a:p>
          <a:p>
            <a:pPr marL="0" indent="0">
              <a:buNone/>
            </a:pPr>
            <a:r>
              <a:rPr lang="en-US" sz="2000" dirty="0" smtClean="0"/>
              <a:t>Data Analyst</a:t>
            </a:r>
          </a:p>
          <a:p>
            <a:pPr marL="0" indent="0">
              <a:buNone/>
            </a:pPr>
            <a:endParaRPr lang="en-US" sz="2000" dirty="0"/>
          </a:p>
          <a:p>
            <a:pPr marL="0" indent="0">
              <a:buNone/>
            </a:pPr>
            <a:r>
              <a:rPr lang="en-US" sz="2000" dirty="0" smtClean="0"/>
              <a:t>System Admin</a:t>
            </a:r>
            <a:endParaRPr lang="en-US" sz="2000" dirty="0" smtClean="0"/>
          </a:p>
        </p:txBody>
      </p:sp>
      <p:sp>
        <p:nvSpPr>
          <p:cNvPr id="5" name="Content Placeholder 2"/>
          <p:cNvSpPr txBox="1">
            <a:spLocks/>
          </p:cNvSpPr>
          <p:nvPr/>
        </p:nvSpPr>
        <p:spPr>
          <a:xfrm>
            <a:off x="4860032" y="1054212"/>
            <a:ext cx="3384376" cy="3461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Data Architect</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smtClean="0"/>
              <a:t>ETL Developer</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smtClean="0"/>
              <a:t>System Engineer</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smtClean="0"/>
              <a:t>Data Scientist</a:t>
            </a:r>
            <a:endParaRPr lang="en-US" sz="2000" dirty="0" smtClean="0"/>
          </a:p>
        </p:txBody>
      </p:sp>
    </p:spTree>
    <p:extLst>
      <p:ext uri="{BB962C8B-B14F-4D97-AF65-F5344CB8AC3E}">
        <p14:creationId xmlns:p14="http://schemas.microsoft.com/office/powerpoint/2010/main" val="999262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53508" y="196962"/>
            <a:ext cx="7978932" cy="857250"/>
          </a:xfrm>
        </p:spPr>
        <p:txBody>
          <a:bodyPr>
            <a:normAutofit fontScale="90000"/>
          </a:bodyPr>
          <a:lstStyle/>
          <a:p>
            <a:r>
              <a:rPr lang="en-US" sz="4000" b="1" dirty="0" smtClean="0">
                <a:latin typeface="+mn-lt"/>
                <a:cs typeface="Calibri" panose="020F0502020204030204" pitchFamily="34" charset="0"/>
              </a:rPr>
              <a:t>Database Administrator or Data Scientist</a:t>
            </a:r>
            <a:endParaRPr lang="en-IN" sz="4000" b="1" dirty="0">
              <a:latin typeface="+mn-lt"/>
              <a:cs typeface="Calibri" panose="020F0502020204030204" pitchFamily="34" charset="0"/>
            </a:endParaRPr>
          </a:p>
        </p:txBody>
      </p:sp>
      <p:sp>
        <p:nvSpPr>
          <p:cNvPr id="4" name="Content Placeholder 2"/>
          <p:cNvSpPr>
            <a:spLocks noGrp="1"/>
          </p:cNvSpPr>
          <p:nvPr>
            <p:ph idx="1"/>
          </p:nvPr>
        </p:nvSpPr>
        <p:spPr>
          <a:xfrm>
            <a:off x="827584" y="1073668"/>
            <a:ext cx="4032448" cy="3586314"/>
          </a:xfrm>
        </p:spPr>
        <p:txBody>
          <a:bodyPr>
            <a:normAutofit lnSpcReduction="10000"/>
          </a:bodyPr>
          <a:lstStyle/>
          <a:p>
            <a:pPr marL="0" indent="0">
              <a:buNone/>
            </a:pPr>
            <a:r>
              <a:rPr lang="en-US" sz="1800" b="1" dirty="0" smtClean="0"/>
              <a:t>Database Administrator:</a:t>
            </a:r>
          </a:p>
          <a:p>
            <a:pPr marL="0" indent="0">
              <a:buNone/>
            </a:pPr>
            <a:endParaRPr lang="en-US" sz="1800" b="1" dirty="0"/>
          </a:p>
          <a:p>
            <a:pPr marL="0" indent="0">
              <a:buNone/>
            </a:pPr>
            <a:r>
              <a:rPr lang="en-US" sz="1800" dirty="0" smtClean="0"/>
              <a:t>Manages/Governs entire database</a:t>
            </a:r>
          </a:p>
          <a:p>
            <a:pPr marL="0" indent="0">
              <a:buNone/>
            </a:pPr>
            <a:endParaRPr lang="en-US" sz="1800" dirty="0"/>
          </a:p>
          <a:p>
            <a:pPr marL="0" indent="0">
              <a:buNone/>
            </a:pPr>
            <a:r>
              <a:rPr lang="en-US" sz="1800" dirty="0" smtClean="0"/>
              <a:t>Gives permissions to users</a:t>
            </a:r>
          </a:p>
          <a:p>
            <a:pPr marL="0" indent="0">
              <a:buNone/>
            </a:pPr>
            <a:endParaRPr lang="en-US" sz="1800" dirty="0"/>
          </a:p>
          <a:p>
            <a:pPr marL="0" indent="0">
              <a:buNone/>
            </a:pPr>
            <a:r>
              <a:rPr lang="en-US" sz="1800" dirty="0" smtClean="0"/>
              <a:t>Determines access to data</a:t>
            </a:r>
          </a:p>
          <a:p>
            <a:pPr marL="0" indent="0">
              <a:buNone/>
            </a:pPr>
            <a:endParaRPr lang="en-US" sz="1800" dirty="0"/>
          </a:p>
          <a:p>
            <a:pPr marL="0" indent="0">
              <a:buNone/>
            </a:pPr>
            <a:r>
              <a:rPr lang="en-US" sz="1800" dirty="0" smtClean="0"/>
              <a:t>Manages and creates tables</a:t>
            </a:r>
          </a:p>
          <a:p>
            <a:pPr marL="0" indent="0">
              <a:buNone/>
            </a:pPr>
            <a:endParaRPr lang="en-US" sz="1800" dirty="0"/>
          </a:p>
          <a:p>
            <a:pPr marL="0" indent="0">
              <a:buNone/>
            </a:pPr>
            <a:r>
              <a:rPr lang="en-US" sz="1800" dirty="0" smtClean="0"/>
              <a:t>Uses SQL to query and retrieve data</a:t>
            </a:r>
          </a:p>
          <a:p>
            <a:endParaRPr lang="en-US" sz="1800" dirty="0" smtClean="0"/>
          </a:p>
          <a:p>
            <a:pPr marL="0" indent="0">
              <a:buNone/>
            </a:pPr>
            <a:endParaRPr lang="en-US" sz="1800" dirty="0"/>
          </a:p>
          <a:p>
            <a:pPr marL="0" indent="0">
              <a:buNone/>
            </a:pPr>
            <a:endParaRPr lang="en-US" sz="1800" dirty="0" smtClean="0"/>
          </a:p>
        </p:txBody>
      </p:sp>
      <p:sp>
        <p:nvSpPr>
          <p:cNvPr id="5" name="Content Placeholder 2"/>
          <p:cNvSpPr txBox="1">
            <a:spLocks/>
          </p:cNvSpPr>
          <p:nvPr/>
        </p:nvSpPr>
        <p:spPr>
          <a:xfrm>
            <a:off x="4860032" y="1054212"/>
            <a:ext cx="3384376" cy="34617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800" b="1" dirty="0" smtClean="0"/>
              <a:t>Data Scientist:</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smtClean="0"/>
              <a:t>End user of a database</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smtClean="0"/>
              <a:t>Uses SQL to query and retrieve data</a:t>
            </a:r>
          </a:p>
        </p:txBody>
      </p:sp>
    </p:spTree>
    <p:extLst>
      <p:ext uri="{BB962C8B-B14F-4D97-AF65-F5344CB8AC3E}">
        <p14:creationId xmlns:p14="http://schemas.microsoft.com/office/powerpoint/2010/main" val="4086416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13864</TotalTime>
  <Words>1737</Words>
  <Application>Microsoft Office PowerPoint</Application>
  <PresentationFormat>On-screen Show (16:9)</PresentationFormat>
  <Paragraphs>356</Paragraphs>
  <Slides>57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57</vt:i4>
      </vt:variant>
    </vt:vector>
  </HeadingPairs>
  <TitlesOfParts>
    <vt:vector size="60" baseType="lpstr">
      <vt:lpstr>Arial</vt:lpstr>
      <vt:lpstr>Calibri</vt:lpstr>
      <vt:lpstr>Office Theme</vt:lpstr>
      <vt:lpstr>PowerPoint Presentation</vt:lpstr>
      <vt:lpstr>Context:</vt:lpstr>
      <vt:lpstr>PowerPoint Presentation</vt:lpstr>
      <vt:lpstr>What is SQL?</vt:lpstr>
      <vt:lpstr>What is SQL?</vt:lpstr>
      <vt:lpstr>How is SQL used?</vt:lpstr>
      <vt:lpstr>Who uses SQL?</vt:lpstr>
      <vt:lpstr>Who uses SQL?</vt:lpstr>
      <vt:lpstr>Database Administrator or Data Scientist</vt:lpstr>
      <vt:lpstr>How do Data Scientist use SQL</vt:lpstr>
      <vt:lpstr>SQL and Database Management Systems</vt:lpstr>
      <vt:lpstr>Relational Database Management Systems</vt:lpstr>
      <vt:lpstr>Relational Database Management Systems</vt:lpstr>
      <vt:lpstr>What is Data Modeling in SQL?</vt:lpstr>
      <vt:lpstr>Relational vs. Transactional Model </vt:lpstr>
      <vt:lpstr>Relational Model Building Blocks</vt:lpstr>
      <vt:lpstr>PowerPoint Presentation</vt:lpstr>
      <vt:lpstr>Download and Install SQL Server</vt:lpstr>
      <vt:lpstr>Download and Install SSMS</vt:lpstr>
      <vt:lpstr>PowerPoint Presentation</vt:lpstr>
      <vt:lpstr>What is Database?</vt:lpstr>
      <vt:lpstr>What is Database?</vt:lpstr>
      <vt:lpstr>What is Datatype?</vt:lpstr>
      <vt:lpstr>Data type available in MS SQL</vt:lpstr>
      <vt:lpstr>What is Variable?</vt:lpstr>
      <vt:lpstr>Types of Variable</vt:lpstr>
      <vt:lpstr>What is Table?</vt:lpstr>
      <vt:lpstr>What is Table?</vt:lpstr>
      <vt:lpstr>How to Create a Table?</vt:lpstr>
      <vt:lpstr>PowerPoint Presentation</vt:lpstr>
      <vt:lpstr>What is Primary Key?</vt:lpstr>
      <vt:lpstr>How to create Primary Key?</vt:lpstr>
      <vt:lpstr>What is Foreign Key?</vt:lpstr>
      <vt:lpstr>How to create Foreign Key?</vt:lpstr>
      <vt:lpstr>PowerPoint Presentation</vt:lpstr>
      <vt:lpstr>SQL SELECT Statement</vt:lpstr>
      <vt:lpstr>SQL SELECT DISTINCT Statement</vt:lpstr>
      <vt:lpstr>SQL WHERE Clause</vt:lpstr>
      <vt:lpstr>SQL ORDER BY Keyword</vt:lpstr>
      <vt:lpstr>SQL UPDATE Statement</vt:lpstr>
      <vt:lpstr>SQL DELETE Statement</vt:lpstr>
      <vt:lpstr>PowerPoint Presentation</vt:lpstr>
      <vt:lpstr>SQL MIN() and MAX() Functions</vt:lpstr>
      <vt:lpstr>SQL COUNT(), AVG() and SUM() Functions</vt:lpstr>
      <vt:lpstr>PowerPoint Presentation</vt:lpstr>
      <vt:lpstr>SQL GROUP BY Statement</vt:lpstr>
      <vt:lpstr>SQL Joins</vt:lpstr>
      <vt:lpstr>Different Types of SQL Joins</vt:lpstr>
      <vt:lpstr>SQL INNER JOIN Keyword</vt:lpstr>
      <vt:lpstr>SQL LEFT JOIN Keyword</vt:lpstr>
      <vt:lpstr>SQL RIGHT JOIN Keyword</vt:lpstr>
      <vt:lpstr>SQL FULL OUTER JOIN Keyword</vt:lpstr>
      <vt:lpstr>SQL UNION Operator</vt:lpstr>
      <vt:lpstr>PowerPoint Presentation</vt:lpstr>
      <vt:lpstr>Connect Python to SQL</vt:lpstr>
      <vt:lpstr>Connect Python to SQL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Brain Valley</dc:creator>
  <cp:lastModifiedBy>Sharan Sasi</cp:lastModifiedBy>
  <cp:revision>158</cp:revision>
  <dcterms:created xsi:type="dcterms:W3CDTF">2019-06-22T06:28:12Z</dcterms:created>
  <dcterms:modified xsi:type="dcterms:W3CDTF">2019-11-02T10:16:49Z</dcterms:modified>
</cp:coreProperties>
</file>