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30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3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9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209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2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5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4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3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2D4487-45C0-47EA-8DC7-659FCB5251AB}" type="datetimeFigureOut">
              <a:rPr lang="en-SG" smtClean="0"/>
              <a:t>31/5/2020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DAAC62-881C-480D-B441-7D8A1A290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4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102E-40E7-49F6-82A7-975DD425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dirty="0" err="1"/>
              <a:t>CovidView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95B1-7FD9-4B66-A920-4FEB608E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endParaRPr lang="en-SG" sz="2000" b="1" dirty="0"/>
          </a:p>
          <a:p>
            <a:pPr marL="0" indent="0" algn="ctr">
              <a:buNone/>
            </a:pPr>
            <a:r>
              <a:rPr lang="en-SG" sz="2000" b="1" dirty="0"/>
              <a:t>Is it safe? Covid-19 hotspot prediction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By Nerd Immunity</a:t>
            </a:r>
          </a:p>
          <a:p>
            <a:pPr marL="0" indent="0">
              <a:buNone/>
            </a:pPr>
            <a:r>
              <a:rPr lang="en-SG" sz="2000" dirty="0"/>
              <a:t>	</a:t>
            </a:r>
            <a:r>
              <a:rPr lang="en-SG" sz="1600" dirty="0"/>
              <a:t>Isaac </a:t>
            </a:r>
            <a:r>
              <a:rPr lang="en-SG" sz="1600" dirty="0" err="1"/>
              <a:t>Huen</a:t>
            </a:r>
            <a:r>
              <a:rPr lang="en-SG" sz="1600" dirty="0"/>
              <a:t>, Mark </a:t>
            </a:r>
            <a:r>
              <a:rPr lang="en-SG" sz="1600" dirty="0" err="1"/>
              <a:t>Manders</a:t>
            </a:r>
            <a:r>
              <a:rPr lang="en-SG" sz="1600" dirty="0"/>
              <a:t>, Muhammad Nur Hakim </a:t>
            </a:r>
            <a:r>
              <a:rPr lang="en-SG" sz="1600" dirty="0" err="1"/>
              <a:t>Rosli</a:t>
            </a:r>
            <a:r>
              <a:rPr lang="en-SG" sz="1600" dirty="0"/>
              <a:t>, Rebecca Wong, Robin Vinod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FF787-D310-488D-9BAF-6839D23CA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" t="3743" r="2018" b="47"/>
          <a:stretch/>
        </p:blipFill>
        <p:spPr>
          <a:xfrm>
            <a:off x="5020072" y="1825625"/>
            <a:ext cx="2151856" cy="21518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32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547-E33C-4DE5-A6FD-13D4BDD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0716"/>
            <a:ext cx="11099800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How can human factors be used to predict emerging Covid-19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5210-48E3-46E6-AE5D-6E3B4685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5351705"/>
            <a:ext cx="10999304" cy="11493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SG" sz="2000" dirty="0" err="1"/>
              <a:t>CovidView</a:t>
            </a:r>
            <a:r>
              <a:rPr lang="en-SG" sz="2000" dirty="0"/>
              <a:t> can predict the emergence of future Covid-19 hotspots by using regression and clustering methods. This website can be used by governments, healthcare professionals or other third parties to monitor at-risk areas to prevent high number of cases (slow the increase of cases).</a:t>
            </a:r>
          </a:p>
          <a:p>
            <a:pPr algn="just"/>
            <a:endParaRPr lang="en-SG" dirty="0"/>
          </a:p>
          <a:p>
            <a:pPr marL="0" indent="0" algn="just">
              <a:buNone/>
            </a:pPr>
            <a:endParaRPr lang="en-SG" dirty="0"/>
          </a:p>
          <a:p>
            <a:pPr algn="just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9AFB0C-6EBD-49AA-BA89-8618C64202B2}"/>
              </a:ext>
            </a:extLst>
          </p:cNvPr>
          <p:cNvSpPr txBox="1"/>
          <p:nvPr/>
        </p:nvSpPr>
        <p:spPr>
          <a:xfrm>
            <a:off x="575076" y="1813390"/>
            <a:ext cx="1099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We correlate mobility, environmental, population (density and demographic), testing and positive case related data at the US county level to identify patterns, formulate and train our predictive model.</a:t>
            </a:r>
          </a:p>
          <a:p>
            <a:endParaRPr lang="en-SG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E4007F-EE9A-4A6D-A44D-1FAF07C7BB29}"/>
              </a:ext>
            </a:extLst>
          </p:cNvPr>
          <p:cNvGrpSpPr/>
          <p:nvPr/>
        </p:nvGrpSpPr>
        <p:grpSpPr>
          <a:xfrm>
            <a:off x="1038388" y="2714232"/>
            <a:ext cx="10115225" cy="2295320"/>
            <a:chOff x="1452846" y="4065952"/>
            <a:chExt cx="10115225" cy="229532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E831D60-A0E7-41B5-BD18-98CAECBB4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192" t="11554" r="17629" b="16989"/>
            <a:stretch/>
          </p:blipFill>
          <p:spPr>
            <a:xfrm>
              <a:off x="6887597" y="4106258"/>
              <a:ext cx="1801059" cy="1801059"/>
            </a:xfrm>
            <a:prstGeom prst="ellipse">
              <a:avLst/>
            </a:prstGeom>
            <a:ln w="57150">
              <a:solidFill>
                <a:srgbClr val="002060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908180-1547-4611-BF1D-4B890A52A8DA}"/>
                </a:ext>
              </a:extLst>
            </p:cNvPr>
            <p:cNvSpPr txBox="1"/>
            <p:nvPr/>
          </p:nvSpPr>
          <p:spPr>
            <a:xfrm>
              <a:off x="7140847" y="5991940"/>
              <a:ext cx="1294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Prediction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9AB6237-8AC2-4228-973C-6B5CBFB2C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42" t="24101" r="25081"/>
            <a:stretch/>
          </p:blipFill>
          <p:spPr>
            <a:xfrm>
              <a:off x="4053000" y="4065952"/>
              <a:ext cx="1800000" cy="1800000"/>
            </a:xfrm>
            <a:prstGeom prst="ellipse">
              <a:avLst/>
            </a:prstGeom>
            <a:ln w="57150">
              <a:solidFill>
                <a:srgbClr val="FFC000"/>
              </a:solidFill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AD6D74-9F50-450F-8F9E-0829AA5C2225}"/>
                </a:ext>
              </a:extLst>
            </p:cNvPr>
            <p:cNvSpPr txBox="1"/>
            <p:nvPr/>
          </p:nvSpPr>
          <p:spPr>
            <a:xfrm>
              <a:off x="4366787" y="5991940"/>
              <a:ext cx="1129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Analysis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40C27D-989A-42FF-9BBE-7024D1632854}"/>
                </a:ext>
              </a:extLst>
            </p:cNvPr>
            <p:cNvSpPr txBox="1"/>
            <p:nvPr/>
          </p:nvSpPr>
          <p:spPr>
            <a:xfrm>
              <a:off x="1719230" y="5841921"/>
              <a:ext cx="1045924" cy="519351"/>
            </a:xfrm>
            <a:prstGeom prst="ellipse">
              <a:avLst/>
            </a:prstGeom>
            <a:noFill/>
            <a:ln cap="flat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Data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A34457-E736-4557-9A8E-1C604EB5E7AD}"/>
                </a:ext>
              </a:extLst>
            </p:cNvPr>
            <p:cNvGrpSpPr/>
            <p:nvPr/>
          </p:nvGrpSpPr>
          <p:grpSpPr>
            <a:xfrm>
              <a:off x="1452846" y="4205115"/>
              <a:ext cx="1565557" cy="1521673"/>
              <a:chOff x="2599344" y="1552870"/>
              <a:chExt cx="1565557" cy="15216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3F3F0F8-EBC7-4D2D-B924-9568D63D2B5F}"/>
                  </a:ext>
                </a:extLst>
              </p:cNvPr>
              <p:cNvGrpSpPr/>
              <p:nvPr/>
            </p:nvGrpSpPr>
            <p:grpSpPr>
              <a:xfrm>
                <a:off x="2599344" y="1552870"/>
                <a:ext cx="720000" cy="739174"/>
                <a:chOff x="2265750" y="2119087"/>
                <a:chExt cx="720000" cy="739174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1975262-5E45-497F-AF7A-308C67515C66}"/>
                    </a:ext>
                  </a:extLst>
                </p:cNvPr>
                <p:cNvSpPr/>
                <p:nvPr/>
              </p:nvSpPr>
              <p:spPr>
                <a:xfrm>
                  <a:off x="2265750" y="2119087"/>
                  <a:ext cx="720000" cy="7059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2" name="Graphic 81" descr="Rain">
                  <a:extLst>
                    <a:ext uri="{FF2B5EF4-FFF2-40B4-BE49-F238E27FC236}">
                      <a16:creationId xmlns:a16="http://schemas.microsoft.com/office/drawing/2014/main" id="{82E644BD-24A3-4002-8551-FBEE1BE2D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5561" y="2181586"/>
                  <a:ext cx="690189" cy="676675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1A4D9BD-D23D-4E61-AED7-1302B2F01C9A}"/>
                  </a:ext>
                </a:extLst>
              </p:cNvPr>
              <p:cNvGrpSpPr/>
              <p:nvPr/>
            </p:nvGrpSpPr>
            <p:grpSpPr>
              <a:xfrm>
                <a:off x="3444901" y="2354543"/>
                <a:ext cx="720000" cy="720000"/>
                <a:chOff x="4241038" y="3919654"/>
                <a:chExt cx="720000" cy="720000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F4B518E-E572-488B-B2B2-1AA48C00B842}"/>
                    </a:ext>
                  </a:extLst>
                </p:cNvPr>
                <p:cNvSpPr/>
                <p:nvPr/>
              </p:nvSpPr>
              <p:spPr>
                <a:xfrm>
                  <a:off x="4241038" y="391965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80" name="Graphic 79" descr="Car">
                  <a:extLst>
                    <a:ext uri="{FF2B5EF4-FFF2-40B4-BE49-F238E27FC236}">
                      <a16:creationId xmlns:a16="http://schemas.microsoft.com/office/drawing/2014/main" id="{0BB8EC34-A685-4C87-9BEA-9C46BB737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2269" y="3986323"/>
                  <a:ext cx="586661" cy="586661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A8316E5-6B21-4C47-8465-8C9E537A9070}"/>
                  </a:ext>
                </a:extLst>
              </p:cNvPr>
              <p:cNvGrpSpPr/>
              <p:nvPr/>
            </p:nvGrpSpPr>
            <p:grpSpPr>
              <a:xfrm>
                <a:off x="2599344" y="2354543"/>
                <a:ext cx="720000" cy="720000"/>
                <a:chOff x="2407348" y="3986323"/>
                <a:chExt cx="720000" cy="72000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429477B-4956-430E-940E-76CC212594D1}"/>
                    </a:ext>
                  </a:extLst>
                </p:cNvPr>
                <p:cNvSpPr/>
                <p:nvPr/>
              </p:nvSpPr>
              <p:spPr>
                <a:xfrm>
                  <a:off x="2407348" y="3986323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78" name="Graphic 77" descr="Group of people">
                  <a:extLst>
                    <a:ext uri="{FF2B5EF4-FFF2-40B4-BE49-F238E27FC236}">
                      <a16:creationId xmlns:a16="http://schemas.microsoft.com/office/drawing/2014/main" id="{CF390598-502F-41F1-822F-53C8DD8C4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0283" y="4035669"/>
                  <a:ext cx="586661" cy="586661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5AB015F-F3EB-46AA-A1D4-41DA250B53F2}"/>
                  </a:ext>
                </a:extLst>
              </p:cNvPr>
              <p:cNvGrpSpPr/>
              <p:nvPr/>
            </p:nvGrpSpPr>
            <p:grpSpPr>
              <a:xfrm>
                <a:off x="3444901" y="1552870"/>
                <a:ext cx="720000" cy="720000"/>
                <a:chOff x="3985091" y="1964003"/>
                <a:chExt cx="720000" cy="72000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2CC9DA5-D9BB-4566-B76E-24DA5917B179}"/>
                    </a:ext>
                  </a:extLst>
                </p:cNvPr>
                <p:cNvSpPr/>
                <p:nvPr/>
              </p:nvSpPr>
              <p:spPr>
                <a:xfrm>
                  <a:off x="3985091" y="1964003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pic>
              <p:nvPicPr>
                <p:cNvPr id="76" name="Graphic 75" descr="Test tubes">
                  <a:extLst>
                    <a:ext uri="{FF2B5EF4-FFF2-40B4-BE49-F238E27FC236}">
                      <a16:creationId xmlns:a16="http://schemas.microsoft.com/office/drawing/2014/main" id="{3DB255C9-162F-4B45-ACFD-ABE738C21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1760" y="2035210"/>
                  <a:ext cx="586661" cy="586661"/>
                </a:xfrm>
                <a:prstGeom prst="rect">
                  <a:avLst/>
                </a:prstGeom>
              </p:spPr>
            </p:pic>
          </p:grp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7784AEB-A45F-490A-B415-B0C3B528657B}"/>
                </a:ext>
              </a:extLst>
            </p:cNvPr>
            <p:cNvSpPr/>
            <p:nvPr/>
          </p:nvSpPr>
          <p:spPr>
            <a:xfrm>
              <a:off x="6102746" y="4778201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73016E4-3394-4307-B48A-33C2A09C5B61}"/>
                </a:ext>
              </a:extLst>
            </p:cNvPr>
            <p:cNvSpPr/>
            <p:nvPr/>
          </p:nvSpPr>
          <p:spPr>
            <a:xfrm>
              <a:off x="3201974" y="4780934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A863C5B-A276-4C5A-AA6A-5BC54B4AEBB1}"/>
                </a:ext>
              </a:extLst>
            </p:cNvPr>
            <p:cNvGrpSpPr/>
            <p:nvPr/>
          </p:nvGrpSpPr>
          <p:grpSpPr>
            <a:xfrm>
              <a:off x="9732071" y="4093759"/>
              <a:ext cx="1836000" cy="1836000"/>
              <a:chOff x="9918954" y="2866213"/>
              <a:chExt cx="1800000" cy="1800000"/>
            </a:xfrm>
            <a:solidFill>
              <a:schemeClr val="bg1"/>
            </a:solidFill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B64596-DD14-48D7-A2FB-0C3A093DD956}"/>
                  </a:ext>
                </a:extLst>
              </p:cNvPr>
              <p:cNvSpPr/>
              <p:nvPr/>
            </p:nvSpPr>
            <p:spPr>
              <a:xfrm>
                <a:off x="9918954" y="28662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89" name="Graphic 88" descr="Warning">
                <a:extLst>
                  <a:ext uri="{FF2B5EF4-FFF2-40B4-BE49-F238E27FC236}">
                    <a16:creationId xmlns:a16="http://schemas.microsoft.com/office/drawing/2014/main" id="{7F6437DA-90CC-4046-BCC4-A21A95D72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361754" y="322199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871BF894-61F7-411B-8D82-C821F4568FA6}"/>
                </a:ext>
              </a:extLst>
            </p:cNvPr>
            <p:cNvSpPr/>
            <p:nvPr/>
          </p:nvSpPr>
          <p:spPr>
            <a:xfrm>
              <a:off x="8938402" y="4778201"/>
              <a:ext cx="535104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8C59900-2D0B-40C0-B9FD-A90C3833403C}"/>
                </a:ext>
              </a:extLst>
            </p:cNvPr>
            <p:cNvSpPr txBox="1"/>
            <p:nvPr/>
          </p:nvSpPr>
          <p:spPr>
            <a:xfrm>
              <a:off x="10093259" y="5991940"/>
              <a:ext cx="11136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Century Gothic" panose="020B0502020202020204" pitchFamily="34" charset="0"/>
                </a:rPr>
                <a:t>Warning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3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3D655-E480-45D7-9B79-38C0569A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" y="0"/>
            <a:ext cx="12143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48FC5-EF74-4D7B-8B95-871BED18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"/>
            <a:ext cx="12192000" cy="65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8030F-09EC-4796-A8B3-CCCC2BA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60"/>
            <a:ext cx="12192000" cy="6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1536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CovidView</vt:lpstr>
      <vt:lpstr>How can human factors be used to predict emerging Covid-19 clusters?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Huen</dc:creator>
  <cp:lastModifiedBy>Mark Manders</cp:lastModifiedBy>
  <cp:revision>89</cp:revision>
  <dcterms:created xsi:type="dcterms:W3CDTF">2020-05-30T09:44:00Z</dcterms:created>
  <dcterms:modified xsi:type="dcterms:W3CDTF">2020-05-31T21:15:23Z</dcterms:modified>
</cp:coreProperties>
</file>