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5" r:id="rId2"/>
    <p:sldId id="285" r:id="rId3"/>
    <p:sldId id="286" r:id="rId4"/>
    <p:sldId id="284" r:id="rId5"/>
    <p:sldId id="271" r:id="rId6"/>
    <p:sldId id="279" r:id="rId7"/>
    <p:sldId id="283" r:id="rId8"/>
    <p:sldId id="280" r:id="rId9"/>
    <p:sldId id="290" r:id="rId10"/>
    <p:sldId id="29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053" autoAdjust="0"/>
  </p:normalViewPr>
  <p:slideViewPr>
    <p:cSldViewPr snapToGrid="0">
      <p:cViewPr varScale="1">
        <p:scale>
          <a:sx n="94" d="100"/>
          <a:sy n="94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F8CE2-C293-4D00-A645-9B5D24482006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E22E-D4F1-40D7-A03F-1C7960DE94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840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644EA-B79B-B1BE-F499-C3AA1238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791D1A7-3511-AA76-05E9-E461933124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4AD419A-AB90-77AD-BA04-FC1851166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F70C72-A66C-C0C2-ED17-09A4C13C1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336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F65BE-16F0-528B-12C0-EFEF95313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45B56D-5EE3-741A-536B-85B1A10AF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D68D15-F8B1-0EAE-D7DE-2BF2CF7E0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Paper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focuses</a:t>
            </a:r>
            <a:r>
              <a:rPr lang="de-DE" dirty="0"/>
              <a:t> on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older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symmetric</a:t>
            </a:r>
            <a:r>
              <a:rPr lang="de-DE" dirty="0"/>
              <a:t> AC and </a:t>
            </a:r>
            <a:r>
              <a:rPr lang="de-DE" dirty="0" err="1"/>
              <a:t>asymmetric</a:t>
            </a:r>
            <a:r>
              <a:rPr lang="de-DE" dirty="0"/>
              <a:t> ACS</a:t>
            </a:r>
          </a:p>
          <a:p>
            <a:pPr marL="171450" indent="-171450">
              <a:buFontTx/>
              <a:buChar char="-"/>
            </a:pPr>
            <a:r>
              <a:rPr lang="de-DE" dirty="0"/>
              <a:t>Shows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asymmetric</a:t>
            </a:r>
            <a:r>
              <a:rPr lang="de-DE" dirty="0"/>
              <a:t> ACs </a:t>
            </a:r>
            <a:r>
              <a:rPr lang="de-DE" dirty="0" err="1"/>
              <a:t>seem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preferable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„</a:t>
            </a:r>
            <a:r>
              <a:rPr lang="de-DE" dirty="0" err="1"/>
              <a:t>better</a:t>
            </a:r>
            <a:r>
              <a:rPr lang="de-DE" dirty="0"/>
              <a:t>“ </a:t>
            </a:r>
            <a:r>
              <a:rPr lang="de-DE" dirty="0" err="1"/>
              <a:t>copulas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to date Vine Copulas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focus</a:t>
            </a:r>
            <a:r>
              <a:rPr lang="de-DE" dirty="0"/>
              <a:t> on </a:t>
            </a:r>
            <a:r>
              <a:rPr lang="de-DE" dirty="0" err="1"/>
              <a:t>statistics</a:t>
            </a:r>
            <a:r>
              <a:rPr lang="de-DE" dirty="0"/>
              <a:t> +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EA016A-89EE-EDA3-B57B-B5A208AAE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542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705A8-E473-5E56-9384-F5FEA8466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8A328F-6E34-48E6-2135-C13001A1F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3E6D7DF-40C0-51D6-D69B-A8F10055F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90220A-A57A-DBB3-23B0-628BEFA3A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405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FB05-D7AA-5678-808A-5F23E91C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50EC68D-B4BB-5729-D7DA-D03E7B895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4B9540-1BB9-E667-27B2-3866DCF75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978223-9C90-261B-CF3A-D05C7525C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2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5B5FB-F1F6-5DE2-1777-87B983551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5372FF3-133C-56AB-EDC3-8F4C69791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94B0099-FDD7-28CB-59B0-4DA4B3FCC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Will not </a:t>
            </a:r>
            <a:r>
              <a:rPr lang="de-DE" dirty="0" err="1"/>
              <a:t>introduce</a:t>
            </a:r>
            <a:r>
              <a:rPr lang="de-DE" dirty="0"/>
              <a:t> a </a:t>
            </a:r>
            <a:r>
              <a:rPr lang="de-DE" dirty="0" err="1"/>
              <a:t>lot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Keep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intro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friendly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Thus: </a:t>
            </a:r>
          </a:p>
          <a:p>
            <a:pPr marL="171450" indent="-171450">
              <a:buFontTx/>
              <a:buChar char="-"/>
            </a:pPr>
            <a:r>
              <a:rPr lang="de-DE" dirty="0"/>
              <a:t>Applied NAC </a:t>
            </a:r>
            <a:r>
              <a:rPr lang="de-DE" dirty="0" err="1"/>
              <a:t>example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Basic </a:t>
            </a:r>
            <a:r>
              <a:rPr lang="de-DE" dirty="0" err="1"/>
              <a:t>theory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Copula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cdf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uniform </a:t>
            </a:r>
            <a:r>
              <a:rPr lang="de-DE" dirty="0" err="1"/>
              <a:t>margins</a:t>
            </a:r>
            <a:r>
              <a:rPr lang="de-DE" dirty="0"/>
              <a:t> (</a:t>
            </a:r>
            <a:r>
              <a:rPr lang="de-DE" dirty="0" err="1"/>
              <a:t>more</a:t>
            </a:r>
            <a:r>
              <a:rPr lang="de-DE" dirty="0"/>
              <a:t> on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just a </a:t>
            </a:r>
            <a:r>
              <a:rPr lang="de-DE" dirty="0" err="1"/>
              <a:t>function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Allows</a:t>
            </a:r>
            <a:r>
              <a:rPr lang="de-DE" dirty="0"/>
              <a:t> to </a:t>
            </a:r>
            <a:r>
              <a:rPr lang="de-DE" dirty="0" err="1"/>
              <a:t>decouple</a:t>
            </a:r>
            <a:r>
              <a:rPr lang="de-DE" dirty="0"/>
              <a:t> marginal </a:t>
            </a:r>
            <a:r>
              <a:rPr lang="de-DE" dirty="0" err="1"/>
              <a:t>distribution</a:t>
            </a:r>
            <a:r>
              <a:rPr lang="de-DE" dirty="0"/>
              <a:t> and </a:t>
            </a:r>
            <a:r>
              <a:rPr lang="de-DE" dirty="0" err="1"/>
              <a:t>dependence</a:t>
            </a:r>
            <a:r>
              <a:rPr lang="de-DE" dirty="0"/>
              <a:t> </a:t>
            </a:r>
            <a:r>
              <a:rPr lang="de-DE" dirty="0" err="1"/>
              <a:t>strucutre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NAC </a:t>
            </a:r>
            <a:r>
              <a:rPr lang="de-DE" dirty="0" err="1"/>
              <a:t>special</a:t>
            </a:r>
            <a:r>
              <a:rPr lang="de-DE" dirty="0"/>
              <a:t> AC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allow</a:t>
            </a:r>
            <a:r>
              <a:rPr lang="de-DE" dirty="0"/>
              <a:t> partial </a:t>
            </a:r>
            <a:r>
              <a:rPr lang="de-DE" dirty="0" err="1"/>
              <a:t>asymmetry</a:t>
            </a:r>
            <a:r>
              <a:rPr lang="de-DE" dirty="0"/>
              <a:t> FORMULA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CDF: </a:t>
            </a:r>
          </a:p>
          <a:p>
            <a:pPr marL="0" indent="0">
              <a:buFontTx/>
              <a:buNone/>
            </a:pPr>
            <a:r>
              <a:rPr lang="de-DE" dirty="0"/>
              <a:t>-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</a:t>
            </a:r>
            <a:r>
              <a:rPr lang="de-DE" dirty="0" err="1"/>
              <a:t>probability</a:t>
            </a:r>
            <a:r>
              <a:rPr lang="de-DE" dirty="0"/>
              <a:t> X&lt;= x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1BDE2D-81FE-8105-468F-418EEE55B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32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1C0CE-8D28-5549-DF98-A22852F8F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E26C55C-6469-528E-68E3-7D412DD55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491560B-3747-4548-EBBE-141A338D6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Barplot</a:t>
            </a:r>
            <a:r>
              <a:rPr lang="de-DE" dirty="0"/>
              <a:t>, Scatterplot and </a:t>
            </a:r>
            <a:r>
              <a:rPr lang="de-DE" dirty="0" err="1"/>
              <a:t>Kendall‘s</a:t>
            </a:r>
            <a:r>
              <a:rPr lang="de-DE" dirty="0"/>
              <a:t> tau</a:t>
            </a:r>
          </a:p>
          <a:p>
            <a:r>
              <a:rPr lang="de-DE" dirty="0"/>
              <a:t>Note on </a:t>
            </a:r>
            <a:r>
              <a:rPr lang="de-DE" dirty="0" err="1"/>
              <a:t>Kendall‘s</a:t>
            </a:r>
            <a:r>
              <a:rPr lang="de-DE" dirty="0"/>
              <a:t> tau: Think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robust Pearson </a:t>
            </a:r>
            <a:r>
              <a:rPr lang="de-DE" dirty="0" err="1"/>
              <a:t>correlation</a:t>
            </a:r>
            <a:r>
              <a:rPr lang="de-DE" dirty="0"/>
              <a:t> </a:t>
            </a:r>
            <a:r>
              <a:rPr lang="de-DE" dirty="0" err="1"/>
              <a:t>coefficient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7C39CE-5357-2824-F364-8813C6DB6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758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DC817-3F3C-B212-B22E-D27403AA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F86A227-31D6-CBA0-7660-39BC1907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9023F7D-D290-2389-2474-1F0C9BD9C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Concept </a:t>
            </a:r>
            <a:r>
              <a:rPr lang="de-DE" dirty="0" err="1"/>
              <a:t>of</a:t>
            </a:r>
            <a:r>
              <a:rPr lang="de-DE" dirty="0"/>
              <a:t> PIT: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empirical</a:t>
            </a:r>
            <a:r>
              <a:rPr lang="de-DE" dirty="0"/>
              <a:t> CDF</a:t>
            </a:r>
          </a:p>
          <a:p>
            <a:pPr marL="171450" indent="-171450">
              <a:buFontTx/>
              <a:buChar char="-"/>
            </a:pPr>
            <a:r>
              <a:rPr lang="de-DE" dirty="0"/>
              <a:t>&gt; </a:t>
            </a:r>
            <a:r>
              <a:rPr lang="de-DE" dirty="0" err="1"/>
              <a:t>Then</a:t>
            </a:r>
            <a:r>
              <a:rPr lang="de-DE" dirty="0"/>
              <a:t>, CDF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and not smooth</a:t>
            </a:r>
          </a:p>
          <a:p>
            <a:pPr marL="171450" indent="-171450">
              <a:buFontTx/>
              <a:buChar char="-"/>
            </a:pPr>
            <a:r>
              <a:rPr lang="de-DE" dirty="0"/>
              <a:t>&gt; The </a:t>
            </a:r>
            <a:r>
              <a:rPr lang="de-DE" dirty="0" err="1"/>
              <a:t>transformed</a:t>
            </a:r>
            <a:r>
              <a:rPr lang="de-DE" dirty="0"/>
              <a:t> variables </a:t>
            </a:r>
            <a:r>
              <a:rPr lang="de-DE" dirty="0" err="1"/>
              <a:t>are</a:t>
            </a:r>
            <a:r>
              <a:rPr lang="de-DE" dirty="0"/>
              <a:t> „</a:t>
            </a:r>
            <a:r>
              <a:rPr lang="de-DE" dirty="0" err="1"/>
              <a:t>psuedo</a:t>
            </a:r>
            <a:r>
              <a:rPr lang="de-DE" dirty="0"/>
              <a:t> </a:t>
            </a:r>
            <a:r>
              <a:rPr lang="de-DE" dirty="0" err="1"/>
              <a:t>obs</a:t>
            </a:r>
            <a:r>
              <a:rPr lang="de-DE" dirty="0"/>
              <a:t>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92BB8E-C46D-9D26-D3F0-CCFC5F93B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174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77F96-223A-8643-69DA-2F8ECB1DD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EB3440C-1DF4-C55A-5476-584216ACF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E44CC9-5831-8471-051A-D15113E43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copula</a:t>
            </a:r>
            <a:r>
              <a:rPr lang="de-DE" dirty="0"/>
              <a:t> </a:t>
            </a:r>
            <a:r>
              <a:rPr lang="de-DE" dirty="0" err="1"/>
              <a:t>comes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Scatterplots </a:t>
            </a:r>
            <a:r>
              <a:rPr lang="de-DE" dirty="0" err="1"/>
              <a:t>transformed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&gt; uniform </a:t>
            </a:r>
            <a:r>
              <a:rPr lang="de-DE" dirty="0" err="1"/>
              <a:t>margins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&gt;  BUT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dependence</a:t>
            </a:r>
            <a:r>
              <a:rPr lang="de-DE" dirty="0"/>
              <a:t>, just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pseudo </a:t>
            </a:r>
            <a:r>
              <a:rPr lang="de-DE" dirty="0" err="1"/>
              <a:t>obs</a:t>
            </a:r>
            <a:r>
              <a:rPr lang="de-DE" dirty="0"/>
              <a:t> </a:t>
            </a:r>
            <a:r>
              <a:rPr lang="de-DE" dirty="0" err="1"/>
              <a:t>however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fit </a:t>
            </a:r>
            <a:r>
              <a:rPr lang="de-DE" dirty="0" err="1"/>
              <a:t>copula</a:t>
            </a:r>
            <a:r>
              <a:rPr lang="de-DE" dirty="0"/>
              <a:t> TO THIS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pseudo </a:t>
            </a:r>
            <a:r>
              <a:rPr lang="de-DE" dirty="0" err="1"/>
              <a:t>obs</a:t>
            </a:r>
            <a:r>
              <a:rPr lang="de-DE" dirty="0"/>
              <a:t> </a:t>
            </a:r>
            <a:r>
              <a:rPr lang="de-DE" dirty="0" err="1"/>
              <a:t>ie</a:t>
            </a:r>
            <a:r>
              <a:rPr lang="de-DE" dirty="0"/>
              <a:t>. INDEPENDENT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margins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Thus, </a:t>
            </a:r>
            <a:r>
              <a:rPr lang="de-DE" dirty="0" err="1"/>
              <a:t>we</a:t>
            </a:r>
            <a:r>
              <a:rPr lang="de-DE" dirty="0"/>
              <a:t> fit </a:t>
            </a:r>
            <a:r>
              <a:rPr lang="de-DE" dirty="0" err="1"/>
              <a:t>dependence</a:t>
            </a:r>
            <a:r>
              <a:rPr lang="de-DE" dirty="0"/>
              <a:t> INDEPENDENT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margins</a:t>
            </a:r>
            <a:r>
              <a:rPr lang="de-DE" dirty="0"/>
              <a:t>.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This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what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paper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discusses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ALSO </a:t>
            </a:r>
            <a:r>
              <a:rPr lang="de-DE" dirty="0" err="1">
                <a:sym typeface="Wingdings" panose="05000000000000000000" pitchFamily="2" charset="2"/>
              </a:rPr>
              <a:t>We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see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that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pPr marL="171450" indent="-171450">
              <a:buFontTx/>
              <a:buChar char="-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de-DE" dirty="0" err="1"/>
              <a:t>Copula</a:t>
            </a:r>
            <a:r>
              <a:rPr lang="de-DE" dirty="0"/>
              <a:t> (Note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asymmetry</a:t>
            </a:r>
            <a:r>
              <a:rPr lang="de-DE" dirty="0"/>
              <a:t> in Scatterplots and </a:t>
            </a:r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NACs)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Using</a:t>
            </a:r>
            <a:r>
              <a:rPr lang="de-DE" dirty="0"/>
              <a:t> PIT,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obtain</a:t>
            </a:r>
            <a:r>
              <a:rPr lang="de-DE" dirty="0"/>
              <a:t> pseudo </a:t>
            </a:r>
            <a:r>
              <a:rPr lang="de-DE" dirty="0" err="1"/>
              <a:t>observations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R </a:t>
            </a:r>
            <a:r>
              <a:rPr lang="de-DE" dirty="0" err="1"/>
              <a:t>sim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PIT?</a:t>
            </a:r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F55EC1-BD1B-2EE7-21B7-EBDA9B80C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6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D13E7-AFFD-7A1A-CF8B-C43FB2A5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FD7FE0-2443-2C91-7DEF-5F0BB3EFC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AD0FC7D-FF69-ED35-EFDD-99B14DE275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So </a:t>
            </a:r>
            <a:r>
              <a:rPr lang="de-DE" dirty="0" err="1"/>
              <a:t>far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reproduce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NACs on </a:t>
            </a:r>
            <a:r>
              <a:rPr lang="de-DE" dirty="0" err="1"/>
              <a:t>simulated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dirty="0"/>
              <a:t>(</a:t>
            </a:r>
            <a:r>
              <a:rPr lang="de-DE" dirty="0" err="1"/>
              <a:t>Ses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How</a:t>
            </a:r>
            <a:r>
              <a:rPr lang="de-DE" dirty="0"/>
              <a:t> to </a:t>
            </a:r>
            <a:r>
              <a:rPr lang="de-DE" dirty="0" err="1"/>
              <a:t>proceed</a:t>
            </a:r>
            <a:r>
              <a:rPr lang="de-DE" dirty="0"/>
              <a:t>?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But,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paper</a:t>
            </a:r>
            <a:r>
              <a:rPr lang="de-DE" dirty="0"/>
              <a:t>? </a:t>
            </a:r>
          </a:p>
          <a:p>
            <a:pPr marL="0" indent="0">
              <a:buFontTx/>
              <a:buNone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2 Outlook, but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sure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to </a:t>
            </a:r>
            <a:r>
              <a:rPr lang="de-DE" dirty="0" err="1"/>
              <a:t>go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31C72B-A03A-F96E-38B9-77705F11F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836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B4C91-2664-4E58-20D8-BC60C44A6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62845DA-F99B-F0F5-C579-A97C8D561D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0212D71-C79C-6C71-AFB3-B82C27D34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Potential </a:t>
            </a:r>
            <a:r>
              <a:rPr lang="de-DE" dirty="0" err="1"/>
              <a:t>further</a:t>
            </a:r>
            <a:r>
              <a:rPr lang="de-DE" dirty="0"/>
              <a:t> variables: </a:t>
            </a:r>
            <a:r>
              <a:rPr lang="de-DE" dirty="0" err="1"/>
              <a:t>Slope</a:t>
            </a:r>
            <a:r>
              <a:rPr lang="de-DE" dirty="0"/>
              <a:t>, Width, Underground </a:t>
            </a:r>
            <a:r>
              <a:rPr lang="de-DE" dirty="0" err="1"/>
              <a:t>surface</a:t>
            </a:r>
            <a:r>
              <a:rPr lang="de-DE" dirty="0"/>
              <a:t>, …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Statistical </a:t>
            </a:r>
            <a:r>
              <a:rPr lang="de-DE" dirty="0" err="1"/>
              <a:t>issues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/>
              <a:t>&gt;</a:t>
            </a:r>
            <a:r>
              <a:rPr lang="de-DE" dirty="0" err="1"/>
              <a:t>Some</a:t>
            </a:r>
            <a:r>
              <a:rPr lang="de-DE" dirty="0"/>
              <a:t> variables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constant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a </a:t>
            </a:r>
            <a:r>
              <a:rPr lang="de-DE" dirty="0" err="1"/>
              <a:t>measuring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.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?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combine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stations</a:t>
            </a:r>
            <a:r>
              <a:rPr lang="de-DE" dirty="0"/>
              <a:t>? </a:t>
            </a:r>
            <a:r>
              <a:rPr lang="de-DE" dirty="0" err="1"/>
              <a:t>If</a:t>
            </a:r>
            <a:r>
              <a:rPr lang="de-DE" dirty="0"/>
              <a:t> so, do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copulas</a:t>
            </a:r>
            <a:r>
              <a:rPr lang="de-DE" dirty="0"/>
              <a:t> </a:t>
            </a:r>
            <a:r>
              <a:rPr lang="de-DE" dirty="0" err="1"/>
              <a:t>arise</a:t>
            </a:r>
            <a:r>
              <a:rPr lang="de-DE" dirty="0"/>
              <a:t> (</a:t>
            </a:r>
            <a:r>
              <a:rPr lang="de-DE" dirty="0" err="1"/>
              <a:t>naturally</a:t>
            </a:r>
            <a:r>
              <a:rPr lang="de-DE" dirty="0"/>
              <a:t>)? Are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copulas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meaningful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to </a:t>
            </a:r>
            <a:r>
              <a:rPr lang="de-DE" dirty="0" err="1"/>
              <a:t>statistically</a:t>
            </a:r>
            <a:r>
              <a:rPr lang="de-DE" dirty="0"/>
              <a:t> reliable </a:t>
            </a:r>
            <a:r>
              <a:rPr lang="de-DE" dirty="0" err="1"/>
              <a:t>examine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r>
              <a:rPr lang="de-DE" dirty="0"/>
              <a:t>??</a:t>
            </a:r>
          </a:p>
          <a:p>
            <a:pPr marL="171450" indent="-171450">
              <a:buFontTx/>
              <a:buChar char="-"/>
            </a:pPr>
            <a:r>
              <a:rPr lang="de-DE" dirty="0"/>
              <a:t>&gt; Can variable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„</a:t>
            </a:r>
            <a:r>
              <a:rPr lang="de-DE" dirty="0" err="1"/>
              <a:t>outsourced</a:t>
            </a:r>
            <a:r>
              <a:rPr lang="de-DE" dirty="0"/>
              <a:t>“? </a:t>
            </a:r>
          </a:p>
          <a:p>
            <a:pPr marL="171450" indent="-171450">
              <a:buFontTx/>
              <a:buChar char="-"/>
            </a:pPr>
            <a:r>
              <a:rPr lang="de-DE" dirty="0"/>
              <a:t>NACs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high </a:t>
            </a:r>
            <a:r>
              <a:rPr lang="de-DE" dirty="0" err="1"/>
              <a:t>dimensions</a:t>
            </a:r>
            <a:r>
              <a:rPr lang="de-DE" dirty="0"/>
              <a:t> (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, limited </a:t>
            </a:r>
            <a:r>
              <a:rPr lang="de-DE" dirty="0" err="1"/>
              <a:t>flexibility</a:t>
            </a:r>
            <a:r>
              <a:rPr lang="de-DE" dirty="0"/>
              <a:t> / partial </a:t>
            </a:r>
            <a:r>
              <a:rPr lang="de-DE" dirty="0" err="1"/>
              <a:t>exchangeable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 Are Vines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feasible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Are all </a:t>
            </a:r>
            <a:r>
              <a:rPr lang="de-DE" dirty="0" err="1">
                <a:sym typeface="Wingdings" panose="05000000000000000000" pitchFamily="2" charset="2"/>
              </a:rPr>
              <a:t>these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issues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much</a:t>
            </a:r>
            <a:r>
              <a:rPr lang="de-DE" dirty="0">
                <a:sym typeface="Wingdings" panose="05000000000000000000" pitchFamily="2" charset="2"/>
              </a:rPr>
              <a:t> to </a:t>
            </a:r>
            <a:r>
              <a:rPr lang="de-DE" dirty="0" err="1">
                <a:sym typeface="Wingdings" panose="05000000000000000000" pitchFamily="2" charset="2"/>
              </a:rPr>
              <a:t>tackle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paper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71DE35-D0BA-7363-5839-B21A2481D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E22E-D4F1-40D7-A03F-1C7960DE94E4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89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66EEA-D54C-2D4F-56D1-562848C21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799AC8-4EC9-1D15-FC49-3D2364F0F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52663-A942-E17A-12DD-CCEC72859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16FAE2-6F1B-7CD9-1B54-DA07D2F6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Grün, Schüttpelz - </a:t>
            </a:r>
            <a:r>
              <a:rPr lang="en-US" dirty="0"/>
              <a:t>Asymmetric copulas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B10A28-DC58-645B-1428-80C2DBEB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09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FE62A5-6B04-D881-4BDE-90C2493B9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E1E4E0-FA27-FE4D-0B1C-D61BE2F1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A6E421-F430-802E-61B9-A294A7B3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0A9AB-C6C5-BF7B-1EC8-22C0A3F5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095FF3-6DAD-8716-FE99-36272FB5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3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178F57-BC36-4B50-BDA0-109C27338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2FE56F-31FC-1E0B-15EF-83B70D4CA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370BE-0E80-7CA1-4592-84189C1F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5FDE62-FF32-0460-F469-F910AF07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D0083-AF7A-BB14-D0CA-91D9A461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9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91D33-4C47-0698-55D3-C0A3FEB2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0EC7F0-6A3A-4015-F3B0-043EAEFE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F1DA93-5A72-F1D5-B73F-071BF874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0879F-EDEB-2D9A-67A7-94C77B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Grün, Schüttpelz - </a:t>
            </a:r>
            <a:r>
              <a:rPr lang="en-US" dirty="0"/>
              <a:t>Asymmetric copulas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D88B72-3583-163D-C805-F2EB1B41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376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3711F4-78E4-827A-2FF7-0095EBA4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3D0F8-D717-6C17-5096-51C12EF3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695EE-8D09-125C-826B-AC1FB61BE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437683-0F29-87C9-338D-20A093A5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8A7B16-B1EE-7681-9B1A-2B91298A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37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42215-1B0F-A0BF-0682-BE43939F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490970-73FE-C312-64F0-53DF7C7C3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5BD59A-E3C2-F188-ABF5-1DC505AD7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2B5E5E-6DC6-E421-F780-9ABA1629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EBEB18-92E7-43B3-3A31-751FB2D5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2F2BAD-9DF7-AD72-E353-AB98D273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99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242E2-02E9-9593-E232-0A39059E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292ADF-9574-5A29-47A3-C041EAE1B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4F2B438-C265-91A7-55DE-9AA91CECB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2FC2D1-00AB-66D2-DDDB-DD14899B8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4B5712E-A5EF-9E4B-7A25-1C648F678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2916DAD-4EB8-D1DE-F342-8130A842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B6F41C1-30A4-A2BE-BEC9-D56603B8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3D7A6AC-78D3-E397-7E30-7B77A54D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0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0016A-44B1-12BC-8F07-610EBB32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59F177-1A07-74A3-66A6-71556F54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F09005C-91FD-D819-17F9-0FD025BF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57BFF6-B69D-D144-71E0-73BC7596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324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92C768C-AB29-7156-B4FD-E07C32EC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0E81A2-A53A-2B55-1F6D-2EB714B8A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8F6C05-8F86-CA45-AF83-0B844C45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25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2E9D6-90CD-51D2-4218-B3B4AE388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68E07-8449-A6BA-D876-3C425D3E5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D266F5-BD2B-C033-52F6-EB433D655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BFE316-3B9A-5E98-573F-AC266318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AD727-2304-E5D7-0A0C-4EFE32D5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F1B015-9E13-1E41-EE94-40ECF58F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14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379FD8-B3B6-BF5C-37E8-FB7B1777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F17ECA1-1BE7-7AF6-452D-51E4C4DF1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4148DB-2B5C-3B67-D0C9-44BFBC6EF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75C033-D2F2-98D0-F3F8-07AA496E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D6B1-0A5A-4492-9F3F-4F2146AE047F}" type="datetimeFigureOut">
              <a:rPr lang="de-DE" smtClean="0"/>
              <a:t>17.01.2025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2EE8F-CC96-6B33-A2C1-FD2C29FC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E2FD7B-1827-D60D-093B-186CEF43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119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FA2E01-B92E-B4EF-ABAB-603E53CF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7B8AB7-0C7A-575D-E9A8-D1AD50DCA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83A1B5-E629-BEDD-6F43-9DD7A4A4B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5D6B1-0A5A-4492-9F3F-4F2146AE047F}" type="datetimeFigureOut">
              <a:rPr lang="de-DE" smtClean="0"/>
              <a:t>17.01.2025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6147DE-B967-F2CF-52D6-27979F866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 dirty="0"/>
              <a:t>Grün, Schüttpelz - </a:t>
            </a:r>
            <a:r>
              <a:rPr lang="en-US" dirty="0"/>
              <a:t>Asymmetric copulas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AA79CE-019B-C0BA-787B-B9FA59876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A62A1-7D42-47F0-AE93-D891FFACD6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71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5DCFB-95D7-B3CB-3230-AFEFA6A3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0C6390F-1301-68AF-B955-2719753CEBD0}"/>
              </a:ext>
            </a:extLst>
          </p:cNvPr>
          <p:cNvSpPr/>
          <p:nvPr/>
        </p:nvSpPr>
        <p:spPr>
          <a:xfrm>
            <a:off x="0" y="2162863"/>
            <a:ext cx="12192000" cy="2532273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/>
              <a:t>Asymmetric copula in multivariate flood frequency analysis</a:t>
            </a:r>
            <a:endParaRPr lang="de-DE" sz="5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D2D05DF-FD2A-385E-5F04-C44339C4EA3F}"/>
              </a:ext>
            </a:extLst>
          </p:cNvPr>
          <p:cNvSpPr/>
          <p:nvPr/>
        </p:nvSpPr>
        <p:spPr>
          <a:xfrm>
            <a:off x="0" y="6187440"/>
            <a:ext cx="12192000" cy="16377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/>
              <a:t>Hannes Grün, Robin Schüttpelz</a:t>
            </a:r>
          </a:p>
        </p:txBody>
      </p:sp>
    </p:spTree>
    <p:extLst>
      <p:ext uri="{BB962C8B-B14F-4D97-AF65-F5344CB8AC3E}">
        <p14:creationId xmlns:p14="http://schemas.microsoft.com/office/powerpoint/2010/main" val="135797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42BD4-7F9E-45EB-E8F7-57E7DDBB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78ACD5F-93E4-CDF8-ED1A-069100A04189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Outlook (2) 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80FFFBB-A3BB-0439-0DC0-5FE737D25D4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Grimaldi Paper </a:t>
            </a:r>
            <a:r>
              <a:rPr lang="de-DE" b="1" dirty="0" err="1"/>
              <a:t>focus</a:t>
            </a:r>
            <a:r>
              <a:rPr lang="de-DE" dirty="0"/>
              <a:t>: </a:t>
            </a:r>
            <a:br>
              <a:rPr lang="de-DE" dirty="0"/>
            </a:br>
            <a:r>
              <a:rPr lang="de-DE" dirty="0"/>
              <a:t>Simple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b="1" i="1" dirty="0" err="1"/>
              <a:t>vs</a:t>
            </a:r>
            <a:r>
              <a:rPr lang="de-DE" dirty="0"/>
              <a:t> </a:t>
            </a:r>
            <a:r>
              <a:rPr lang="de-DE" dirty="0" err="1"/>
              <a:t>Symmetric</a:t>
            </a:r>
            <a:r>
              <a:rPr lang="de-DE" dirty="0"/>
              <a:t> ACs </a:t>
            </a:r>
            <a:r>
              <a:rPr lang="de-DE" b="1" i="1" dirty="0" err="1"/>
              <a:t>vs</a:t>
            </a:r>
            <a:r>
              <a:rPr lang="de-DE" dirty="0"/>
              <a:t> </a:t>
            </a:r>
            <a:r>
              <a:rPr lang="de-DE" dirty="0" err="1"/>
              <a:t>Asymmetric</a:t>
            </a:r>
            <a:r>
              <a:rPr lang="de-DE" dirty="0"/>
              <a:t> ACs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paper</a:t>
            </a:r>
            <a:r>
              <a:rPr lang="de-DE" dirty="0"/>
              <a:t>:</a:t>
            </a: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Hydrological </a:t>
            </a:r>
            <a:r>
              <a:rPr lang="de-DE" dirty="0" err="1"/>
              <a:t>focus</a:t>
            </a:r>
            <a:r>
              <a:rPr lang="de-DE" dirty="0"/>
              <a:t>: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discharge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</a:t>
            </a: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Statistical </a:t>
            </a:r>
            <a:r>
              <a:rPr lang="de-DE" dirty="0" err="1"/>
              <a:t>focus</a:t>
            </a:r>
            <a:r>
              <a:rPr lang="de-DE" dirty="0"/>
              <a:t>: </a:t>
            </a:r>
            <a:r>
              <a:rPr lang="de-DE" dirty="0" err="1"/>
              <a:t>Asymmetric</a:t>
            </a:r>
            <a:r>
              <a:rPr lang="de-DE" dirty="0"/>
              <a:t> ACs </a:t>
            </a:r>
            <a:r>
              <a:rPr lang="de-DE" b="1" i="1" dirty="0" err="1"/>
              <a:t>vs</a:t>
            </a:r>
            <a:r>
              <a:rPr lang="de-DE" dirty="0"/>
              <a:t> Vine Copulas</a:t>
            </a:r>
          </a:p>
        </p:txBody>
      </p:sp>
    </p:spTree>
    <p:extLst>
      <p:ext uri="{BB962C8B-B14F-4D97-AF65-F5344CB8AC3E}">
        <p14:creationId xmlns:p14="http://schemas.microsoft.com/office/powerpoint/2010/main" val="24081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1CB7-4D63-92F0-FFBC-567D960B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5DA7D28-BD90-3A84-F872-6392C485715D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/>
              <a:t>Relevance</a:t>
            </a:r>
            <a:endParaRPr lang="de-DE" sz="54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612D634-0F2D-C7F7-A766-221DB6E7DA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Floods: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Among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severe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natural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hazards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worldwide</a:t>
            </a:r>
            <a:endParaRPr lang="de-DE" dirty="0"/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Multivariate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flood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Interdependence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flood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characteristics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Asymmetric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copula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Varying strength of dependence between variables, allowing flexible modelling. </a:t>
            </a:r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002DF-734A-53C6-3978-8C7B047D3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FCBBA31-858A-792C-8F6E-88EA3931695F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/>
              <a:t>Dependence</a:t>
            </a:r>
            <a:r>
              <a:rPr lang="de-DE" sz="5400" dirty="0"/>
              <a:t> </a:t>
            </a:r>
            <a:r>
              <a:rPr lang="de-DE" sz="5400" dirty="0" err="1"/>
              <a:t>Structure</a:t>
            </a:r>
            <a:endParaRPr lang="de-DE" sz="54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7E54C30-37FF-602D-68B1-BF7C07F68C8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Relevant Variables: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Flood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(P), Duration (D), Volume (V). </a:t>
            </a:r>
            <a:endParaRPr lang="de-DE" dirty="0"/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Influences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affects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dependence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D &amp; V</a:t>
            </a:r>
            <a:endParaRPr lang="de-DE" dirty="0"/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Relevant </a:t>
            </a:r>
            <a:r>
              <a:rPr lang="de-DE" b="1" dirty="0" err="1">
                <a:latin typeface="Arial" panose="020B0604020202020204" pitchFamily="34" charset="0"/>
                <a:cs typeface="Arial" panose="020B0604020202020204" pitchFamily="34" charset="0"/>
              </a:rPr>
              <a:t>Influences</a:t>
            </a: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Portray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multivariate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manner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55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B0B2C-021F-FB6E-9F69-EFE01CAD4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CCA890D-8B36-31B3-DC17-AA07E3FF2579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/>
              <a:t>Copula</a:t>
            </a:r>
            <a:endParaRPr lang="de-DE" sz="5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0E99DF31-1A7E-889E-532B-1584D29D06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Joint CDF </a:t>
                </a:r>
                <a:r>
                  <a:rPr lang="de-DE" dirty="0" err="1"/>
                  <a:t>with</a:t>
                </a:r>
                <a:r>
                  <a:rPr lang="de-DE" dirty="0"/>
                  <a:t> uniform </a:t>
                </a:r>
                <a:r>
                  <a:rPr lang="de-DE" dirty="0" err="1"/>
                  <a:t>margins</a:t>
                </a:r>
                <a:endParaRPr lang="de-DE" dirty="0"/>
              </a:p>
              <a:p>
                <a:pPr marL="342900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de-DE" dirty="0" err="1"/>
                  <a:t>Decouples</a:t>
                </a:r>
                <a:r>
                  <a:rPr lang="de-DE" dirty="0"/>
                  <a:t> </a:t>
                </a:r>
                <a:r>
                  <a:rPr lang="de-DE" dirty="0" err="1"/>
                  <a:t>margins</a:t>
                </a:r>
                <a:r>
                  <a:rPr lang="de-DE" dirty="0"/>
                  <a:t> and </a:t>
                </a:r>
                <a:r>
                  <a:rPr lang="de-DE" dirty="0" err="1"/>
                  <a:t>dependence</a:t>
                </a:r>
                <a:endParaRPr lang="de-DE" dirty="0"/>
              </a:p>
              <a:p>
                <a:pPr marL="342900" indent="-342900" algn="l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de-DE" dirty="0"/>
                  <a:t>NAC </a:t>
                </a:r>
                <a:r>
                  <a:rPr lang="de-DE" dirty="0" err="1"/>
                  <a:t>allow</a:t>
                </a:r>
                <a:r>
                  <a:rPr lang="de-DE" dirty="0"/>
                  <a:t> (partial) </a:t>
                </a:r>
                <a:r>
                  <a:rPr lang="de-DE" dirty="0" err="1"/>
                  <a:t>asymmetry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de-DE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0E99DF31-1A7E-889E-532B-1584D29D0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98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7328D-A00E-5B59-5626-95B613102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01C57C7-3E5A-8BC5-E91F-BE9B2E1F3D5D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/>
              <a:t>Example</a:t>
            </a:r>
            <a:endParaRPr lang="de-DE" sz="54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591FE96-24EE-5D86-9F67-335850A5956B}"/>
              </a:ext>
            </a:extLst>
          </p:cNvPr>
          <p:cNvSpPr/>
          <p:nvPr/>
        </p:nvSpPr>
        <p:spPr>
          <a:xfrm>
            <a:off x="1707121" y="1675226"/>
            <a:ext cx="8777757" cy="439419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53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105FE-9503-9A25-D27E-7CBFEC16D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67713E0F-159F-2B51-613F-72383DCB23C9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Probability Integral Transform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8CE919A-12FF-3F5D-C3D7-D2C9BD3A9E5F}"/>
              </a:ext>
            </a:extLst>
          </p:cNvPr>
          <p:cNvSpPr/>
          <p:nvPr/>
        </p:nvSpPr>
        <p:spPr>
          <a:xfrm>
            <a:off x="1707121" y="1675226"/>
            <a:ext cx="8777757" cy="439419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8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6999A-A478-C7E3-B1F1-AE05B81BE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C9202AA-147C-1AFF-98F6-83FD6EF8E68E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Pseudo </a:t>
            </a:r>
            <a:r>
              <a:rPr lang="de-DE" sz="5400" dirty="0" err="1"/>
              <a:t>Observations</a:t>
            </a:r>
            <a:endParaRPr lang="de-DE" sz="540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E118EA0-84EB-A9B4-8B1C-D6EA33CBC9EF}"/>
              </a:ext>
            </a:extLst>
          </p:cNvPr>
          <p:cNvSpPr/>
          <p:nvPr/>
        </p:nvSpPr>
        <p:spPr>
          <a:xfrm>
            <a:off x="1707121" y="1675226"/>
            <a:ext cx="8777757" cy="439419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58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68D9F-B723-6197-E726-871608220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1D9636-9580-C397-0FD6-46753C7EFE25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 err="1"/>
              <a:t>Goodness</a:t>
            </a:r>
            <a:r>
              <a:rPr lang="de-DE" sz="5400" dirty="0"/>
              <a:t> </a:t>
            </a:r>
            <a:r>
              <a:rPr lang="de-DE" sz="5400" dirty="0" err="1"/>
              <a:t>of</a:t>
            </a:r>
            <a:r>
              <a:rPr lang="de-DE" sz="5400" dirty="0"/>
              <a:t> Fit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8F641E6-6B7F-EABF-49E0-4875080F63EB}"/>
              </a:ext>
            </a:extLst>
          </p:cNvPr>
          <p:cNvSpPr/>
          <p:nvPr/>
        </p:nvSpPr>
        <p:spPr>
          <a:xfrm>
            <a:off x="1707121" y="1675226"/>
            <a:ext cx="8777757" cy="439419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94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41113-1D5C-55DE-5043-64F6BCE3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597DE21-145E-224D-C334-A8C5EAD66956}"/>
              </a:ext>
            </a:extLst>
          </p:cNvPr>
          <p:cNvSpPr/>
          <p:nvPr/>
        </p:nvSpPr>
        <p:spPr>
          <a:xfrm>
            <a:off x="1" y="373487"/>
            <a:ext cx="12192000" cy="85000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Outlook (1)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26C8164-D288-6C77-16E8-5BF01E18F9C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Examination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channel</a:t>
            </a:r>
            <a:r>
              <a:rPr lang="de-DE" b="1" dirty="0"/>
              <a:t> </a:t>
            </a:r>
            <a:r>
              <a:rPr lang="de-DE" b="1" dirty="0" err="1"/>
              <a:t>characteristics</a:t>
            </a:r>
            <a:r>
              <a:rPr lang="de-DE" dirty="0"/>
              <a:t>: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slope</a:t>
            </a:r>
            <a:r>
              <a:rPr lang="de-DE" dirty="0"/>
              <a:t>, </a:t>
            </a:r>
            <a:r>
              <a:rPr lang="de-DE" dirty="0" err="1"/>
              <a:t>width</a:t>
            </a:r>
            <a:r>
              <a:rPr lang="de-DE" dirty="0"/>
              <a:t>, </a:t>
            </a:r>
            <a:r>
              <a:rPr lang="de-DE" dirty="0" err="1"/>
              <a:t>surface</a:t>
            </a:r>
            <a:r>
              <a:rPr lang="de-DE" dirty="0"/>
              <a:t> </a:t>
            </a:r>
            <a:r>
              <a:rPr lang="de-DE" dirty="0" err="1"/>
              <a:t>roughness</a:t>
            </a:r>
            <a:r>
              <a:rPr lang="de-DE" dirty="0"/>
              <a:t>, etc.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dependence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V and D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b="1" dirty="0"/>
              <a:t>Statistical </a:t>
            </a:r>
            <a:r>
              <a:rPr lang="de-DE" b="1" dirty="0" err="1"/>
              <a:t>issues</a:t>
            </a:r>
            <a:r>
              <a:rPr lang="de-DE" dirty="0"/>
              <a:t>:</a:t>
            </a: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Variable </a:t>
            </a:r>
            <a:r>
              <a:rPr lang="de-DE" dirty="0" err="1"/>
              <a:t>behavior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How</a:t>
            </a:r>
            <a:r>
              <a:rPr lang="de-DE" dirty="0">
                <a:sym typeface="Wingdings" panose="05000000000000000000" pitchFamily="2" charset="2"/>
              </a:rPr>
              <a:t> to deal </a:t>
            </a:r>
            <a:r>
              <a:rPr lang="de-DE" dirty="0" err="1">
                <a:sym typeface="Wingdings" panose="05000000000000000000" pitchFamily="2" charset="2"/>
              </a:rPr>
              <a:t>with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constants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/>
              <a:t>Are all variables </a:t>
            </a:r>
            <a:r>
              <a:rPr lang="de-DE" dirty="0" err="1"/>
              <a:t>even</a:t>
            </a:r>
            <a:r>
              <a:rPr lang="de-DE" dirty="0"/>
              <a:t> relevant? i.e. variable </a:t>
            </a:r>
            <a:r>
              <a:rPr lang="de-DE" dirty="0" err="1"/>
              <a:t>selection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copulas</a:t>
            </a:r>
            <a:r>
              <a:rPr lang="de-DE" dirty="0"/>
              <a:t>?</a:t>
            </a: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variables </a:t>
            </a:r>
            <a:r>
              <a:rPr lang="de-DE" dirty="0" err="1"/>
              <a:t>are</a:t>
            </a:r>
            <a:r>
              <a:rPr lang="de-DE" dirty="0"/>
              <a:t> relevant, NACs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suitable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Vine </a:t>
            </a:r>
            <a:r>
              <a:rPr lang="de-DE" dirty="0" err="1">
                <a:sym typeface="Wingdings" panose="05000000000000000000" pitchFamily="2" charset="2"/>
              </a:rPr>
              <a:t>copulas</a:t>
            </a:r>
            <a:r>
              <a:rPr lang="de-DE" dirty="0">
                <a:sym typeface="Wingdings" panose="05000000000000000000" pitchFamily="2" charset="2"/>
              </a:rPr>
              <a:t>?</a:t>
            </a:r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this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much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for</a:t>
            </a:r>
            <a:r>
              <a:rPr lang="de-DE" dirty="0">
                <a:sym typeface="Wingdings" panose="05000000000000000000" pitchFamily="2" charset="2"/>
              </a:rPr>
              <a:t> 15 </a:t>
            </a:r>
            <a:r>
              <a:rPr lang="de-DE" dirty="0" err="1">
                <a:sym typeface="Wingdings" panose="05000000000000000000" pitchFamily="2" charset="2"/>
              </a:rPr>
              <a:t>pages</a:t>
            </a:r>
            <a:r>
              <a:rPr lang="de-DE" dirty="0">
                <a:sym typeface="Wingdings" panose="05000000000000000000" pitchFamily="2" charset="2"/>
              </a:rPr>
              <a:t>?</a:t>
            </a:r>
            <a:endParaRPr lang="de-DE" dirty="0"/>
          </a:p>
          <a:p>
            <a:pPr marL="800100" lvl="1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944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650</Words>
  <Application>Microsoft Office PowerPoint</Application>
  <PresentationFormat>Breitbild</PresentationFormat>
  <Paragraphs>97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Schüttpelz, Robin</dc:creator>
  <cp:lastModifiedBy>Schüttpelz, Robin</cp:lastModifiedBy>
  <cp:revision>80</cp:revision>
  <dcterms:created xsi:type="dcterms:W3CDTF">2025-01-12T17:57:38Z</dcterms:created>
  <dcterms:modified xsi:type="dcterms:W3CDTF">2025-01-17T15:05:46Z</dcterms:modified>
</cp:coreProperties>
</file>