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81" r:id="rId6"/>
    <p:sldId id="270" r:id="rId7"/>
    <p:sldId id="271" r:id="rId8"/>
    <p:sldId id="260" r:id="rId9"/>
    <p:sldId id="273" r:id="rId10"/>
    <p:sldId id="274" r:id="rId11"/>
    <p:sldId id="275" r:id="rId12"/>
    <p:sldId id="276" r:id="rId13"/>
    <p:sldId id="272" r:id="rId14"/>
    <p:sldId id="277" r:id="rId15"/>
    <p:sldId id="261" r:id="rId16"/>
    <p:sldId id="262" r:id="rId17"/>
    <p:sldId id="263" r:id="rId18"/>
    <p:sldId id="264" r:id="rId19"/>
    <p:sldId id="279" r:id="rId20"/>
    <p:sldId id="265" r:id="rId21"/>
    <p:sldId id="266" r:id="rId22"/>
    <p:sldId id="26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6"/>
    <p:restoredTop sz="96400"/>
  </p:normalViewPr>
  <p:slideViewPr>
    <p:cSldViewPr snapToGrid="0">
      <p:cViewPr varScale="1">
        <p:scale>
          <a:sx n="116" d="100"/>
          <a:sy n="116" d="100"/>
        </p:scale>
        <p:origin x="464" y="184"/>
      </p:cViewPr>
      <p:guideLst/>
    </p:cSldViewPr>
  </p:slideViewPr>
  <p:outlineViewPr>
    <p:cViewPr>
      <p:scale>
        <a:sx n="33" d="100"/>
        <a:sy n="33" d="100"/>
      </p:scale>
      <p:origin x="0" y="-122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CF6BC-F34B-4FBC-9EFB-12B705E2ACE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B986A33-8FF4-44C7-B4E6-BD4064365422}">
      <dgm:prSet/>
      <dgm:spPr/>
      <dgm:t>
        <a:bodyPr/>
        <a:lstStyle/>
        <a:p>
          <a:r>
            <a:rPr lang="en-US" b="0" i="0" dirty="0"/>
            <a:t>Developed a Machine Learning system to detect potentially money laundering transactions, enhancing AML systems.</a:t>
          </a:r>
          <a:endParaRPr lang="en-US" dirty="0"/>
        </a:p>
      </dgm:t>
    </dgm:pt>
    <dgm:pt modelId="{E4F71B92-CD1B-4E8E-AA1B-1D8A450D5623}" type="parTrans" cxnId="{C3EA5CE6-D075-4BCA-8256-B4BDE2C8E567}">
      <dgm:prSet/>
      <dgm:spPr/>
      <dgm:t>
        <a:bodyPr/>
        <a:lstStyle/>
        <a:p>
          <a:endParaRPr lang="en-US"/>
        </a:p>
      </dgm:t>
    </dgm:pt>
    <dgm:pt modelId="{8E8176F7-4CCB-4EC2-A6B6-0AA1E49D4DEB}" type="sibTrans" cxnId="{C3EA5CE6-D075-4BCA-8256-B4BDE2C8E567}">
      <dgm:prSet/>
      <dgm:spPr/>
      <dgm:t>
        <a:bodyPr/>
        <a:lstStyle/>
        <a:p>
          <a:endParaRPr lang="en-US"/>
        </a:p>
      </dgm:t>
    </dgm:pt>
    <dgm:pt modelId="{8F2036B9-E00E-4841-93FE-7CA36AF858FD}">
      <dgm:prSet/>
      <dgm:spPr/>
      <dgm:t>
        <a:bodyPr/>
        <a:lstStyle/>
        <a:p>
          <a:r>
            <a:rPr lang="en-US" b="0" i="0" dirty="0"/>
            <a:t>Addressed the challenge of high false positive and false negative rates in traditional AML systems.</a:t>
          </a:r>
          <a:endParaRPr lang="en-US" dirty="0"/>
        </a:p>
      </dgm:t>
    </dgm:pt>
    <dgm:pt modelId="{BBE371B0-E5CD-4CC3-B698-ABABD5FB463D}" type="parTrans" cxnId="{0E94BC08-224F-43DB-9E66-0C69084A9FDC}">
      <dgm:prSet/>
      <dgm:spPr/>
      <dgm:t>
        <a:bodyPr/>
        <a:lstStyle/>
        <a:p>
          <a:endParaRPr lang="en-US"/>
        </a:p>
      </dgm:t>
    </dgm:pt>
    <dgm:pt modelId="{96F78038-56A1-47C7-90CB-E0FC9BDE803F}" type="sibTrans" cxnId="{0E94BC08-224F-43DB-9E66-0C69084A9FDC}">
      <dgm:prSet/>
      <dgm:spPr/>
      <dgm:t>
        <a:bodyPr/>
        <a:lstStyle/>
        <a:p>
          <a:endParaRPr lang="en-US"/>
        </a:p>
      </dgm:t>
    </dgm:pt>
    <dgm:pt modelId="{34E9E533-FA80-4D55-ADA3-9DC88A61C7C1}">
      <dgm:prSet/>
      <dgm:spPr/>
      <dgm:t>
        <a:bodyPr/>
        <a:lstStyle/>
        <a:p>
          <a:r>
            <a:rPr lang="en-US" b="0" i="0" dirty="0"/>
            <a:t>Improved Precision &amp; Recall compared to baseline methods.</a:t>
          </a:r>
          <a:endParaRPr lang="en-US" dirty="0"/>
        </a:p>
      </dgm:t>
    </dgm:pt>
    <dgm:pt modelId="{AD0CFEE9-F82C-402B-B41C-FF65FFE0779E}" type="parTrans" cxnId="{D8A84E60-F94F-4B5E-A045-F91855FD61BE}">
      <dgm:prSet/>
      <dgm:spPr/>
      <dgm:t>
        <a:bodyPr/>
        <a:lstStyle/>
        <a:p>
          <a:endParaRPr lang="en-US"/>
        </a:p>
      </dgm:t>
    </dgm:pt>
    <dgm:pt modelId="{5F6C9529-B2C2-4E9A-B774-FA28B1EC2730}" type="sibTrans" cxnId="{D8A84E60-F94F-4B5E-A045-F91855FD61BE}">
      <dgm:prSet/>
      <dgm:spPr/>
      <dgm:t>
        <a:bodyPr/>
        <a:lstStyle/>
        <a:p>
          <a:endParaRPr lang="en-US"/>
        </a:p>
      </dgm:t>
    </dgm:pt>
    <dgm:pt modelId="{82ACDE6C-51D6-403A-904D-8045F19C13D0}">
      <dgm:prSet/>
      <dgm:spPr/>
      <dgm:t>
        <a:bodyPr/>
        <a:lstStyle/>
        <a:p>
          <a:r>
            <a:rPr lang="en-US" dirty="0"/>
            <a:t>Deployed the best model on </a:t>
          </a:r>
          <a:r>
            <a:rPr lang="en-US" b="0" i="0" dirty="0"/>
            <a:t>AWS using Docker with ECR and EC2, and integrated into a CI/CD pipeline via GitHub Actions</a:t>
          </a:r>
          <a:endParaRPr lang="en-US" dirty="0"/>
        </a:p>
      </dgm:t>
    </dgm:pt>
    <dgm:pt modelId="{1A288A9E-0F0F-454F-BE56-17D379A6B28C}" type="parTrans" cxnId="{DFC99FD6-B2AE-4DFF-9B4F-4750574F9CE6}">
      <dgm:prSet/>
      <dgm:spPr/>
      <dgm:t>
        <a:bodyPr/>
        <a:lstStyle/>
        <a:p>
          <a:endParaRPr lang="en-US"/>
        </a:p>
      </dgm:t>
    </dgm:pt>
    <dgm:pt modelId="{F38D999B-EB89-4D37-836C-772ED92DC467}" type="sibTrans" cxnId="{DFC99FD6-B2AE-4DFF-9B4F-4750574F9CE6}">
      <dgm:prSet/>
      <dgm:spPr/>
      <dgm:t>
        <a:bodyPr/>
        <a:lstStyle/>
        <a:p>
          <a:endParaRPr lang="en-US"/>
        </a:p>
      </dgm:t>
    </dgm:pt>
    <dgm:pt modelId="{A8A6CA2C-109A-4A0A-84FE-957978761B0D}" type="pres">
      <dgm:prSet presAssocID="{E8CCF6BC-F34B-4FBC-9EFB-12B705E2ACE3}" presName="root" presStyleCnt="0">
        <dgm:presLayoutVars>
          <dgm:dir/>
          <dgm:resizeHandles val="exact"/>
        </dgm:presLayoutVars>
      </dgm:prSet>
      <dgm:spPr/>
    </dgm:pt>
    <dgm:pt modelId="{1B3B782C-7A60-43CC-AD60-32DBA2050500}" type="pres">
      <dgm:prSet presAssocID="{E8CCF6BC-F34B-4FBC-9EFB-12B705E2ACE3}" presName="container" presStyleCnt="0">
        <dgm:presLayoutVars>
          <dgm:dir/>
          <dgm:resizeHandles val="exact"/>
        </dgm:presLayoutVars>
      </dgm:prSet>
      <dgm:spPr/>
    </dgm:pt>
    <dgm:pt modelId="{167802DF-498D-41F5-B9DB-E9D245808214}" type="pres">
      <dgm:prSet presAssocID="{7B986A33-8FF4-44C7-B4E6-BD4064365422}" presName="compNode" presStyleCnt="0"/>
      <dgm:spPr/>
    </dgm:pt>
    <dgm:pt modelId="{D9B972BF-F48B-4188-8C9E-153BA63AAA07}" type="pres">
      <dgm:prSet presAssocID="{7B986A33-8FF4-44C7-B4E6-BD4064365422}" presName="iconBgRect" presStyleLbl="bgShp" presStyleIdx="0" presStyleCnt="4"/>
      <dgm:spPr/>
    </dgm:pt>
    <dgm:pt modelId="{CCC77E15-1799-4C60-9E45-8861AB66465E}" type="pres">
      <dgm:prSet presAssocID="{7B986A33-8FF4-44C7-B4E6-BD40643654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3BB2C21-1A0B-4C83-9C47-DFC6FD4F0B22}" type="pres">
      <dgm:prSet presAssocID="{7B986A33-8FF4-44C7-B4E6-BD4064365422}" presName="spaceRect" presStyleCnt="0"/>
      <dgm:spPr/>
    </dgm:pt>
    <dgm:pt modelId="{828A16DE-3414-4C4F-8950-DC6C16AAA919}" type="pres">
      <dgm:prSet presAssocID="{7B986A33-8FF4-44C7-B4E6-BD4064365422}" presName="textRect" presStyleLbl="revTx" presStyleIdx="0" presStyleCnt="4" custScaleX="110112">
        <dgm:presLayoutVars>
          <dgm:chMax val="1"/>
          <dgm:chPref val="1"/>
        </dgm:presLayoutVars>
      </dgm:prSet>
      <dgm:spPr/>
    </dgm:pt>
    <dgm:pt modelId="{34FB0549-2CDA-4534-B747-CEFD8516120D}" type="pres">
      <dgm:prSet presAssocID="{8E8176F7-4CCB-4EC2-A6B6-0AA1E49D4DEB}" presName="sibTrans" presStyleLbl="sibTrans2D1" presStyleIdx="0" presStyleCnt="0"/>
      <dgm:spPr/>
    </dgm:pt>
    <dgm:pt modelId="{609D7E1F-015F-4D7D-8753-FE2BB38DC051}" type="pres">
      <dgm:prSet presAssocID="{8F2036B9-E00E-4841-93FE-7CA36AF858FD}" presName="compNode" presStyleCnt="0"/>
      <dgm:spPr/>
    </dgm:pt>
    <dgm:pt modelId="{313389D7-C782-4288-9E0E-3B00BEBEE90D}" type="pres">
      <dgm:prSet presAssocID="{8F2036B9-E00E-4841-93FE-7CA36AF858FD}" presName="iconBgRect" presStyleLbl="bgShp" presStyleIdx="1" presStyleCnt="4" custLinFactNeighborX="-16877" custLinFactNeighborY="-2150"/>
      <dgm:spPr/>
    </dgm:pt>
    <dgm:pt modelId="{3DEA8C0F-74D1-45EF-AB39-B378F487D3C6}" type="pres">
      <dgm:prSet presAssocID="{8F2036B9-E00E-4841-93FE-7CA36AF858FD}" presName="iconRect" presStyleLbl="node1" presStyleIdx="1" presStyleCnt="4" custLinFactNeighborX="-32332" custLinFactNeighborY="-646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0848D28-CC3E-492A-B309-A308172B4496}" type="pres">
      <dgm:prSet presAssocID="{8F2036B9-E00E-4841-93FE-7CA36AF858FD}" presName="spaceRect" presStyleCnt="0"/>
      <dgm:spPr/>
    </dgm:pt>
    <dgm:pt modelId="{3A9D7B45-949B-4CEF-BD0C-A0DE218BA942}" type="pres">
      <dgm:prSet presAssocID="{8F2036B9-E00E-4841-93FE-7CA36AF858FD}" presName="textRect" presStyleLbl="revTx" presStyleIdx="1" presStyleCnt="4" custLinFactNeighborX="-10646" custLinFactNeighborY="-784">
        <dgm:presLayoutVars>
          <dgm:chMax val="1"/>
          <dgm:chPref val="1"/>
        </dgm:presLayoutVars>
      </dgm:prSet>
      <dgm:spPr/>
    </dgm:pt>
    <dgm:pt modelId="{4AEDA6B0-89D0-4721-9525-5CF616D4F391}" type="pres">
      <dgm:prSet presAssocID="{96F78038-56A1-47C7-90CB-E0FC9BDE803F}" presName="sibTrans" presStyleLbl="sibTrans2D1" presStyleIdx="0" presStyleCnt="0"/>
      <dgm:spPr/>
    </dgm:pt>
    <dgm:pt modelId="{5C1AE16A-1169-431A-90CF-6154D61D3106}" type="pres">
      <dgm:prSet presAssocID="{34E9E533-FA80-4D55-ADA3-9DC88A61C7C1}" presName="compNode" presStyleCnt="0"/>
      <dgm:spPr/>
    </dgm:pt>
    <dgm:pt modelId="{6FD59415-7C52-434F-9D98-28D3BECD3202}" type="pres">
      <dgm:prSet presAssocID="{34E9E533-FA80-4D55-ADA3-9DC88A61C7C1}" presName="iconBgRect" presStyleLbl="bgShp" presStyleIdx="2" presStyleCnt="4"/>
      <dgm:spPr/>
    </dgm:pt>
    <dgm:pt modelId="{ABABA614-2C2C-4FA6-A1C7-4F83E0D8912A}" type="pres">
      <dgm:prSet presAssocID="{34E9E533-FA80-4D55-ADA3-9DC88A61C7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B53568E-1CF6-4D9D-9CE2-A8342EAE9DC1}" type="pres">
      <dgm:prSet presAssocID="{34E9E533-FA80-4D55-ADA3-9DC88A61C7C1}" presName="spaceRect" presStyleCnt="0"/>
      <dgm:spPr/>
    </dgm:pt>
    <dgm:pt modelId="{076F3D5D-5596-4B4D-9A8B-385ACD3CA06E}" type="pres">
      <dgm:prSet presAssocID="{34E9E533-FA80-4D55-ADA3-9DC88A61C7C1}" presName="textRect" presStyleLbl="revTx" presStyleIdx="2" presStyleCnt="4">
        <dgm:presLayoutVars>
          <dgm:chMax val="1"/>
          <dgm:chPref val="1"/>
        </dgm:presLayoutVars>
      </dgm:prSet>
      <dgm:spPr/>
    </dgm:pt>
    <dgm:pt modelId="{009A944F-EDE1-49F6-AF60-F38C222408D9}" type="pres">
      <dgm:prSet presAssocID="{5F6C9529-B2C2-4E9A-B774-FA28B1EC2730}" presName="sibTrans" presStyleLbl="sibTrans2D1" presStyleIdx="0" presStyleCnt="0"/>
      <dgm:spPr/>
    </dgm:pt>
    <dgm:pt modelId="{2A0C0CBE-6A12-40DC-AE11-938763D6DBDE}" type="pres">
      <dgm:prSet presAssocID="{82ACDE6C-51D6-403A-904D-8045F19C13D0}" presName="compNode" presStyleCnt="0"/>
      <dgm:spPr/>
    </dgm:pt>
    <dgm:pt modelId="{81786F0C-5868-467D-B5B4-CE58AE0D93C2}" type="pres">
      <dgm:prSet presAssocID="{82ACDE6C-51D6-403A-904D-8045F19C13D0}" presName="iconBgRect" presStyleLbl="bgShp" presStyleIdx="3" presStyleCnt="4"/>
      <dgm:spPr/>
    </dgm:pt>
    <dgm:pt modelId="{3D67A3A3-8EC4-438A-8BB2-EDC27A68C173}" type="pres">
      <dgm:prSet presAssocID="{82ACDE6C-51D6-403A-904D-8045F19C13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26DEE3D-C87D-48DD-828A-A387BA2E1A9D}" type="pres">
      <dgm:prSet presAssocID="{82ACDE6C-51D6-403A-904D-8045F19C13D0}" presName="spaceRect" presStyleCnt="0"/>
      <dgm:spPr/>
    </dgm:pt>
    <dgm:pt modelId="{01F1129F-DFB0-4C05-A728-F60125F92637}" type="pres">
      <dgm:prSet presAssocID="{82ACDE6C-51D6-403A-904D-8045F19C13D0}" presName="textRect" presStyleLbl="revTx" presStyleIdx="3" presStyleCnt="4" custScaleX="113486">
        <dgm:presLayoutVars>
          <dgm:chMax val="1"/>
          <dgm:chPref val="1"/>
        </dgm:presLayoutVars>
      </dgm:prSet>
      <dgm:spPr/>
    </dgm:pt>
  </dgm:ptLst>
  <dgm:cxnLst>
    <dgm:cxn modelId="{0E94BC08-224F-43DB-9E66-0C69084A9FDC}" srcId="{E8CCF6BC-F34B-4FBC-9EFB-12B705E2ACE3}" destId="{8F2036B9-E00E-4841-93FE-7CA36AF858FD}" srcOrd="1" destOrd="0" parTransId="{BBE371B0-E5CD-4CC3-B698-ABABD5FB463D}" sibTransId="{96F78038-56A1-47C7-90CB-E0FC9BDE803F}"/>
    <dgm:cxn modelId="{A8914F0C-EF4F-E44E-9B92-B3A44298F168}" type="presOf" srcId="{96F78038-56A1-47C7-90CB-E0FC9BDE803F}" destId="{4AEDA6B0-89D0-4721-9525-5CF616D4F391}" srcOrd="0" destOrd="0" presId="urn:microsoft.com/office/officeart/2018/2/layout/IconCircleList"/>
    <dgm:cxn modelId="{E355920C-897F-6740-9493-04299053E81F}" type="presOf" srcId="{34E9E533-FA80-4D55-ADA3-9DC88A61C7C1}" destId="{076F3D5D-5596-4B4D-9A8B-385ACD3CA06E}" srcOrd="0" destOrd="0" presId="urn:microsoft.com/office/officeart/2018/2/layout/IconCircleList"/>
    <dgm:cxn modelId="{DAD6420D-A2EB-D546-9402-14B73281CFD9}" type="presOf" srcId="{7B986A33-8FF4-44C7-B4E6-BD4064365422}" destId="{828A16DE-3414-4C4F-8950-DC6C16AAA919}" srcOrd="0" destOrd="0" presId="urn:microsoft.com/office/officeart/2018/2/layout/IconCircleList"/>
    <dgm:cxn modelId="{D8A84E60-F94F-4B5E-A045-F91855FD61BE}" srcId="{E8CCF6BC-F34B-4FBC-9EFB-12B705E2ACE3}" destId="{34E9E533-FA80-4D55-ADA3-9DC88A61C7C1}" srcOrd="2" destOrd="0" parTransId="{AD0CFEE9-F82C-402B-B41C-FF65FFE0779E}" sibTransId="{5F6C9529-B2C2-4E9A-B774-FA28B1EC2730}"/>
    <dgm:cxn modelId="{7B7B2778-6000-B849-BC7E-AA71CEDA7ECA}" type="presOf" srcId="{82ACDE6C-51D6-403A-904D-8045F19C13D0}" destId="{01F1129F-DFB0-4C05-A728-F60125F92637}" srcOrd="0" destOrd="0" presId="urn:microsoft.com/office/officeart/2018/2/layout/IconCircleList"/>
    <dgm:cxn modelId="{6760539D-4E8F-2944-8F01-27D17E91B6E0}" type="presOf" srcId="{8E8176F7-4CCB-4EC2-A6B6-0AA1E49D4DEB}" destId="{34FB0549-2CDA-4534-B747-CEFD8516120D}" srcOrd="0" destOrd="0" presId="urn:microsoft.com/office/officeart/2018/2/layout/IconCircleList"/>
    <dgm:cxn modelId="{1933BAC1-FBF7-E646-B40C-605BADFDCA14}" type="presOf" srcId="{E8CCF6BC-F34B-4FBC-9EFB-12B705E2ACE3}" destId="{A8A6CA2C-109A-4A0A-84FE-957978761B0D}" srcOrd="0" destOrd="0" presId="urn:microsoft.com/office/officeart/2018/2/layout/IconCircleList"/>
    <dgm:cxn modelId="{DFC99FD6-B2AE-4DFF-9B4F-4750574F9CE6}" srcId="{E8CCF6BC-F34B-4FBC-9EFB-12B705E2ACE3}" destId="{82ACDE6C-51D6-403A-904D-8045F19C13D0}" srcOrd="3" destOrd="0" parTransId="{1A288A9E-0F0F-454F-BE56-17D379A6B28C}" sibTransId="{F38D999B-EB89-4D37-836C-772ED92DC467}"/>
    <dgm:cxn modelId="{F02427D7-B43F-ED44-884F-C5EBB6CC66E8}" type="presOf" srcId="{8F2036B9-E00E-4841-93FE-7CA36AF858FD}" destId="{3A9D7B45-949B-4CEF-BD0C-A0DE218BA942}" srcOrd="0" destOrd="0" presId="urn:microsoft.com/office/officeart/2018/2/layout/IconCircleList"/>
    <dgm:cxn modelId="{CBF8D7DE-14FE-894B-83B4-A75B03133086}" type="presOf" srcId="{5F6C9529-B2C2-4E9A-B774-FA28B1EC2730}" destId="{009A944F-EDE1-49F6-AF60-F38C222408D9}" srcOrd="0" destOrd="0" presId="urn:microsoft.com/office/officeart/2018/2/layout/IconCircleList"/>
    <dgm:cxn modelId="{C3EA5CE6-D075-4BCA-8256-B4BDE2C8E567}" srcId="{E8CCF6BC-F34B-4FBC-9EFB-12B705E2ACE3}" destId="{7B986A33-8FF4-44C7-B4E6-BD4064365422}" srcOrd="0" destOrd="0" parTransId="{E4F71B92-CD1B-4E8E-AA1B-1D8A450D5623}" sibTransId="{8E8176F7-4CCB-4EC2-A6B6-0AA1E49D4DEB}"/>
    <dgm:cxn modelId="{4BA6A519-E464-0143-A691-E4B7E7E75B83}" type="presParOf" srcId="{A8A6CA2C-109A-4A0A-84FE-957978761B0D}" destId="{1B3B782C-7A60-43CC-AD60-32DBA2050500}" srcOrd="0" destOrd="0" presId="urn:microsoft.com/office/officeart/2018/2/layout/IconCircleList"/>
    <dgm:cxn modelId="{8DC4BC4F-DA3C-D749-984B-29ED33944296}" type="presParOf" srcId="{1B3B782C-7A60-43CC-AD60-32DBA2050500}" destId="{167802DF-498D-41F5-B9DB-E9D245808214}" srcOrd="0" destOrd="0" presId="urn:microsoft.com/office/officeart/2018/2/layout/IconCircleList"/>
    <dgm:cxn modelId="{B44A5EA7-C368-5C4C-96C5-FD6A3E2FC2CD}" type="presParOf" srcId="{167802DF-498D-41F5-B9DB-E9D245808214}" destId="{D9B972BF-F48B-4188-8C9E-153BA63AAA07}" srcOrd="0" destOrd="0" presId="urn:microsoft.com/office/officeart/2018/2/layout/IconCircleList"/>
    <dgm:cxn modelId="{493B4C16-4957-2A4E-85E5-F881D11F9AAE}" type="presParOf" srcId="{167802DF-498D-41F5-B9DB-E9D245808214}" destId="{CCC77E15-1799-4C60-9E45-8861AB66465E}" srcOrd="1" destOrd="0" presId="urn:microsoft.com/office/officeart/2018/2/layout/IconCircleList"/>
    <dgm:cxn modelId="{41437A33-70E8-0441-937C-42982BDC5093}" type="presParOf" srcId="{167802DF-498D-41F5-B9DB-E9D245808214}" destId="{E3BB2C21-1A0B-4C83-9C47-DFC6FD4F0B22}" srcOrd="2" destOrd="0" presId="urn:microsoft.com/office/officeart/2018/2/layout/IconCircleList"/>
    <dgm:cxn modelId="{0B71701F-9953-0745-BBFA-276C85A65677}" type="presParOf" srcId="{167802DF-498D-41F5-B9DB-E9D245808214}" destId="{828A16DE-3414-4C4F-8950-DC6C16AAA919}" srcOrd="3" destOrd="0" presId="urn:microsoft.com/office/officeart/2018/2/layout/IconCircleList"/>
    <dgm:cxn modelId="{76A2E291-C0A1-7C48-94ED-DAB50F4152B4}" type="presParOf" srcId="{1B3B782C-7A60-43CC-AD60-32DBA2050500}" destId="{34FB0549-2CDA-4534-B747-CEFD8516120D}" srcOrd="1" destOrd="0" presId="urn:microsoft.com/office/officeart/2018/2/layout/IconCircleList"/>
    <dgm:cxn modelId="{E3F9FF0F-382D-8948-B88D-47F062728BBF}" type="presParOf" srcId="{1B3B782C-7A60-43CC-AD60-32DBA2050500}" destId="{609D7E1F-015F-4D7D-8753-FE2BB38DC051}" srcOrd="2" destOrd="0" presId="urn:microsoft.com/office/officeart/2018/2/layout/IconCircleList"/>
    <dgm:cxn modelId="{F1FB10AA-2EA4-2344-B8C9-B0309A7A2B59}" type="presParOf" srcId="{609D7E1F-015F-4D7D-8753-FE2BB38DC051}" destId="{313389D7-C782-4288-9E0E-3B00BEBEE90D}" srcOrd="0" destOrd="0" presId="urn:microsoft.com/office/officeart/2018/2/layout/IconCircleList"/>
    <dgm:cxn modelId="{0AE8F9BC-FEE9-CC4D-A568-B0E39FAF59EF}" type="presParOf" srcId="{609D7E1F-015F-4D7D-8753-FE2BB38DC051}" destId="{3DEA8C0F-74D1-45EF-AB39-B378F487D3C6}" srcOrd="1" destOrd="0" presId="urn:microsoft.com/office/officeart/2018/2/layout/IconCircleList"/>
    <dgm:cxn modelId="{087F6530-CFAF-DA40-A78D-12CC0D749B33}" type="presParOf" srcId="{609D7E1F-015F-4D7D-8753-FE2BB38DC051}" destId="{E0848D28-CC3E-492A-B309-A308172B4496}" srcOrd="2" destOrd="0" presId="urn:microsoft.com/office/officeart/2018/2/layout/IconCircleList"/>
    <dgm:cxn modelId="{A7C283A1-3691-404A-BB1F-4AB217C5D3BB}" type="presParOf" srcId="{609D7E1F-015F-4D7D-8753-FE2BB38DC051}" destId="{3A9D7B45-949B-4CEF-BD0C-A0DE218BA942}" srcOrd="3" destOrd="0" presId="urn:microsoft.com/office/officeart/2018/2/layout/IconCircleList"/>
    <dgm:cxn modelId="{5B075399-A8BB-2849-8124-FC23F7AB4835}" type="presParOf" srcId="{1B3B782C-7A60-43CC-AD60-32DBA2050500}" destId="{4AEDA6B0-89D0-4721-9525-5CF616D4F391}" srcOrd="3" destOrd="0" presId="urn:microsoft.com/office/officeart/2018/2/layout/IconCircleList"/>
    <dgm:cxn modelId="{02B13EA8-4DA6-D74A-AF5F-3AD965AC9C60}" type="presParOf" srcId="{1B3B782C-7A60-43CC-AD60-32DBA2050500}" destId="{5C1AE16A-1169-431A-90CF-6154D61D3106}" srcOrd="4" destOrd="0" presId="urn:microsoft.com/office/officeart/2018/2/layout/IconCircleList"/>
    <dgm:cxn modelId="{1B93D1DC-3052-1041-A7E0-0C1E6776A992}" type="presParOf" srcId="{5C1AE16A-1169-431A-90CF-6154D61D3106}" destId="{6FD59415-7C52-434F-9D98-28D3BECD3202}" srcOrd="0" destOrd="0" presId="urn:microsoft.com/office/officeart/2018/2/layout/IconCircleList"/>
    <dgm:cxn modelId="{C3C19FF2-DE17-E24B-92A8-6CADEA74C7D5}" type="presParOf" srcId="{5C1AE16A-1169-431A-90CF-6154D61D3106}" destId="{ABABA614-2C2C-4FA6-A1C7-4F83E0D8912A}" srcOrd="1" destOrd="0" presId="urn:microsoft.com/office/officeart/2018/2/layout/IconCircleList"/>
    <dgm:cxn modelId="{5A84C610-3A7E-2240-9E30-760CB35F37F9}" type="presParOf" srcId="{5C1AE16A-1169-431A-90CF-6154D61D3106}" destId="{DB53568E-1CF6-4D9D-9CE2-A8342EAE9DC1}" srcOrd="2" destOrd="0" presId="urn:microsoft.com/office/officeart/2018/2/layout/IconCircleList"/>
    <dgm:cxn modelId="{13BA0B63-B2E7-F541-8031-D19FAA7F42E8}" type="presParOf" srcId="{5C1AE16A-1169-431A-90CF-6154D61D3106}" destId="{076F3D5D-5596-4B4D-9A8B-385ACD3CA06E}" srcOrd="3" destOrd="0" presId="urn:microsoft.com/office/officeart/2018/2/layout/IconCircleList"/>
    <dgm:cxn modelId="{EDDDE2FE-A1C5-8C43-A996-A816C229E4DA}" type="presParOf" srcId="{1B3B782C-7A60-43CC-AD60-32DBA2050500}" destId="{009A944F-EDE1-49F6-AF60-F38C222408D9}" srcOrd="5" destOrd="0" presId="urn:microsoft.com/office/officeart/2018/2/layout/IconCircleList"/>
    <dgm:cxn modelId="{E0759B8D-718A-1F45-8EE2-27BB3D91622E}" type="presParOf" srcId="{1B3B782C-7A60-43CC-AD60-32DBA2050500}" destId="{2A0C0CBE-6A12-40DC-AE11-938763D6DBDE}" srcOrd="6" destOrd="0" presId="urn:microsoft.com/office/officeart/2018/2/layout/IconCircleList"/>
    <dgm:cxn modelId="{33AC75E5-4A3F-4D4C-990A-CC518AAB4EB8}" type="presParOf" srcId="{2A0C0CBE-6A12-40DC-AE11-938763D6DBDE}" destId="{81786F0C-5868-467D-B5B4-CE58AE0D93C2}" srcOrd="0" destOrd="0" presId="urn:microsoft.com/office/officeart/2018/2/layout/IconCircleList"/>
    <dgm:cxn modelId="{5C3C41D5-BC6C-0D4A-BAA4-BBF7DFD3B3B2}" type="presParOf" srcId="{2A0C0CBE-6A12-40DC-AE11-938763D6DBDE}" destId="{3D67A3A3-8EC4-438A-8BB2-EDC27A68C173}" srcOrd="1" destOrd="0" presId="urn:microsoft.com/office/officeart/2018/2/layout/IconCircleList"/>
    <dgm:cxn modelId="{6F204D33-818C-784F-9F66-19D844681E91}" type="presParOf" srcId="{2A0C0CBE-6A12-40DC-AE11-938763D6DBDE}" destId="{F26DEE3D-C87D-48DD-828A-A387BA2E1A9D}" srcOrd="2" destOrd="0" presId="urn:microsoft.com/office/officeart/2018/2/layout/IconCircleList"/>
    <dgm:cxn modelId="{FE712C8C-5809-2B46-A5E0-19AA7F50D134}" type="presParOf" srcId="{2A0C0CBE-6A12-40DC-AE11-938763D6DBDE}" destId="{01F1129F-DFB0-4C05-A728-F60125F9263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B7A068-1C66-446C-AE3E-3B01069C87E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4D993F1-BDFA-4D01-81B0-99D47194C1D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Problem</a:t>
          </a:r>
          <a:r>
            <a:rPr lang="en-US" sz="1900" dirty="0"/>
            <a:t>: </a:t>
          </a:r>
          <a:r>
            <a:rPr lang="en-US" sz="1900" b="0" dirty="0"/>
            <a:t>Money laundering is a massive financial problem (multi-billion dollar).</a:t>
          </a:r>
        </a:p>
      </dgm:t>
    </dgm:pt>
    <dgm:pt modelId="{F8E84BB9-287C-42CB-96D9-09654F06639E}" type="parTrans" cxnId="{629BCA19-F5D2-4555-877B-BF1116B0EC15}">
      <dgm:prSet/>
      <dgm:spPr/>
      <dgm:t>
        <a:bodyPr/>
        <a:lstStyle/>
        <a:p>
          <a:endParaRPr lang="en-US"/>
        </a:p>
      </dgm:t>
    </dgm:pt>
    <dgm:pt modelId="{43636474-14BD-4D9A-8B42-37894FFDAA19}" type="sibTrans" cxnId="{629BCA19-F5D2-4555-877B-BF1116B0EC15}">
      <dgm:prSet/>
      <dgm:spPr/>
      <dgm:t>
        <a:bodyPr/>
        <a:lstStyle/>
        <a:p>
          <a:endParaRPr lang="en-US"/>
        </a:p>
      </dgm:t>
    </dgm:pt>
    <dgm:pt modelId="{4ABC0607-7B6C-429E-BED5-00FB389C3B4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Challenge</a:t>
          </a:r>
          <a:r>
            <a:rPr lang="en-US" sz="1900" dirty="0"/>
            <a:t>: </a:t>
          </a:r>
          <a:r>
            <a:rPr lang="en-US" sz="1800" b="0" dirty="0"/>
            <a:t>Traditional AML systems suffer from High </a:t>
          </a:r>
          <a:r>
            <a:rPr lang="en-US" sz="1800" b="1" dirty="0"/>
            <a:t>False Positive </a:t>
          </a:r>
          <a:r>
            <a:rPr lang="en-US" sz="1800" b="0" dirty="0"/>
            <a:t>Rate and  High </a:t>
          </a:r>
          <a:r>
            <a:rPr lang="en-US" sz="1800" b="1" dirty="0"/>
            <a:t>False Negative </a:t>
          </a:r>
          <a:r>
            <a:rPr lang="en-US" sz="1800" b="0" dirty="0"/>
            <a:t>Rate</a:t>
          </a:r>
        </a:p>
      </dgm:t>
    </dgm:pt>
    <dgm:pt modelId="{ABCA1F19-362F-443A-9466-827A2E16F488}" type="parTrans" cxnId="{4454B8D1-1ADA-40ED-B286-17A7F2D2F91E}">
      <dgm:prSet/>
      <dgm:spPr/>
      <dgm:t>
        <a:bodyPr/>
        <a:lstStyle/>
        <a:p>
          <a:endParaRPr lang="en-US"/>
        </a:p>
      </dgm:t>
    </dgm:pt>
    <dgm:pt modelId="{B605258E-B918-4728-89E3-5510DD1C8E7B}" type="sibTrans" cxnId="{4454B8D1-1ADA-40ED-B286-17A7F2D2F91E}">
      <dgm:prSet/>
      <dgm:spPr/>
      <dgm:t>
        <a:bodyPr/>
        <a:lstStyle/>
        <a:p>
          <a:endParaRPr lang="en-US"/>
        </a:p>
      </dgm:t>
    </dgm:pt>
    <dgm:pt modelId="{F5228BC3-14BE-471A-8293-925A211F24C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900" b="1" dirty="0"/>
            <a:t>Goal</a:t>
          </a:r>
          <a:r>
            <a:rPr lang="en-US" sz="1900" dirty="0"/>
            <a:t>: </a:t>
          </a:r>
          <a:r>
            <a:rPr lang="en-US" sz="1900" b="0" dirty="0"/>
            <a:t>Develop AI/ML system that significantly reduces both false positives and false negatives, improving efficiency and effectiveness.</a:t>
          </a:r>
        </a:p>
      </dgm:t>
    </dgm:pt>
    <dgm:pt modelId="{DC426466-ADB6-407C-A44D-3E7A3B788881}" type="parTrans" cxnId="{99B8D4B5-12C2-46BA-A569-56DD9D2DE5FF}">
      <dgm:prSet/>
      <dgm:spPr/>
      <dgm:t>
        <a:bodyPr/>
        <a:lstStyle/>
        <a:p>
          <a:endParaRPr lang="en-US"/>
        </a:p>
      </dgm:t>
    </dgm:pt>
    <dgm:pt modelId="{D3DE0568-BA6C-47A7-8C51-8C5D19AA570D}" type="sibTrans" cxnId="{99B8D4B5-12C2-46BA-A569-56DD9D2DE5FF}">
      <dgm:prSet/>
      <dgm:spPr/>
      <dgm:t>
        <a:bodyPr/>
        <a:lstStyle/>
        <a:p>
          <a:endParaRPr lang="en-US"/>
        </a:p>
      </dgm:t>
    </dgm:pt>
    <dgm:pt modelId="{06DB23A5-8E5E-40D9-8A51-D155BF004AE6}" type="pres">
      <dgm:prSet presAssocID="{09B7A068-1C66-446C-AE3E-3B01069C87E0}" presName="root" presStyleCnt="0">
        <dgm:presLayoutVars>
          <dgm:dir/>
          <dgm:resizeHandles val="exact"/>
        </dgm:presLayoutVars>
      </dgm:prSet>
      <dgm:spPr/>
    </dgm:pt>
    <dgm:pt modelId="{A09495C2-1F28-418E-94DA-8553CFC45B3E}" type="pres">
      <dgm:prSet presAssocID="{74D993F1-BDFA-4D01-81B0-99D47194C1D4}" presName="compNode" presStyleCnt="0"/>
      <dgm:spPr/>
    </dgm:pt>
    <dgm:pt modelId="{45BB5C69-3C05-4E2C-8765-6488825913D8}" type="pres">
      <dgm:prSet presAssocID="{74D993F1-BDFA-4D01-81B0-99D47194C1D4}" presName="iconRect" presStyleLbl="node1" presStyleIdx="0" presStyleCnt="3" custLinFactNeighborX="57139" custLinFactNeighborY="-5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D2C8BF69-8221-42BD-A9BF-7B7C6C76F77C}" type="pres">
      <dgm:prSet presAssocID="{74D993F1-BDFA-4D01-81B0-99D47194C1D4}" presName="iconSpace" presStyleCnt="0"/>
      <dgm:spPr/>
    </dgm:pt>
    <dgm:pt modelId="{0BC2B8DE-E8C9-4D3B-B6FF-3D4BF382C994}" type="pres">
      <dgm:prSet presAssocID="{74D993F1-BDFA-4D01-81B0-99D47194C1D4}" presName="parTx" presStyleLbl="revTx" presStyleIdx="0" presStyleCnt="6" custScaleX="158586">
        <dgm:presLayoutVars>
          <dgm:chMax val="0"/>
          <dgm:chPref val="0"/>
        </dgm:presLayoutVars>
      </dgm:prSet>
      <dgm:spPr/>
    </dgm:pt>
    <dgm:pt modelId="{6FCFE91D-3B89-4A7E-A543-6E846278AD68}" type="pres">
      <dgm:prSet presAssocID="{74D993F1-BDFA-4D01-81B0-99D47194C1D4}" presName="txSpace" presStyleCnt="0"/>
      <dgm:spPr/>
    </dgm:pt>
    <dgm:pt modelId="{3ADC4AFD-ED55-4518-9B9E-11D99720EF0B}" type="pres">
      <dgm:prSet presAssocID="{74D993F1-BDFA-4D01-81B0-99D47194C1D4}" presName="desTx" presStyleLbl="revTx" presStyleIdx="1" presStyleCnt="6">
        <dgm:presLayoutVars/>
      </dgm:prSet>
      <dgm:spPr/>
    </dgm:pt>
    <dgm:pt modelId="{72FFF390-CF57-42DF-A027-790DD12066F0}" type="pres">
      <dgm:prSet presAssocID="{43636474-14BD-4D9A-8B42-37894FFDAA19}" presName="sibTrans" presStyleCnt="0"/>
      <dgm:spPr/>
    </dgm:pt>
    <dgm:pt modelId="{DAD3ED42-6D1F-44A9-A1F9-90F5BF3BD8AE}" type="pres">
      <dgm:prSet presAssocID="{4ABC0607-7B6C-429E-BED5-00FB389C3B4F}" presName="compNode" presStyleCnt="0"/>
      <dgm:spPr/>
    </dgm:pt>
    <dgm:pt modelId="{1064879F-477D-49A4-AB23-088576286541}" type="pres">
      <dgm:prSet presAssocID="{4ABC0607-7B6C-429E-BED5-00FB389C3B4F}" presName="iconRect" presStyleLbl="node1" presStyleIdx="1" presStyleCnt="3" custLinFactNeighborX="59323" custLinFactNeighborY="-586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D970F27C-F12D-4DFA-B024-6F00DD4D195D}" type="pres">
      <dgm:prSet presAssocID="{4ABC0607-7B6C-429E-BED5-00FB389C3B4F}" presName="iconSpace" presStyleCnt="0"/>
      <dgm:spPr/>
    </dgm:pt>
    <dgm:pt modelId="{ACFAF7B8-1A5A-4225-9771-0A8D7C80CF53}" type="pres">
      <dgm:prSet presAssocID="{4ABC0607-7B6C-429E-BED5-00FB389C3B4F}" presName="parTx" presStyleLbl="revTx" presStyleIdx="2" presStyleCnt="6" custScaleX="177870">
        <dgm:presLayoutVars>
          <dgm:chMax val="0"/>
          <dgm:chPref val="0"/>
        </dgm:presLayoutVars>
      </dgm:prSet>
      <dgm:spPr/>
    </dgm:pt>
    <dgm:pt modelId="{DAC0EDEF-552C-4F45-9EAF-2C75FF5F3910}" type="pres">
      <dgm:prSet presAssocID="{4ABC0607-7B6C-429E-BED5-00FB389C3B4F}" presName="txSpace" presStyleCnt="0"/>
      <dgm:spPr/>
    </dgm:pt>
    <dgm:pt modelId="{6ADD3E6F-2A8D-4C39-B44B-B32BE8E5096D}" type="pres">
      <dgm:prSet presAssocID="{4ABC0607-7B6C-429E-BED5-00FB389C3B4F}" presName="desTx" presStyleLbl="revTx" presStyleIdx="3" presStyleCnt="6">
        <dgm:presLayoutVars/>
      </dgm:prSet>
      <dgm:spPr/>
    </dgm:pt>
    <dgm:pt modelId="{5519D037-88FF-4587-A6D2-C969E2EB203A}" type="pres">
      <dgm:prSet presAssocID="{B605258E-B918-4728-89E3-5510DD1C8E7B}" presName="sibTrans" presStyleCnt="0"/>
      <dgm:spPr/>
    </dgm:pt>
    <dgm:pt modelId="{FA7769F0-BCCD-4493-970D-FFD8175C43DB}" type="pres">
      <dgm:prSet presAssocID="{F5228BC3-14BE-471A-8293-925A211F24C1}" presName="compNode" presStyleCnt="0"/>
      <dgm:spPr/>
    </dgm:pt>
    <dgm:pt modelId="{7992AB87-6505-422D-A277-5D1E524B3705}" type="pres">
      <dgm:prSet presAssocID="{F5228BC3-14BE-471A-8293-925A211F24C1}" presName="iconRect" presStyleLbl="node1" presStyleIdx="2" presStyleCnt="3" custLinFactNeighborX="65930" custLinFactNeighborY="-532"/>
      <dgm:spPr>
        <a:blipFill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C48291E-4EB6-4BC3-84CC-77501EC5ED1D}" type="pres">
      <dgm:prSet presAssocID="{F5228BC3-14BE-471A-8293-925A211F24C1}" presName="iconSpace" presStyleCnt="0"/>
      <dgm:spPr/>
    </dgm:pt>
    <dgm:pt modelId="{1DD7C5B5-39FB-42E8-9D0C-A9BC31986768}" type="pres">
      <dgm:prSet presAssocID="{F5228BC3-14BE-471A-8293-925A211F24C1}" presName="parTx" presStyleLbl="revTx" presStyleIdx="4" presStyleCnt="6" custScaleX="172010" custScaleY="115123" custLinFactNeighborX="938" custLinFactNeighborY="7444">
        <dgm:presLayoutVars>
          <dgm:chMax val="0"/>
          <dgm:chPref val="0"/>
        </dgm:presLayoutVars>
      </dgm:prSet>
      <dgm:spPr/>
    </dgm:pt>
    <dgm:pt modelId="{CAA8F854-AFE9-4866-BE52-E401B0AE5F18}" type="pres">
      <dgm:prSet presAssocID="{F5228BC3-14BE-471A-8293-925A211F24C1}" presName="txSpace" presStyleCnt="0"/>
      <dgm:spPr/>
    </dgm:pt>
    <dgm:pt modelId="{1365FB42-1D84-4B50-A071-1EDC8A3762F2}" type="pres">
      <dgm:prSet presAssocID="{F5228BC3-14BE-471A-8293-925A211F24C1}" presName="desTx" presStyleLbl="revTx" presStyleIdx="5" presStyleCnt="6">
        <dgm:presLayoutVars/>
      </dgm:prSet>
      <dgm:spPr/>
    </dgm:pt>
  </dgm:ptLst>
  <dgm:cxnLst>
    <dgm:cxn modelId="{5AB5B213-0A4F-0542-8C36-FC30BCDCCBFE}" type="presOf" srcId="{4ABC0607-7B6C-429E-BED5-00FB389C3B4F}" destId="{ACFAF7B8-1A5A-4225-9771-0A8D7C80CF53}" srcOrd="0" destOrd="0" presId="urn:microsoft.com/office/officeart/2018/2/layout/IconLabelDescriptionList"/>
    <dgm:cxn modelId="{629BCA19-F5D2-4555-877B-BF1116B0EC15}" srcId="{09B7A068-1C66-446C-AE3E-3B01069C87E0}" destId="{74D993F1-BDFA-4D01-81B0-99D47194C1D4}" srcOrd="0" destOrd="0" parTransId="{F8E84BB9-287C-42CB-96D9-09654F06639E}" sibTransId="{43636474-14BD-4D9A-8B42-37894FFDAA19}"/>
    <dgm:cxn modelId="{16DF8068-4239-F64C-83B4-FE7C6BB9FC89}" type="presOf" srcId="{74D993F1-BDFA-4D01-81B0-99D47194C1D4}" destId="{0BC2B8DE-E8C9-4D3B-B6FF-3D4BF382C994}" srcOrd="0" destOrd="0" presId="urn:microsoft.com/office/officeart/2018/2/layout/IconLabelDescriptionList"/>
    <dgm:cxn modelId="{159E39A4-7322-3E4E-A379-05FC0F282469}" type="presOf" srcId="{09B7A068-1C66-446C-AE3E-3B01069C87E0}" destId="{06DB23A5-8E5E-40D9-8A51-D155BF004AE6}" srcOrd="0" destOrd="0" presId="urn:microsoft.com/office/officeart/2018/2/layout/IconLabelDescriptionList"/>
    <dgm:cxn modelId="{DE2BDAA6-6FA6-5A42-A162-38E1F147E55E}" type="presOf" srcId="{F5228BC3-14BE-471A-8293-925A211F24C1}" destId="{1DD7C5B5-39FB-42E8-9D0C-A9BC31986768}" srcOrd="0" destOrd="0" presId="urn:microsoft.com/office/officeart/2018/2/layout/IconLabelDescriptionList"/>
    <dgm:cxn modelId="{99B8D4B5-12C2-46BA-A569-56DD9D2DE5FF}" srcId="{09B7A068-1C66-446C-AE3E-3B01069C87E0}" destId="{F5228BC3-14BE-471A-8293-925A211F24C1}" srcOrd="2" destOrd="0" parTransId="{DC426466-ADB6-407C-A44D-3E7A3B788881}" sibTransId="{D3DE0568-BA6C-47A7-8C51-8C5D19AA570D}"/>
    <dgm:cxn modelId="{4454B8D1-1ADA-40ED-B286-17A7F2D2F91E}" srcId="{09B7A068-1C66-446C-AE3E-3B01069C87E0}" destId="{4ABC0607-7B6C-429E-BED5-00FB389C3B4F}" srcOrd="1" destOrd="0" parTransId="{ABCA1F19-362F-443A-9466-827A2E16F488}" sibTransId="{B605258E-B918-4728-89E3-5510DD1C8E7B}"/>
    <dgm:cxn modelId="{353206B9-BECD-2F4C-8709-DCDEC999F8A8}" type="presParOf" srcId="{06DB23A5-8E5E-40D9-8A51-D155BF004AE6}" destId="{A09495C2-1F28-418E-94DA-8553CFC45B3E}" srcOrd="0" destOrd="0" presId="urn:microsoft.com/office/officeart/2018/2/layout/IconLabelDescriptionList"/>
    <dgm:cxn modelId="{C4CC1BEB-96F4-5241-B285-265C9CDA849E}" type="presParOf" srcId="{A09495C2-1F28-418E-94DA-8553CFC45B3E}" destId="{45BB5C69-3C05-4E2C-8765-6488825913D8}" srcOrd="0" destOrd="0" presId="urn:microsoft.com/office/officeart/2018/2/layout/IconLabelDescriptionList"/>
    <dgm:cxn modelId="{F0823321-9974-B441-A032-A6854A6832E4}" type="presParOf" srcId="{A09495C2-1F28-418E-94DA-8553CFC45B3E}" destId="{D2C8BF69-8221-42BD-A9BF-7B7C6C76F77C}" srcOrd="1" destOrd="0" presId="urn:microsoft.com/office/officeart/2018/2/layout/IconLabelDescriptionList"/>
    <dgm:cxn modelId="{E89205F9-9442-9240-A34D-2CFDC2E4A5F8}" type="presParOf" srcId="{A09495C2-1F28-418E-94DA-8553CFC45B3E}" destId="{0BC2B8DE-E8C9-4D3B-B6FF-3D4BF382C994}" srcOrd="2" destOrd="0" presId="urn:microsoft.com/office/officeart/2018/2/layout/IconLabelDescriptionList"/>
    <dgm:cxn modelId="{BB0D7B17-7DE6-0A47-84FE-4C29DBEEF60E}" type="presParOf" srcId="{A09495C2-1F28-418E-94DA-8553CFC45B3E}" destId="{6FCFE91D-3B89-4A7E-A543-6E846278AD68}" srcOrd="3" destOrd="0" presId="urn:microsoft.com/office/officeart/2018/2/layout/IconLabelDescriptionList"/>
    <dgm:cxn modelId="{B48E81BD-BBC8-F94C-A17B-FC3984AB8288}" type="presParOf" srcId="{A09495C2-1F28-418E-94DA-8553CFC45B3E}" destId="{3ADC4AFD-ED55-4518-9B9E-11D99720EF0B}" srcOrd="4" destOrd="0" presId="urn:microsoft.com/office/officeart/2018/2/layout/IconLabelDescriptionList"/>
    <dgm:cxn modelId="{B5BED1B2-8764-4C41-870D-A3A82D4029CD}" type="presParOf" srcId="{06DB23A5-8E5E-40D9-8A51-D155BF004AE6}" destId="{72FFF390-CF57-42DF-A027-790DD12066F0}" srcOrd="1" destOrd="0" presId="urn:microsoft.com/office/officeart/2018/2/layout/IconLabelDescriptionList"/>
    <dgm:cxn modelId="{268FCA0A-58D0-2647-AF13-D2FA20077798}" type="presParOf" srcId="{06DB23A5-8E5E-40D9-8A51-D155BF004AE6}" destId="{DAD3ED42-6D1F-44A9-A1F9-90F5BF3BD8AE}" srcOrd="2" destOrd="0" presId="urn:microsoft.com/office/officeart/2018/2/layout/IconLabelDescriptionList"/>
    <dgm:cxn modelId="{73E19305-E911-9540-86EC-A2B5590BA411}" type="presParOf" srcId="{DAD3ED42-6D1F-44A9-A1F9-90F5BF3BD8AE}" destId="{1064879F-477D-49A4-AB23-088576286541}" srcOrd="0" destOrd="0" presId="urn:microsoft.com/office/officeart/2018/2/layout/IconLabelDescriptionList"/>
    <dgm:cxn modelId="{01748D30-6EA1-CC43-A103-A0959418C796}" type="presParOf" srcId="{DAD3ED42-6D1F-44A9-A1F9-90F5BF3BD8AE}" destId="{D970F27C-F12D-4DFA-B024-6F00DD4D195D}" srcOrd="1" destOrd="0" presId="urn:microsoft.com/office/officeart/2018/2/layout/IconLabelDescriptionList"/>
    <dgm:cxn modelId="{DE1987F2-1F2D-AD47-B66E-EF72C58B0AD2}" type="presParOf" srcId="{DAD3ED42-6D1F-44A9-A1F9-90F5BF3BD8AE}" destId="{ACFAF7B8-1A5A-4225-9771-0A8D7C80CF53}" srcOrd="2" destOrd="0" presId="urn:microsoft.com/office/officeart/2018/2/layout/IconLabelDescriptionList"/>
    <dgm:cxn modelId="{BC265239-FAB9-A24D-B336-9521AE2CC05C}" type="presParOf" srcId="{DAD3ED42-6D1F-44A9-A1F9-90F5BF3BD8AE}" destId="{DAC0EDEF-552C-4F45-9EAF-2C75FF5F3910}" srcOrd="3" destOrd="0" presId="urn:microsoft.com/office/officeart/2018/2/layout/IconLabelDescriptionList"/>
    <dgm:cxn modelId="{3E4F9C5B-68DC-BE4A-AC6E-214984AA156E}" type="presParOf" srcId="{DAD3ED42-6D1F-44A9-A1F9-90F5BF3BD8AE}" destId="{6ADD3E6F-2A8D-4C39-B44B-B32BE8E5096D}" srcOrd="4" destOrd="0" presId="urn:microsoft.com/office/officeart/2018/2/layout/IconLabelDescriptionList"/>
    <dgm:cxn modelId="{F623DB11-4056-9445-8A8A-1F07C89BFB38}" type="presParOf" srcId="{06DB23A5-8E5E-40D9-8A51-D155BF004AE6}" destId="{5519D037-88FF-4587-A6D2-C969E2EB203A}" srcOrd="3" destOrd="0" presId="urn:microsoft.com/office/officeart/2018/2/layout/IconLabelDescriptionList"/>
    <dgm:cxn modelId="{D9C92ACF-C1A6-6648-AB4D-233A7DE5E3C5}" type="presParOf" srcId="{06DB23A5-8E5E-40D9-8A51-D155BF004AE6}" destId="{FA7769F0-BCCD-4493-970D-FFD8175C43DB}" srcOrd="4" destOrd="0" presId="urn:microsoft.com/office/officeart/2018/2/layout/IconLabelDescriptionList"/>
    <dgm:cxn modelId="{EB697EB1-ABF3-B34E-A3D5-9F239377C4AD}" type="presParOf" srcId="{FA7769F0-BCCD-4493-970D-FFD8175C43DB}" destId="{7992AB87-6505-422D-A277-5D1E524B3705}" srcOrd="0" destOrd="0" presId="urn:microsoft.com/office/officeart/2018/2/layout/IconLabelDescriptionList"/>
    <dgm:cxn modelId="{219556B7-595F-B24D-A580-6922151FC47D}" type="presParOf" srcId="{FA7769F0-BCCD-4493-970D-FFD8175C43DB}" destId="{7C48291E-4EB6-4BC3-84CC-77501EC5ED1D}" srcOrd="1" destOrd="0" presId="urn:microsoft.com/office/officeart/2018/2/layout/IconLabelDescriptionList"/>
    <dgm:cxn modelId="{9D30F67F-6875-674D-A626-2A6C577B1382}" type="presParOf" srcId="{FA7769F0-BCCD-4493-970D-FFD8175C43DB}" destId="{1DD7C5B5-39FB-42E8-9D0C-A9BC31986768}" srcOrd="2" destOrd="0" presId="urn:microsoft.com/office/officeart/2018/2/layout/IconLabelDescriptionList"/>
    <dgm:cxn modelId="{25DDA38C-FEB7-B44A-9ABC-00F2C663AEEF}" type="presParOf" srcId="{FA7769F0-BCCD-4493-970D-FFD8175C43DB}" destId="{CAA8F854-AFE9-4866-BE52-E401B0AE5F18}" srcOrd="3" destOrd="0" presId="urn:microsoft.com/office/officeart/2018/2/layout/IconLabelDescriptionList"/>
    <dgm:cxn modelId="{B69D987A-244A-BA4B-AA93-730101E985F2}" type="presParOf" srcId="{FA7769F0-BCCD-4493-970D-FFD8175C43DB}" destId="{1365FB42-1D84-4B50-A071-1EDC8A3762F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8B2D75-0F89-48F9-BCE0-45CEB16B46B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A8A8DF-ED6E-410A-938F-1125D8DEA691}">
      <dgm:prSet/>
      <dgm:spPr/>
      <dgm:t>
        <a:bodyPr/>
        <a:lstStyle/>
        <a:p>
          <a:r>
            <a:rPr lang="en-US" b="1" dirty="0"/>
            <a:t>Reduced Financial Losses</a:t>
          </a:r>
          <a:r>
            <a:rPr lang="en-US" dirty="0"/>
            <a:t> </a:t>
          </a:r>
          <a:r>
            <a:rPr lang="en-US" b="0" i="0" dirty="0"/>
            <a:t>: Stops fraud and avoids fines by improving the detection of fraudulent transactions .</a:t>
          </a:r>
          <a:endParaRPr lang="en-US" dirty="0"/>
        </a:p>
      </dgm:t>
    </dgm:pt>
    <dgm:pt modelId="{5C2F1AAE-9EB7-4A9F-89E1-0616EDC7656A}" type="parTrans" cxnId="{59ABB612-0A41-49E0-9857-AAF626B72D44}">
      <dgm:prSet/>
      <dgm:spPr/>
      <dgm:t>
        <a:bodyPr/>
        <a:lstStyle/>
        <a:p>
          <a:endParaRPr lang="en-US"/>
        </a:p>
      </dgm:t>
    </dgm:pt>
    <dgm:pt modelId="{6E6D1F31-1FE8-42C7-B422-8D723D698CA1}" type="sibTrans" cxnId="{59ABB612-0A41-49E0-9857-AAF626B72D44}">
      <dgm:prSet/>
      <dgm:spPr/>
      <dgm:t>
        <a:bodyPr/>
        <a:lstStyle/>
        <a:p>
          <a:endParaRPr lang="en-US"/>
        </a:p>
      </dgm:t>
    </dgm:pt>
    <dgm:pt modelId="{1881EBF6-AE28-460F-ACC6-8F22ACAD0688}">
      <dgm:prSet/>
      <dgm:spPr/>
      <dgm:t>
        <a:bodyPr/>
        <a:lstStyle/>
        <a:p>
          <a:r>
            <a:rPr lang="en-US" b="1" dirty="0"/>
            <a:t>Enhanced Customer Trust</a:t>
          </a:r>
          <a:r>
            <a:rPr lang="en-US" dirty="0"/>
            <a:t> </a:t>
          </a:r>
          <a:r>
            <a:rPr lang="en-US" b="0" i="0" dirty="0"/>
            <a:t>: Fewer mistakes, happier customers.</a:t>
          </a:r>
          <a:endParaRPr lang="en-US" dirty="0"/>
        </a:p>
      </dgm:t>
    </dgm:pt>
    <dgm:pt modelId="{667E2A42-1FC1-43AC-B0A3-76F1BB6A7CF3}" type="parTrans" cxnId="{7AD60366-CC9B-449E-B32F-E4AD07596A6E}">
      <dgm:prSet/>
      <dgm:spPr/>
      <dgm:t>
        <a:bodyPr/>
        <a:lstStyle/>
        <a:p>
          <a:endParaRPr lang="en-US"/>
        </a:p>
      </dgm:t>
    </dgm:pt>
    <dgm:pt modelId="{B123299F-5DED-4758-B4EB-A0D845EA1754}" type="sibTrans" cxnId="{7AD60366-CC9B-449E-B32F-E4AD07596A6E}">
      <dgm:prSet/>
      <dgm:spPr/>
      <dgm:t>
        <a:bodyPr/>
        <a:lstStyle/>
        <a:p>
          <a:endParaRPr lang="en-US"/>
        </a:p>
      </dgm:t>
    </dgm:pt>
    <dgm:pt modelId="{0AC063ED-C829-4612-9E50-674AFEE6A8A1}">
      <dgm:prSet/>
      <dgm:spPr/>
      <dgm:t>
        <a:bodyPr/>
        <a:lstStyle/>
        <a:p>
          <a:r>
            <a:rPr lang="en-US" b="1" dirty="0"/>
            <a:t>Improved Operational Efficiency</a:t>
          </a:r>
          <a:r>
            <a:rPr lang="en-US" dirty="0"/>
            <a:t> </a:t>
          </a:r>
          <a:r>
            <a:rPr lang="en-US" b="0" i="0" dirty="0"/>
            <a:t>: Automating fraud detection using machine learning models , making it faster.</a:t>
          </a:r>
          <a:endParaRPr lang="en-US" dirty="0"/>
        </a:p>
      </dgm:t>
    </dgm:pt>
    <dgm:pt modelId="{A871592B-B691-4C2B-967F-DB0945F82DB7}" type="parTrans" cxnId="{44D0A6F6-A92A-415F-9465-8A1D7A8406CE}">
      <dgm:prSet/>
      <dgm:spPr/>
      <dgm:t>
        <a:bodyPr/>
        <a:lstStyle/>
        <a:p>
          <a:endParaRPr lang="en-US"/>
        </a:p>
      </dgm:t>
    </dgm:pt>
    <dgm:pt modelId="{416D3C22-B590-48D3-AD6E-5480DAC859DA}" type="sibTrans" cxnId="{44D0A6F6-A92A-415F-9465-8A1D7A8406CE}">
      <dgm:prSet/>
      <dgm:spPr/>
      <dgm:t>
        <a:bodyPr/>
        <a:lstStyle/>
        <a:p>
          <a:endParaRPr lang="en-US"/>
        </a:p>
      </dgm:t>
    </dgm:pt>
    <dgm:pt modelId="{B3AE38F7-9BB6-471A-9B1A-AD7680BE3FBC}">
      <dgm:prSet/>
      <dgm:spPr/>
      <dgm:t>
        <a:bodyPr/>
        <a:lstStyle/>
        <a:p>
          <a:r>
            <a:rPr lang="en-US" b="1" i="0" dirty="0"/>
            <a:t>Follows the AML Rules</a:t>
          </a:r>
          <a:r>
            <a:rPr lang="en-US" b="0" i="0" dirty="0"/>
            <a:t>: Keeps the company safe and trusted.</a:t>
          </a:r>
          <a:endParaRPr lang="en-US" dirty="0"/>
        </a:p>
      </dgm:t>
    </dgm:pt>
    <dgm:pt modelId="{407C870A-E93A-46D8-9C4B-8699307401B7}" type="parTrans" cxnId="{FF806106-6BB4-4373-9178-D0D67B5D1C1C}">
      <dgm:prSet/>
      <dgm:spPr/>
      <dgm:t>
        <a:bodyPr/>
        <a:lstStyle/>
        <a:p>
          <a:endParaRPr lang="en-US"/>
        </a:p>
      </dgm:t>
    </dgm:pt>
    <dgm:pt modelId="{1FD2A74B-18C8-49D4-A934-E6ACEC22C4BB}" type="sibTrans" cxnId="{FF806106-6BB4-4373-9178-D0D67B5D1C1C}">
      <dgm:prSet/>
      <dgm:spPr/>
      <dgm:t>
        <a:bodyPr/>
        <a:lstStyle/>
        <a:p>
          <a:endParaRPr lang="en-US"/>
        </a:p>
      </dgm:t>
    </dgm:pt>
    <dgm:pt modelId="{EA7E4D49-16C3-744A-BEFC-359D3F930375}" type="pres">
      <dgm:prSet presAssocID="{788B2D75-0F89-48F9-BCE0-45CEB16B46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B59806-E23B-3641-A0C8-10478D4771E9}" type="pres">
      <dgm:prSet presAssocID="{0DA8A8DF-ED6E-410A-938F-1125D8DEA691}" presName="hierRoot1" presStyleCnt="0"/>
      <dgm:spPr/>
    </dgm:pt>
    <dgm:pt modelId="{6C6A1552-FEA1-D44D-98D2-B729EA36BA2F}" type="pres">
      <dgm:prSet presAssocID="{0DA8A8DF-ED6E-410A-938F-1125D8DEA691}" presName="composite" presStyleCnt="0"/>
      <dgm:spPr/>
    </dgm:pt>
    <dgm:pt modelId="{8B4F35E7-674B-7542-827F-844C6C80BDC7}" type="pres">
      <dgm:prSet presAssocID="{0DA8A8DF-ED6E-410A-938F-1125D8DEA691}" presName="background" presStyleLbl="node0" presStyleIdx="0" presStyleCnt="4"/>
      <dgm:spPr/>
    </dgm:pt>
    <dgm:pt modelId="{B3633CA9-60D6-E147-88D4-155DFFA35BE7}" type="pres">
      <dgm:prSet presAssocID="{0DA8A8DF-ED6E-410A-938F-1125D8DEA691}" presName="text" presStyleLbl="fgAcc0" presStyleIdx="0" presStyleCnt="4" custScaleX="133173" custLinFactY="-21584" custLinFactNeighborX="196" custLinFactNeighborY="-100000">
        <dgm:presLayoutVars>
          <dgm:chPref val="3"/>
        </dgm:presLayoutVars>
      </dgm:prSet>
      <dgm:spPr/>
    </dgm:pt>
    <dgm:pt modelId="{6AD81AF8-CFC5-EA4A-A8D5-4AACC2103631}" type="pres">
      <dgm:prSet presAssocID="{0DA8A8DF-ED6E-410A-938F-1125D8DEA691}" presName="hierChild2" presStyleCnt="0"/>
      <dgm:spPr/>
    </dgm:pt>
    <dgm:pt modelId="{D0FA1905-E1A7-794C-AC5E-C8B67F115FA5}" type="pres">
      <dgm:prSet presAssocID="{1881EBF6-AE28-460F-ACC6-8F22ACAD0688}" presName="hierRoot1" presStyleCnt="0"/>
      <dgm:spPr/>
    </dgm:pt>
    <dgm:pt modelId="{207D1DBA-5171-6443-A107-4C7A295C80B4}" type="pres">
      <dgm:prSet presAssocID="{1881EBF6-AE28-460F-ACC6-8F22ACAD0688}" presName="composite" presStyleCnt="0"/>
      <dgm:spPr/>
    </dgm:pt>
    <dgm:pt modelId="{E99DD667-2CBE-BA4E-8F66-7CF298B02B11}" type="pres">
      <dgm:prSet presAssocID="{1881EBF6-AE28-460F-ACC6-8F22ACAD0688}" presName="background" presStyleLbl="node0" presStyleIdx="1" presStyleCnt="4"/>
      <dgm:spPr/>
    </dgm:pt>
    <dgm:pt modelId="{3984FEA3-5029-BC4D-BA8B-4698C6521DC4}" type="pres">
      <dgm:prSet presAssocID="{1881EBF6-AE28-460F-ACC6-8F22ACAD0688}" presName="text" presStyleLbl="fgAcc0" presStyleIdx="1" presStyleCnt="4" custScaleX="133831" custLinFactNeighborX="-8513" custLinFactNeighborY="-48167">
        <dgm:presLayoutVars>
          <dgm:chPref val="3"/>
        </dgm:presLayoutVars>
      </dgm:prSet>
      <dgm:spPr/>
    </dgm:pt>
    <dgm:pt modelId="{EECD81ED-D1B6-AA44-B2BF-5BF689932695}" type="pres">
      <dgm:prSet presAssocID="{1881EBF6-AE28-460F-ACC6-8F22ACAD0688}" presName="hierChild2" presStyleCnt="0"/>
      <dgm:spPr/>
    </dgm:pt>
    <dgm:pt modelId="{E5323CEE-1F3E-FB45-A6FB-12B2DACB8290}" type="pres">
      <dgm:prSet presAssocID="{0AC063ED-C829-4612-9E50-674AFEE6A8A1}" presName="hierRoot1" presStyleCnt="0"/>
      <dgm:spPr/>
    </dgm:pt>
    <dgm:pt modelId="{0C78F2F1-4ED4-7546-91C1-EBC7AC5B80CE}" type="pres">
      <dgm:prSet presAssocID="{0AC063ED-C829-4612-9E50-674AFEE6A8A1}" presName="composite" presStyleCnt="0"/>
      <dgm:spPr/>
    </dgm:pt>
    <dgm:pt modelId="{5249CDA6-DD47-6F44-AFA0-59F6F8B08DFE}" type="pres">
      <dgm:prSet presAssocID="{0AC063ED-C829-4612-9E50-674AFEE6A8A1}" presName="background" presStyleLbl="node0" presStyleIdx="2" presStyleCnt="4"/>
      <dgm:spPr/>
    </dgm:pt>
    <dgm:pt modelId="{E91CFE60-61B0-E347-87A2-40C3A3F2E450}" type="pres">
      <dgm:prSet presAssocID="{0AC063ED-C829-4612-9E50-674AFEE6A8A1}" presName="text" presStyleLbl="fgAcc0" presStyleIdx="2" presStyleCnt="4" custScaleX="159439" custLinFactNeighborX="-14678" custLinFactNeighborY="13755">
        <dgm:presLayoutVars>
          <dgm:chPref val="3"/>
        </dgm:presLayoutVars>
      </dgm:prSet>
      <dgm:spPr/>
    </dgm:pt>
    <dgm:pt modelId="{10D88657-CED2-F640-9ED5-67821B027C39}" type="pres">
      <dgm:prSet presAssocID="{0AC063ED-C829-4612-9E50-674AFEE6A8A1}" presName="hierChild2" presStyleCnt="0"/>
      <dgm:spPr/>
    </dgm:pt>
    <dgm:pt modelId="{5C7BEE4B-3A68-0441-94CA-64EC54E20975}" type="pres">
      <dgm:prSet presAssocID="{B3AE38F7-9BB6-471A-9B1A-AD7680BE3FBC}" presName="hierRoot1" presStyleCnt="0"/>
      <dgm:spPr/>
    </dgm:pt>
    <dgm:pt modelId="{9B12D6EF-B625-304B-A40E-833EF294E636}" type="pres">
      <dgm:prSet presAssocID="{B3AE38F7-9BB6-471A-9B1A-AD7680BE3FBC}" presName="composite" presStyleCnt="0"/>
      <dgm:spPr/>
    </dgm:pt>
    <dgm:pt modelId="{63B5F5A0-B2F8-E442-B3B3-4AC575FC2498}" type="pres">
      <dgm:prSet presAssocID="{B3AE38F7-9BB6-471A-9B1A-AD7680BE3FBC}" presName="background" presStyleLbl="node0" presStyleIdx="3" presStyleCnt="4"/>
      <dgm:spPr/>
    </dgm:pt>
    <dgm:pt modelId="{9887E097-76A1-5E42-8296-D393C60F9768}" type="pres">
      <dgm:prSet presAssocID="{B3AE38F7-9BB6-471A-9B1A-AD7680BE3FBC}" presName="text" presStyleLbl="fgAcc0" presStyleIdx="3" presStyleCnt="4" custScaleX="123570" custLinFactY="2061" custLinFactNeighborX="-20849" custLinFactNeighborY="100000">
        <dgm:presLayoutVars>
          <dgm:chPref val="3"/>
        </dgm:presLayoutVars>
      </dgm:prSet>
      <dgm:spPr/>
    </dgm:pt>
    <dgm:pt modelId="{3FF821B4-0FB3-2040-B184-93599275B7EE}" type="pres">
      <dgm:prSet presAssocID="{B3AE38F7-9BB6-471A-9B1A-AD7680BE3FBC}" presName="hierChild2" presStyleCnt="0"/>
      <dgm:spPr/>
    </dgm:pt>
  </dgm:ptLst>
  <dgm:cxnLst>
    <dgm:cxn modelId="{FF806106-6BB4-4373-9178-D0D67B5D1C1C}" srcId="{788B2D75-0F89-48F9-BCE0-45CEB16B46BE}" destId="{B3AE38F7-9BB6-471A-9B1A-AD7680BE3FBC}" srcOrd="3" destOrd="0" parTransId="{407C870A-E93A-46D8-9C4B-8699307401B7}" sibTransId="{1FD2A74B-18C8-49D4-A934-E6ACEC22C4BB}"/>
    <dgm:cxn modelId="{59ABB612-0A41-49E0-9857-AAF626B72D44}" srcId="{788B2D75-0F89-48F9-BCE0-45CEB16B46BE}" destId="{0DA8A8DF-ED6E-410A-938F-1125D8DEA691}" srcOrd="0" destOrd="0" parTransId="{5C2F1AAE-9EB7-4A9F-89E1-0616EDC7656A}" sibTransId="{6E6D1F31-1FE8-42C7-B422-8D723D698CA1}"/>
    <dgm:cxn modelId="{62A30026-A949-6249-B606-FADBCE2A1BB4}" type="presOf" srcId="{B3AE38F7-9BB6-471A-9B1A-AD7680BE3FBC}" destId="{9887E097-76A1-5E42-8296-D393C60F9768}" srcOrd="0" destOrd="0" presId="urn:microsoft.com/office/officeart/2005/8/layout/hierarchy1"/>
    <dgm:cxn modelId="{42219D3F-6AF1-7147-8ED8-F8300839EB98}" type="presOf" srcId="{0AC063ED-C829-4612-9E50-674AFEE6A8A1}" destId="{E91CFE60-61B0-E347-87A2-40C3A3F2E450}" srcOrd="0" destOrd="0" presId="urn:microsoft.com/office/officeart/2005/8/layout/hierarchy1"/>
    <dgm:cxn modelId="{8F5E0C4E-957E-5041-85DD-8E6BB12E7C63}" type="presOf" srcId="{788B2D75-0F89-48F9-BCE0-45CEB16B46BE}" destId="{EA7E4D49-16C3-744A-BEFC-359D3F930375}" srcOrd="0" destOrd="0" presId="urn:microsoft.com/office/officeart/2005/8/layout/hierarchy1"/>
    <dgm:cxn modelId="{A070A163-2037-C140-893D-748A24AF9D7E}" type="presOf" srcId="{0DA8A8DF-ED6E-410A-938F-1125D8DEA691}" destId="{B3633CA9-60D6-E147-88D4-155DFFA35BE7}" srcOrd="0" destOrd="0" presId="urn:microsoft.com/office/officeart/2005/8/layout/hierarchy1"/>
    <dgm:cxn modelId="{7AD60366-CC9B-449E-B32F-E4AD07596A6E}" srcId="{788B2D75-0F89-48F9-BCE0-45CEB16B46BE}" destId="{1881EBF6-AE28-460F-ACC6-8F22ACAD0688}" srcOrd="1" destOrd="0" parTransId="{667E2A42-1FC1-43AC-B0A3-76F1BB6A7CF3}" sibTransId="{B123299F-5DED-4758-B4EB-A0D845EA1754}"/>
    <dgm:cxn modelId="{2BD9D8CD-0B0B-D34E-B1E7-FEB9308029D4}" type="presOf" srcId="{1881EBF6-AE28-460F-ACC6-8F22ACAD0688}" destId="{3984FEA3-5029-BC4D-BA8B-4698C6521DC4}" srcOrd="0" destOrd="0" presId="urn:microsoft.com/office/officeart/2005/8/layout/hierarchy1"/>
    <dgm:cxn modelId="{44D0A6F6-A92A-415F-9465-8A1D7A8406CE}" srcId="{788B2D75-0F89-48F9-BCE0-45CEB16B46BE}" destId="{0AC063ED-C829-4612-9E50-674AFEE6A8A1}" srcOrd="2" destOrd="0" parTransId="{A871592B-B691-4C2B-967F-DB0945F82DB7}" sibTransId="{416D3C22-B590-48D3-AD6E-5480DAC859DA}"/>
    <dgm:cxn modelId="{9397031B-BED4-4749-A100-7F67D4D8AE7A}" type="presParOf" srcId="{EA7E4D49-16C3-744A-BEFC-359D3F930375}" destId="{4BB59806-E23B-3641-A0C8-10478D4771E9}" srcOrd="0" destOrd="0" presId="urn:microsoft.com/office/officeart/2005/8/layout/hierarchy1"/>
    <dgm:cxn modelId="{F4A7E04D-E03A-AD44-BCCA-290286585B7A}" type="presParOf" srcId="{4BB59806-E23B-3641-A0C8-10478D4771E9}" destId="{6C6A1552-FEA1-D44D-98D2-B729EA36BA2F}" srcOrd="0" destOrd="0" presId="urn:microsoft.com/office/officeart/2005/8/layout/hierarchy1"/>
    <dgm:cxn modelId="{DFDDB511-7B5B-0040-B5D5-C9DE3114FF62}" type="presParOf" srcId="{6C6A1552-FEA1-D44D-98D2-B729EA36BA2F}" destId="{8B4F35E7-674B-7542-827F-844C6C80BDC7}" srcOrd="0" destOrd="0" presId="urn:microsoft.com/office/officeart/2005/8/layout/hierarchy1"/>
    <dgm:cxn modelId="{4238888F-5371-FC41-AC3A-393820FA2961}" type="presParOf" srcId="{6C6A1552-FEA1-D44D-98D2-B729EA36BA2F}" destId="{B3633CA9-60D6-E147-88D4-155DFFA35BE7}" srcOrd="1" destOrd="0" presId="urn:microsoft.com/office/officeart/2005/8/layout/hierarchy1"/>
    <dgm:cxn modelId="{602E1113-C2FF-1146-9FE2-8640AA533453}" type="presParOf" srcId="{4BB59806-E23B-3641-A0C8-10478D4771E9}" destId="{6AD81AF8-CFC5-EA4A-A8D5-4AACC2103631}" srcOrd="1" destOrd="0" presId="urn:microsoft.com/office/officeart/2005/8/layout/hierarchy1"/>
    <dgm:cxn modelId="{4A2AA8D8-0F38-4441-BE4E-0706DB9267C8}" type="presParOf" srcId="{EA7E4D49-16C3-744A-BEFC-359D3F930375}" destId="{D0FA1905-E1A7-794C-AC5E-C8B67F115FA5}" srcOrd="1" destOrd="0" presId="urn:microsoft.com/office/officeart/2005/8/layout/hierarchy1"/>
    <dgm:cxn modelId="{62BAD819-2986-A941-A758-89F388BD531D}" type="presParOf" srcId="{D0FA1905-E1A7-794C-AC5E-C8B67F115FA5}" destId="{207D1DBA-5171-6443-A107-4C7A295C80B4}" srcOrd="0" destOrd="0" presId="urn:microsoft.com/office/officeart/2005/8/layout/hierarchy1"/>
    <dgm:cxn modelId="{CE00B971-7080-D14F-B342-16466F9E387B}" type="presParOf" srcId="{207D1DBA-5171-6443-A107-4C7A295C80B4}" destId="{E99DD667-2CBE-BA4E-8F66-7CF298B02B11}" srcOrd="0" destOrd="0" presId="urn:microsoft.com/office/officeart/2005/8/layout/hierarchy1"/>
    <dgm:cxn modelId="{C23F079F-73F7-4E45-B7FF-136513F0125E}" type="presParOf" srcId="{207D1DBA-5171-6443-A107-4C7A295C80B4}" destId="{3984FEA3-5029-BC4D-BA8B-4698C6521DC4}" srcOrd="1" destOrd="0" presId="urn:microsoft.com/office/officeart/2005/8/layout/hierarchy1"/>
    <dgm:cxn modelId="{CEE9035E-A1BC-3B45-B115-577523F71696}" type="presParOf" srcId="{D0FA1905-E1A7-794C-AC5E-C8B67F115FA5}" destId="{EECD81ED-D1B6-AA44-B2BF-5BF689932695}" srcOrd="1" destOrd="0" presId="urn:microsoft.com/office/officeart/2005/8/layout/hierarchy1"/>
    <dgm:cxn modelId="{4C656908-D3F8-A646-9642-F37CC7879188}" type="presParOf" srcId="{EA7E4D49-16C3-744A-BEFC-359D3F930375}" destId="{E5323CEE-1F3E-FB45-A6FB-12B2DACB8290}" srcOrd="2" destOrd="0" presId="urn:microsoft.com/office/officeart/2005/8/layout/hierarchy1"/>
    <dgm:cxn modelId="{61727798-3D9A-CD42-A4D6-A043994C411C}" type="presParOf" srcId="{E5323CEE-1F3E-FB45-A6FB-12B2DACB8290}" destId="{0C78F2F1-4ED4-7546-91C1-EBC7AC5B80CE}" srcOrd="0" destOrd="0" presId="urn:microsoft.com/office/officeart/2005/8/layout/hierarchy1"/>
    <dgm:cxn modelId="{BAE72DE3-B589-CB48-AFE1-A920757062EC}" type="presParOf" srcId="{0C78F2F1-4ED4-7546-91C1-EBC7AC5B80CE}" destId="{5249CDA6-DD47-6F44-AFA0-59F6F8B08DFE}" srcOrd="0" destOrd="0" presId="urn:microsoft.com/office/officeart/2005/8/layout/hierarchy1"/>
    <dgm:cxn modelId="{9734E622-7659-4A4C-AF50-B25D159FB606}" type="presParOf" srcId="{0C78F2F1-4ED4-7546-91C1-EBC7AC5B80CE}" destId="{E91CFE60-61B0-E347-87A2-40C3A3F2E450}" srcOrd="1" destOrd="0" presId="urn:microsoft.com/office/officeart/2005/8/layout/hierarchy1"/>
    <dgm:cxn modelId="{B5CEBDE5-ED22-B24C-97F6-8538B1AEA904}" type="presParOf" srcId="{E5323CEE-1F3E-FB45-A6FB-12B2DACB8290}" destId="{10D88657-CED2-F640-9ED5-67821B027C39}" srcOrd="1" destOrd="0" presId="urn:microsoft.com/office/officeart/2005/8/layout/hierarchy1"/>
    <dgm:cxn modelId="{0D579F47-4625-114D-BBA4-A744E1A4811E}" type="presParOf" srcId="{EA7E4D49-16C3-744A-BEFC-359D3F930375}" destId="{5C7BEE4B-3A68-0441-94CA-64EC54E20975}" srcOrd="3" destOrd="0" presId="urn:microsoft.com/office/officeart/2005/8/layout/hierarchy1"/>
    <dgm:cxn modelId="{2ED5EC66-6B21-5A45-865F-34D6011B7220}" type="presParOf" srcId="{5C7BEE4B-3A68-0441-94CA-64EC54E20975}" destId="{9B12D6EF-B625-304B-A40E-833EF294E636}" srcOrd="0" destOrd="0" presId="urn:microsoft.com/office/officeart/2005/8/layout/hierarchy1"/>
    <dgm:cxn modelId="{11F36270-3792-3647-8239-4945B027CB3F}" type="presParOf" srcId="{9B12D6EF-B625-304B-A40E-833EF294E636}" destId="{63B5F5A0-B2F8-E442-B3B3-4AC575FC2498}" srcOrd="0" destOrd="0" presId="urn:microsoft.com/office/officeart/2005/8/layout/hierarchy1"/>
    <dgm:cxn modelId="{AA7F0B42-CB81-724B-A34E-FC3BD539A9E3}" type="presParOf" srcId="{9B12D6EF-B625-304B-A40E-833EF294E636}" destId="{9887E097-76A1-5E42-8296-D393C60F9768}" srcOrd="1" destOrd="0" presId="urn:microsoft.com/office/officeart/2005/8/layout/hierarchy1"/>
    <dgm:cxn modelId="{C4573F2E-4F7D-D34B-AB42-104ABB4027F3}" type="presParOf" srcId="{5C7BEE4B-3A68-0441-94CA-64EC54E20975}" destId="{3FF821B4-0FB3-2040-B184-93599275B7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972BF-F48B-4188-8C9E-153BA63AAA07}">
      <dsp:nvSpPr>
        <dsp:cNvPr id="0" name=""/>
        <dsp:cNvSpPr/>
      </dsp:nvSpPr>
      <dsp:spPr>
        <a:xfrm>
          <a:off x="106168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77E15-1799-4C60-9E45-8861AB66465E}">
      <dsp:nvSpPr>
        <dsp:cNvPr id="0" name=""/>
        <dsp:cNvSpPr/>
      </dsp:nvSpPr>
      <dsp:spPr>
        <a:xfrm>
          <a:off x="386710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A16DE-3414-4C4F-8950-DC6C16AAA919}">
      <dsp:nvSpPr>
        <dsp:cNvPr id="0" name=""/>
        <dsp:cNvSpPr/>
      </dsp:nvSpPr>
      <dsp:spPr>
        <a:xfrm>
          <a:off x="1569140" y="470390"/>
          <a:ext cx="3467363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Developed a Machine Learning system to detect potentially money laundering transactions, enhancing AML systems.</a:t>
          </a:r>
          <a:endParaRPr lang="en-US" sz="1900" kern="1200" dirty="0"/>
        </a:p>
      </dsp:txBody>
      <dsp:txXfrm>
        <a:off x="1569140" y="470390"/>
        <a:ext cx="3467363" cy="1335915"/>
      </dsp:txXfrm>
    </dsp:sp>
    <dsp:sp modelId="{313389D7-C782-4288-9E0E-3B00BEBEE90D}">
      <dsp:nvSpPr>
        <dsp:cNvPr id="0" name=""/>
        <dsp:cNvSpPr/>
      </dsp:nvSpPr>
      <dsp:spPr>
        <a:xfrm>
          <a:off x="5359721" y="44166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A8C0F-74D1-45EF-AB39-B378F487D3C6}">
      <dsp:nvSpPr>
        <dsp:cNvPr id="0" name=""/>
        <dsp:cNvSpPr/>
      </dsp:nvSpPr>
      <dsp:spPr>
        <a:xfrm>
          <a:off x="5615207" y="7008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D7B45-949B-4CEF-BD0C-A0DE218BA942}">
      <dsp:nvSpPr>
        <dsp:cNvPr id="0" name=""/>
        <dsp:cNvSpPr/>
      </dsp:nvSpPr>
      <dsp:spPr>
        <a:xfrm>
          <a:off x="6872129" y="45991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Addressed the challenge of high false positive and false negative rates in traditional AML systems.</a:t>
          </a:r>
          <a:endParaRPr lang="en-US" sz="1900" kern="1200" dirty="0"/>
        </a:p>
      </dsp:txBody>
      <dsp:txXfrm>
        <a:off x="6872129" y="459917"/>
        <a:ext cx="3148942" cy="1335915"/>
      </dsp:txXfrm>
    </dsp:sp>
    <dsp:sp modelId="{6FD59415-7C52-434F-9D98-28D3BECD3202}">
      <dsp:nvSpPr>
        <dsp:cNvPr id="0" name=""/>
        <dsp:cNvSpPr/>
      </dsp:nvSpPr>
      <dsp:spPr>
        <a:xfrm>
          <a:off x="106168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BA614-2C2C-4FA6-A1C7-4F83E0D8912A}">
      <dsp:nvSpPr>
        <dsp:cNvPr id="0" name=""/>
        <dsp:cNvSpPr/>
      </dsp:nvSpPr>
      <dsp:spPr>
        <a:xfrm>
          <a:off x="386710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F3D5D-5596-4B4D-9A8B-385ACD3CA06E}">
      <dsp:nvSpPr>
        <dsp:cNvPr id="0" name=""/>
        <dsp:cNvSpPr/>
      </dsp:nvSpPr>
      <dsp:spPr>
        <a:xfrm>
          <a:off x="1728351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Improved Precision &amp; Recall compared to baseline methods.</a:t>
          </a:r>
          <a:endParaRPr lang="en-US" sz="1900" kern="1200" dirty="0"/>
        </a:p>
      </dsp:txBody>
      <dsp:txXfrm>
        <a:off x="1728351" y="2546238"/>
        <a:ext cx="3148942" cy="1335915"/>
      </dsp:txXfrm>
    </dsp:sp>
    <dsp:sp modelId="{81786F0C-5868-467D-B5B4-CE58AE0D93C2}">
      <dsp:nvSpPr>
        <dsp:cNvPr id="0" name=""/>
        <dsp:cNvSpPr/>
      </dsp:nvSpPr>
      <dsp:spPr>
        <a:xfrm>
          <a:off x="5425973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7A3A3-8EC4-438A-8BB2-EDC27A68C173}">
      <dsp:nvSpPr>
        <dsp:cNvPr id="0" name=""/>
        <dsp:cNvSpPr/>
      </dsp:nvSpPr>
      <dsp:spPr>
        <a:xfrm>
          <a:off x="5706515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1129F-DFB0-4C05-A728-F60125F92637}">
      <dsp:nvSpPr>
        <dsp:cNvPr id="0" name=""/>
        <dsp:cNvSpPr/>
      </dsp:nvSpPr>
      <dsp:spPr>
        <a:xfrm>
          <a:off x="6835822" y="2546238"/>
          <a:ext cx="3573608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Deployed the best model on </a:t>
          </a:r>
          <a:r>
            <a:rPr lang="en-US" sz="1900" b="0" i="0" kern="1200" dirty="0"/>
            <a:t>AWS using Docker with ECR and EC2, and integrated into a CI/CD pipeline via GitHub Actions</a:t>
          </a:r>
          <a:endParaRPr lang="en-US" sz="1900" kern="1200" dirty="0"/>
        </a:p>
      </dsp:txBody>
      <dsp:txXfrm>
        <a:off x="6835822" y="2546238"/>
        <a:ext cx="3573608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B5C69-3C05-4E2C-8765-6488825913D8}">
      <dsp:nvSpPr>
        <dsp:cNvPr id="0" name=""/>
        <dsp:cNvSpPr/>
      </dsp:nvSpPr>
      <dsp:spPr>
        <a:xfrm>
          <a:off x="1039742" y="1287373"/>
          <a:ext cx="726524" cy="7265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2B8DE-E8C9-4D3B-B6FF-3D4BF382C994}">
      <dsp:nvSpPr>
        <dsp:cNvPr id="0" name=""/>
        <dsp:cNvSpPr/>
      </dsp:nvSpPr>
      <dsp:spPr>
        <a:xfrm>
          <a:off x="16554" y="2098182"/>
          <a:ext cx="3291902" cy="72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Problem</a:t>
          </a:r>
          <a:r>
            <a:rPr lang="en-US" sz="1900" kern="1200" dirty="0"/>
            <a:t>: </a:t>
          </a:r>
          <a:r>
            <a:rPr lang="en-US" sz="1900" b="0" kern="1200" dirty="0"/>
            <a:t>Money laundering is a massive financial problem (multi-billion dollar).</a:t>
          </a:r>
        </a:p>
      </dsp:txBody>
      <dsp:txXfrm>
        <a:off x="16554" y="2098182"/>
        <a:ext cx="3291902" cy="727364"/>
      </dsp:txXfrm>
    </dsp:sp>
    <dsp:sp modelId="{3ADC4AFD-ED55-4518-9B9E-11D99720EF0B}">
      <dsp:nvSpPr>
        <dsp:cNvPr id="0" name=""/>
        <dsp:cNvSpPr/>
      </dsp:nvSpPr>
      <dsp:spPr>
        <a:xfrm>
          <a:off x="624613" y="2862952"/>
          <a:ext cx="2075783" cy="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4879F-477D-49A4-AB23-088576286541}">
      <dsp:nvSpPr>
        <dsp:cNvPr id="0" name=""/>
        <dsp:cNvSpPr/>
      </dsp:nvSpPr>
      <dsp:spPr>
        <a:xfrm>
          <a:off x="4910921" y="1286981"/>
          <a:ext cx="726524" cy="726524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AF7B8-1A5A-4225-9771-0A8D7C80CF53}">
      <dsp:nvSpPr>
        <dsp:cNvPr id="0" name=""/>
        <dsp:cNvSpPr/>
      </dsp:nvSpPr>
      <dsp:spPr>
        <a:xfrm>
          <a:off x="3671718" y="2098182"/>
          <a:ext cx="3692196" cy="727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Challenge</a:t>
          </a:r>
          <a:r>
            <a:rPr lang="en-US" sz="1900" kern="1200" dirty="0"/>
            <a:t>: </a:t>
          </a:r>
          <a:r>
            <a:rPr lang="en-US" sz="1800" b="0" kern="1200" dirty="0"/>
            <a:t>Traditional AML systems suffer from High </a:t>
          </a:r>
          <a:r>
            <a:rPr lang="en-US" sz="1800" b="1" kern="1200" dirty="0"/>
            <a:t>False Positive </a:t>
          </a:r>
          <a:r>
            <a:rPr lang="en-US" sz="1800" b="0" kern="1200" dirty="0"/>
            <a:t>Rate and  High </a:t>
          </a:r>
          <a:r>
            <a:rPr lang="en-US" sz="1800" b="1" kern="1200" dirty="0"/>
            <a:t>False Negative </a:t>
          </a:r>
          <a:r>
            <a:rPr lang="en-US" sz="1800" b="0" kern="1200" dirty="0"/>
            <a:t>Rate</a:t>
          </a:r>
        </a:p>
      </dsp:txBody>
      <dsp:txXfrm>
        <a:off x="3671718" y="2098182"/>
        <a:ext cx="3692196" cy="727364"/>
      </dsp:txXfrm>
    </dsp:sp>
    <dsp:sp modelId="{6ADD3E6F-2A8D-4C39-B44B-B32BE8E5096D}">
      <dsp:nvSpPr>
        <dsp:cNvPr id="0" name=""/>
        <dsp:cNvSpPr/>
      </dsp:nvSpPr>
      <dsp:spPr>
        <a:xfrm>
          <a:off x="4479925" y="2862952"/>
          <a:ext cx="2075783" cy="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2AB87-6505-422D-A277-5D1E524B3705}">
      <dsp:nvSpPr>
        <dsp:cNvPr id="0" name=""/>
        <dsp:cNvSpPr/>
      </dsp:nvSpPr>
      <dsp:spPr>
        <a:xfrm>
          <a:off x="8953560" y="1279517"/>
          <a:ext cx="726524" cy="726524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7C5B5-39FB-42E8-9D0C-A9BC31986768}">
      <dsp:nvSpPr>
        <dsp:cNvPr id="0" name=""/>
        <dsp:cNvSpPr/>
      </dsp:nvSpPr>
      <dsp:spPr>
        <a:xfrm>
          <a:off x="7743731" y="2089471"/>
          <a:ext cx="3570555" cy="837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 dirty="0"/>
            <a:t>Goal</a:t>
          </a:r>
          <a:r>
            <a:rPr lang="en-US" sz="1900" kern="1200" dirty="0"/>
            <a:t>: </a:t>
          </a:r>
          <a:r>
            <a:rPr lang="en-US" sz="1900" b="0" kern="1200" dirty="0"/>
            <a:t>Develop AI/ML system that significantly reduces both false positives and false negatives, improving efficiency and effectiveness.</a:t>
          </a:r>
        </a:p>
      </dsp:txBody>
      <dsp:txXfrm>
        <a:off x="7743731" y="2089471"/>
        <a:ext cx="3570555" cy="837363"/>
      </dsp:txXfrm>
    </dsp:sp>
    <dsp:sp modelId="{1365FB42-1D84-4B50-A071-1EDC8A3762F2}">
      <dsp:nvSpPr>
        <dsp:cNvPr id="0" name=""/>
        <dsp:cNvSpPr/>
      </dsp:nvSpPr>
      <dsp:spPr>
        <a:xfrm>
          <a:off x="8474562" y="2855095"/>
          <a:ext cx="2075783" cy="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F35E7-674B-7542-827F-844C6C80BDC7}">
      <dsp:nvSpPr>
        <dsp:cNvPr id="0" name=""/>
        <dsp:cNvSpPr/>
      </dsp:nvSpPr>
      <dsp:spPr>
        <a:xfrm>
          <a:off x="10667" y="157716"/>
          <a:ext cx="2352518" cy="1121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33CA9-60D6-E147-88D4-155DFFA35BE7}">
      <dsp:nvSpPr>
        <dsp:cNvPr id="0" name=""/>
        <dsp:cNvSpPr/>
      </dsp:nvSpPr>
      <dsp:spPr>
        <a:xfrm>
          <a:off x="206946" y="344182"/>
          <a:ext cx="2352518" cy="1121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Reduced Financial Losses</a:t>
          </a:r>
          <a:r>
            <a:rPr lang="en-US" sz="1300" kern="1200" dirty="0"/>
            <a:t> </a:t>
          </a:r>
          <a:r>
            <a:rPr lang="en-US" sz="1300" b="0" i="0" kern="1200" dirty="0"/>
            <a:t>: Stops fraud and avoids fines by improving the detection of fraudulent transactions .</a:t>
          </a:r>
          <a:endParaRPr lang="en-US" sz="1300" kern="1200" dirty="0"/>
        </a:p>
      </dsp:txBody>
      <dsp:txXfrm>
        <a:off x="239800" y="377036"/>
        <a:ext cx="2286810" cy="1056027"/>
      </dsp:txXfrm>
    </dsp:sp>
    <dsp:sp modelId="{E99DD667-2CBE-BA4E-8F66-7CF298B02B11}">
      <dsp:nvSpPr>
        <dsp:cNvPr id="0" name=""/>
        <dsp:cNvSpPr/>
      </dsp:nvSpPr>
      <dsp:spPr>
        <a:xfrm>
          <a:off x="2601899" y="981261"/>
          <a:ext cx="2364142" cy="1121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4FEA3-5029-BC4D-BA8B-4698C6521DC4}">
      <dsp:nvSpPr>
        <dsp:cNvPr id="0" name=""/>
        <dsp:cNvSpPr/>
      </dsp:nvSpPr>
      <dsp:spPr>
        <a:xfrm>
          <a:off x="2798178" y="1167727"/>
          <a:ext cx="2364142" cy="1121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Enhanced Customer Trust</a:t>
          </a:r>
          <a:r>
            <a:rPr lang="en-US" sz="1300" kern="1200" dirty="0"/>
            <a:t> </a:t>
          </a:r>
          <a:r>
            <a:rPr lang="en-US" sz="1300" b="0" i="0" kern="1200" dirty="0"/>
            <a:t>: Fewer mistakes, happier customers.</a:t>
          </a:r>
          <a:endParaRPr lang="en-US" sz="1300" kern="1200" dirty="0"/>
        </a:p>
      </dsp:txBody>
      <dsp:txXfrm>
        <a:off x="2831032" y="1200581"/>
        <a:ext cx="2298434" cy="1056027"/>
      </dsp:txXfrm>
    </dsp:sp>
    <dsp:sp modelId="{5249CDA6-DD47-6F44-AFA0-59F6F8B08DFE}">
      <dsp:nvSpPr>
        <dsp:cNvPr id="0" name=""/>
        <dsp:cNvSpPr/>
      </dsp:nvSpPr>
      <dsp:spPr>
        <a:xfrm>
          <a:off x="5249694" y="1675863"/>
          <a:ext cx="2816511" cy="1121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CFE60-61B0-E347-87A2-40C3A3F2E450}">
      <dsp:nvSpPr>
        <dsp:cNvPr id="0" name=""/>
        <dsp:cNvSpPr/>
      </dsp:nvSpPr>
      <dsp:spPr>
        <a:xfrm>
          <a:off x="5445973" y="1862328"/>
          <a:ext cx="2816511" cy="1121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Improved Operational Efficiency</a:t>
          </a:r>
          <a:r>
            <a:rPr lang="en-US" sz="1300" kern="1200" dirty="0"/>
            <a:t> </a:t>
          </a:r>
          <a:r>
            <a:rPr lang="en-US" sz="1300" b="0" i="0" kern="1200" dirty="0"/>
            <a:t>: Automating fraud detection using machine learning models , making it faster.</a:t>
          </a:r>
          <a:endParaRPr lang="en-US" sz="1300" kern="1200" dirty="0"/>
        </a:p>
      </dsp:txBody>
      <dsp:txXfrm>
        <a:off x="5478827" y="1895182"/>
        <a:ext cx="2750803" cy="1056027"/>
      </dsp:txXfrm>
    </dsp:sp>
    <dsp:sp modelId="{63B5F5A0-B2F8-E442-B3B3-4AC575FC2498}">
      <dsp:nvSpPr>
        <dsp:cNvPr id="0" name=""/>
        <dsp:cNvSpPr/>
      </dsp:nvSpPr>
      <dsp:spPr>
        <a:xfrm>
          <a:off x="8349752" y="2666423"/>
          <a:ext cx="2182880" cy="11217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7E097-76A1-5E42-8296-D393C60F9768}">
      <dsp:nvSpPr>
        <dsp:cNvPr id="0" name=""/>
        <dsp:cNvSpPr/>
      </dsp:nvSpPr>
      <dsp:spPr>
        <a:xfrm>
          <a:off x="8546032" y="2852888"/>
          <a:ext cx="2182880" cy="11217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Follows the AML Rules</a:t>
          </a:r>
          <a:r>
            <a:rPr lang="en-US" sz="1300" b="0" i="0" kern="1200" dirty="0"/>
            <a:t>: Keeps the company safe and trusted.</a:t>
          </a:r>
          <a:endParaRPr lang="en-US" sz="1300" kern="1200" dirty="0"/>
        </a:p>
      </dsp:txBody>
      <dsp:txXfrm>
        <a:off x="8578886" y="2885742"/>
        <a:ext cx="2117172" cy="1056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39BA4-3218-2C41-B25D-AD158990115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4B27-CAAC-2641-B039-C0D8AAB3C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A4B27-CAAC-2641-B039-C0D8AAB3CA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A4B27-CAAC-2641-B039-C0D8AAB3CA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1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82696-9EAB-1CE5-2086-6B50861A4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7BD16-0CCC-8967-B546-0C9319D40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2E3EB-9CCC-82B3-ACB3-A6C73123C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56B49-31AC-DFD0-AF61-6CFD5F7A4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A4B27-CAAC-2641-B039-C0D8AAB3CA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346E-3C7E-E87C-83E7-B2EC440B7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5BA6C-FDC0-17D6-04A3-302235D2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BA88B-B1CB-C1F9-CEB4-13C77AC0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C078-27DB-9191-8820-574CE4BF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8D7FF-BDF8-9DCD-C52D-E93FFD29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D27C-1A34-9951-045D-E74D8663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BB66F-65E2-3AA5-FE08-82DFD8A16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4ED4-BE25-391E-A9A7-03C9059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1829-021D-A034-7878-C2E1A3B1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D7675-B8B6-C93C-B2B2-5B71311F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2DA00-D245-CB9C-1D98-F2503A541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F5F95-253A-8998-06DB-09AA45019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2749-5E79-CB39-095F-84F7F76A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E8CD-4A9E-6D80-31C0-26CDB9F8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53F8-B339-FDAB-DF06-C2CF80EF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4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E4D6-076F-7C34-6D70-DE7AF034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EA02-0BAF-CC76-D7CC-C951DE84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79C5-1073-2284-138D-F27BACCF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B8153-09AF-1206-A91B-3C1EEB5A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56B0E-6179-2E54-280F-CBBD0332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EFB3-1AEE-D977-ABB6-CFFBDE2B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9A4CC-4850-290E-0C51-5A9D96A87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D023-894F-714F-475B-E8D655FE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F37E-1305-2B10-B791-920F1093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C9E0E-8AE1-F86A-1049-9FB68D1B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EBB2-C40D-466B-5820-308FFB2C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8990-15D9-DFE0-D5A1-AD0B4D0D2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0A5F5-F1AD-102E-32DE-3B65F0CE3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E9F4E-0F45-91A0-C803-F50DCD34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AAAED-4024-8272-A7A3-4D29CF72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CDA95-9737-1ED1-3DE9-5F82338A0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8C5-2DF1-52C7-51AA-4A5099D2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399F3-FB51-BA47-EDF5-92D96ADD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B314-5308-E1FA-B53F-8E68C96F4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4B5D4-D9F6-5D83-67D8-623FF4B18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0B59D-6863-7E5F-B849-7161CD784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F3C9D-4F70-02A0-9615-C351ECD6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9B7CA-8BF5-CA64-12CA-6F8DD138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8C8A9-0634-B73E-3A2D-66D94BA3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AC8C-1181-1A72-C6EB-901EC4B8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F9041-FAA2-D95A-12B8-C17B0A2C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20ACA-674E-6DB2-60F7-F718D8A2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C162A-A366-64CA-E545-90FE016E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49B5E-F5D5-B65A-1BD0-ED14758B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89C85-12B9-6243-62EC-23E15246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202AB-4D82-E9B2-DFEA-872E4032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BB00-7291-AA3E-5615-BE5471AC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3D53-B9D0-C091-3EA7-C6E185024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ECA6-D666-CA46-FB9D-2EFD37D4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1E0B0-E470-59BB-68E3-36C27CD7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0C664-0B44-FE64-5CDB-33D6AD01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551A-03F7-3F73-6CA9-5E7C96DB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7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65A6-6453-D038-16A2-E10867A1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5CB35-FF59-75D2-A9C5-8A7FDA230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94511-9A12-C3CF-2699-05D1CC39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92515-144D-21B3-419F-934F1324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76192-5982-8C3E-2681-9BB5C2E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7992F-038A-5250-F070-87AC681E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2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9334F-87DB-DC4E-8307-7FABE221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B4E84-717C-0BD3-6FB4-1C3E6721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766A5-3B3E-D884-9E54-55D0849E3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8E6B7-C232-1B43-A59B-F4A8B754DAA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B35C1-94FA-4C82-3478-49F908A80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14CA-BF7C-053C-B58F-4D6999F5A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21B9E-7000-DC49-B4A2-A3017986C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1C70-42B6-96BF-AC92-B180B0302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9403" y="1122363"/>
            <a:ext cx="9658597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ogle Sans Text"/>
              </a:rPr>
              <a:t>Anti-Money Laundering (AML) Fraud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BCF47-8CA0-5D8E-4885-73696180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8416"/>
            <a:ext cx="9144000" cy="143510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Robins Yadav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Feb 18,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77DA6-8AAC-902E-19C2-864EE837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477" y="3604335"/>
            <a:ext cx="66802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5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FA6C0-E9C3-1A47-D6F4-4953C4640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68849-8415-3045-C81E-F21BFD12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B6EA-4BD3-8C8A-D813-B37D9D57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/>
          </a:bodyPr>
          <a:lstStyle/>
          <a:p>
            <a:r>
              <a:rPr lang="en-US" dirty="0"/>
              <a:t>Types of payment currency in Money Laundering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D9AB6-29CA-A4BD-6FF5-E83F339C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48" y="2201866"/>
            <a:ext cx="9097222" cy="365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3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350CE-C59C-3B05-3038-75436569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AC8A-F80B-91CA-BC99-FBEEEF1D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8BB1-B4BD-27C9-3465-CF5781534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/>
          </a:bodyPr>
          <a:lstStyle/>
          <a:p>
            <a:r>
              <a:rPr lang="en-US" dirty="0"/>
              <a:t> Banks involves in Money Laundering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graph of money laundering&#10;&#10;AI-generated content may be incorrect.">
            <a:extLst>
              <a:ext uri="{FF2B5EF4-FFF2-40B4-BE49-F238E27FC236}">
                <a16:creationId xmlns:a16="http://schemas.microsoft.com/office/drawing/2014/main" id="{98E47F18-F773-57B9-B478-B7C8070C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21" y="1797731"/>
            <a:ext cx="6725584" cy="506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4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C1DD4-A5EA-29F8-A484-5121AED6A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5DA3-DF83-0C6F-9239-A02F3C85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08EB3-486C-CC31-1CE6-0CEB9C81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/>
          </a:bodyPr>
          <a:lstStyle/>
          <a:p>
            <a:r>
              <a:rPr lang="en-US" dirty="0"/>
              <a:t>Amount Received and Amount Paid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0EB18-DFC6-3DA4-2372-C68E151F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03" y="1822917"/>
            <a:ext cx="6910449" cy="48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96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D2C00-DDCA-304C-D5EA-7AC9121E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5F8C-1A5C-E727-F7F0-9233888F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CCD8-9D76-7A3F-27EF-0B00AC2E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97"/>
            <a:ext cx="10515600" cy="50470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Feature Selection: Numerical Features</a:t>
            </a:r>
          </a:p>
          <a:p>
            <a:pPr lvl="2"/>
            <a:r>
              <a:rPr lang="en-US" sz="1900" dirty="0"/>
              <a:t>Check Multicollinearity</a:t>
            </a:r>
          </a:p>
          <a:p>
            <a:pPr lvl="3"/>
            <a:r>
              <a:rPr lang="en-US" sz="17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VIF is used to assess the multicollinearity among the independent (predictor) variables</a:t>
            </a:r>
          </a:p>
          <a:p>
            <a:pPr lvl="3"/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3"/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3"/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3"/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en-US" sz="17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1371600" lvl="3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VIF = 1: No multicollinearity.</a:t>
            </a:r>
          </a:p>
          <a:p>
            <a:pPr marL="1371600" lvl="3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 &lt; VIF &lt; 10: Moderate multicollinearity.</a:t>
            </a:r>
          </a:p>
          <a:p>
            <a:pPr marL="1371600" lvl="3" indent="0"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VIF &gt; 10: High multicollinearity.</a:t>
            </a:r>
          </a:p>
          <a:p>
            <a:pPr marL="1371600" lvl="3" indent="0">
              <a:buNone/>
            </a:pPr>
            <a:r>
              <a:rPr lang="en-US" sz="17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Conclusion</a:t>
            </a:r>
            <a:r>
              <a:rPr lang="en-US" sz="17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They are highly correlated therefore one of them need to be dropped</a:t>
            </a:r>
          </a:p>
          <a:p>
            <a:pPr marL="1371600" lvl="3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sz="1900" dirty="0"/>
              <a:t>Feature Selection method: </a:t>
            </a:r>
            <a:r>
              <a:rPr lang="en-US" sz="19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Recursive Feature Elimination</a:t>
            </a:r>
            <a:r>
              <a:rPr lang="en-US" sz="1900" i="1" dirty="0">
                <a:solidFill>
                  <a:srgbClr val="000000"/>
                </a:solidFill>
                <a:latin typeface="Calibri" panose="020F0502020204030204" pitchFamily="34" charset="0"/>
                <a:ea typeface="Arial" panose="020B0604020202020204" pitchFamily="34" charset="0"/>
              </a:rPr>
              <a:t>, </a:t>
            </a:r>
            <a:r>
              <a:rPr lang="en-US" sz="19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Feature Importance - </a:t>
            </a:r>
            <a:r>
              <a:rPr lang="en-US" sz="190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ExtraTreesClassifier</a:t>
            </a:r>
            <a:r>
              <a:rPr lang="en-US" sz="19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()</a:t>
            </a:r>
            <a:r>
              <a:rPr lang="en-US" sz="1900" dirty="0">
                <a:effectLst/>
              </a:rPr>
              <a:t> </a:t>
            </a:r>
            <a:endParaRPr lang="en-US" sz="19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EC57B-B124-31AE-6A40-DA3ACF2D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0" y="2528124"/>
            <a:ext cx="2565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1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2F21-C9B4-5361-0321-1B598A21E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0703-DD18-54A3-3AD8-8F1287A8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FA68-BB2B-8A8C-E5EF-78219633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97"/>
            <a:ext cx="10419608" cy="5047077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Feature Selection: Categorical Features</a:t>
            </a:r>
          </a:p>
          <a:p>
            <a:pPr lvl="2"/>
            <a:r>
              <a:rPr lang="en-US" sz="1900" dirty="0"/>
              <a:t>Check Multicollinearity</a:t>
            </a:r>
          </a:p>
          <a:p>
            <a:pPr lvl="3"/>
            <a:r>
              <a:rPr lang="en-US" sz="1700" dirty="0">
                <a:solidFill>
                  <a:srgbClr val="000000"/>
                </a:solidFill>
                <a:latin typeface="Aptos" panose="020B0004020202020204" pitchFamily="34" charset="0"/>
              </a:rPr>
              <a:t>C</a:t>
            </a:r>
            <a:r>
              <a:rPr lang="en-US" sz="1700" b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hi-square statistic is one way to show a relationship between two categorical variables.</a:t>
            </a:r>
          </a:p>
          <a:p>
            <a:pPr marL="1371600" lvl="3" indent="0">
              <a:buNone/>
            </a:pP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3"/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3"/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371600" lvl="3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3"/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3"/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3"/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914400" lvl="2" indent="0" algn="ctr">
              <a:buNone/>
            </a:pPr>
            <a:r>
              <a:rPr lang="en-US" sz="1700" b="1" dirty="0">
                <a:solidFill>
                  <a:srgbClr val="000000"/>
                </a:solidFill>
                <a:latin typeface="Aptos" panose="020B0004020202020204" pitchFamily="34" charset="0"/>
              </a:rPr>
              <a:t>Conclusion</a:t>
            </a:r>
            <a:r>
              <a:rPr lang="en-US" sz="1700" dirty="0">
                <a:solidFill>
                  <a:srgbClr val="000000"/>
                </a:solidFill>
                <a:latin typeface="Aptos" panose="020B0004020202020204" pitchFamily="34" charset="0"/>
              </a:rPr>
              <a:t>: Features like </a:t>
            </a:r>
            <a:r>
              <a:rPr lang="en-US" sz="1700" b="1" i="1" dirty="0">
                <a:solidFill>
                  <a:srgbClr val="000000"/>
                </a:solidFill>
                <a:latin typeface="Aptos" panose="020B0004020202020204" pitchFamily="34" charset="0"/>
              </a:rPr>
              <a:t>account</a:t>
            </a:r>
            <a:r>
              <a:rPr lang="en-US" sz="1700" dirty="0">
                <a:solidFill>
                  <a:srgbClr val="000000"/>
                </a:solidFill>
                <a:latin typeface="Aptos" panose="020B0004020202020204" pitchFamily="34" charset="0"/>
              </a:rPr>
              <a:t>, </a:t>
            </a:r>
            <a:r>
              <a:rPr lang="en-US" sz="1700" b="1" i="1" dirty="0">
                <a:solidFill>
                  <a:srgbClr val="000000"/>
                </a:solidFill>
                <a:latin typeface="Aptos" panose="020B0004020202020204" pitchFamily="34" charset="0"/>
              </a:rPr>
              <a:t>account_1</a:t>
            </a:r>
            <a:r>
              <a:rPr lang="en-US" sz="1700" dirty="0">
                <a:solidFill>
                  <a:srgbClr val="000000"/>
                </a:solidFill>
                <a:latin typeface="Aptos" panose="020B0004020202020204" pitchFamily="34" charset="0"/>
              </a:rPr>
              <a:t>,  </a:t>
            </a:r>
            <a:r>
              <a:rPr lang="en-US" sz="1700" b="1" i="1" dirty="0">
                <a:solidFill>
                  <a:srgbClr val="000000"/>
                </a:solidFill>
                <a:latin typeface="Aptos" panose="020B0004020202020204" pitchFamily="34" charset="0"/>
              </a:rPr>
              <a:t>date</a:t>
            </a:r>
            <a:r>
              <a:rPr lang="en-US" sz="1700" dirty="0">
                <a:solidFill>
                  <a:srgbClr val="000000"/>
                </a:solidFill>
                <a:latin typeface="Aptos" panose="020B0004020202020204" pitchFamily="34" charset="0"/>
              </a:rPr>
              <a:t>, </a:t>
            </a:r>
            <a:r>
              <a:rPr lang="en-US" sz="1700" b="1" i="1" dirty="0">
                <a:solidFill>
                  <a:srgbClr val="000000"/>
                </a:solidFill>
                <a:latin typeface="Aptos" panose="020B0004020202020204" pitchFamily="34" charset="0"/>
              </a:rPr>
              <a:t>day</a:t>
            </a:r>
            <a:r>
              <a:rPr lang="en-US" sz="1700" dirty="0">
                <a:solidFill>
                  <a:srgbClr val="000000"/>
                </a:solidFill>
                <a:latin typeface="Aptos" panose="020B0004020202020204" pitchFamily="34" charset="0"/>
              </a:rPr>
              <a:t>, and </a:t>
            </a:r>
            <a:r>
              <a:rPr lang="en-US" sz="1700" b="1" i="1" dirty="0">
                <a:solidFill>
                  <a:srgbClr val="000000"/>
                </a:solidFill>
                <a:latin typeface="Aptos" panose="020B0004020202020204" pitchFamily="34" charset="0"/>
              </a:rPr>
              <a:t>time</a:t>
            </a:r>
            <a:r>
              <a:rPr lang="en-US" sz="1700" dirty="0">
                <a:solidFill>
                  <a:srgbClr val="000000"/>
                </a:solidFill>
                <a:latin typeface="Aptos" panose="020B0004020202020204" pitchFamily="34" charset="0"/>
              </a:rPr>
              <a:t> are important for model training and predictions</a:t>
            </a:r>
            <a:endParaRPr lang="en-US" sz="1700" b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523CD-0142-70EA-B4BB-7A2DDB262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70" y="2619598"/>
            <a:ext cx="5299859" cy="29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9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B6C9-0A06-E257-80FF-EA49A0C9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373C-301E-D591-06BE-50478359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and Data Preprocessing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5778D3-00D1-0518-C69C-2BEC046A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71" y="1380766"/>
            <a:ext cx="7382164" cy="53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3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C30E-4E93-3440-A7A6-151C2E6C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E4FC-9513-970E-95E8-39D7B552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Model Development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90DB0-FF56-57B9-B8EC-B036AB9D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Selection and Training</a:t>
            </a:r>
          </a:p>
          <a:p>
            <a:pPr lvl="1"/>
            <a:r>
              <a:rPr lang="en-US" b="1" dirty="0"/>
              <a:t>Model selected</a:t>
            </a:r>
            <a:r>
              <a:rPr lang="en-US" dirty="0"/>
              <a:t>: Random Forest, AdaBoost, XGBoost</a:t>
            </a:r>
          </a:p>
          <a:p>
            <a:pPr lvl="1"/>
            <a:r>
              <a:rPr lang="en-US" b="1" dirty="0"/>
              <a:t>Training</a:t>
            </a:r>
            <a:r>
              <a:rPr lang="en-US" dirty="0"/>
              <a:t>: Cross-Validation, Hyperparameters Tunning (GridSearch)</a:t>
            </a:r>
          </a:p>
          <a:p>
            <a:pPr lvl="1"/>
            <a:r>
              <a:rPr lang="en-US" b="1" dirty="0"/>
              <a:t>Class Imbalance</a:t>
            </a:r>
            <a:r>
              <a:rPr lang="en-US" dirty="0"/>
              <a:t>: SMOTE</a:t>
            </a:r>
          </a:p>
        </p:txBody>
      </p:sp>
    </p:spTree>
    <p:extLst>
      <p:ext uri="{BB962C8B-B14F-4D97-AF65-F5344CB8AC3E}">
        <p14:creationId xmlns:p14="http://schemas.microsoft.com/office/powerpoint/2010/main" val="358811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C2B31-8B46-F90B-60F2-446773503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D367-1E67-B88C-904B-BB3F3978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Model Development and Evaluation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1A7283-360F-1333-A1C1-0604FEFA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Performance Metrics</a:t>
            </a: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5BC542D-AA76-4129-906C-692B63614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143" y="2886114"/>
            <a:ext cx="73025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0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3AA6-077A-33F5-C188-2BC2B8849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9E5-D8BF-1208-ED16-556F78FF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with GitHub Actions and AWS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EF4EB-B2EB-4A5F-505E-EBEBCD0E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20" y="1419599"/>
            <a:ext cx="2275955" cy="50732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9A064-22D7-E9CD-E78E-4E67CB19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514" y="2923708"/>
            <a:ext cx="2064328" cy="1403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1B8A65-202F-BB8E-B022-AF1C14BC5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857" y="2227496"/>
            <a:ext cx="1944042" cy="28644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D3EB03-3526-93E5-E462-D5BE44D63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849" y="2036061"/>
            <a:ext cx="2034134" cy="30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3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C9B6A-0AE8-EFFD-67D9-92F5A8C2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BC25-0636-E441-F15E-D330A32B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with GitHub Actions and 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C3E11-99FF-BAD9-1212-5FDFA0195DBA}"/>
              </a:ext>
            </a:extLst>
          </p:cNvPr>
          <p:cNvSpPr txBox="1"/>
          <p:nvPr/>
        </p:nvSpPr>
        <p:spPr>
          <a:xfrm>
            <a:off x="1335505" y="2033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6441AA-4D5A-DD1F-8478-B4949315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34" y="1690688"/>
            <a:ext cx="10798479" cy="41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17D3-36AB-68CD-8E89-7A12074D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2FD6-604D-8504-D586-2E1F0AC4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Project Overview &amp; Goals</a:t>
            </a:r>
          </a:p>
          <a:p>
            <a:r>
              <a:rPr lang="en-US" sz="2000" dirty="0"/>
              <a:t>Problem Statement</a:t>
            </a:r>
          </a:p>
          <a:p>
            <a:r>
              <a:rPr lang="en-US" sz="2000" dirty="0"/>
              <a:t>Exploratory Data Analysis (EDA)</a:t>
            </a:r>
          </a:p>
          <a:p>
            <a:r>
              <a:rPr lang="en-US" sz="2000" dirty="0"/>
              <a:t>Feature Engineering and Data Preprocessing</a:t>
            </a:r>
          </a:p>
          <a:p>
            <a:r>
              <a:rPr lang="en-US" sz="2000" dirty="0"/>
              <a:t>Model Development and Evaluation</a:t>
            </a:r>
          </a:p>
          <a:p>
            <a:pPr lvl="1"/>
            <a:r>
              <a:rPr lang="en-US" sz="1600" dirty="0"/>
              <a:t>Model Selection and Training</a:t>
            </a:r>
          </a:p>
          <a:p>
            <a:pPr lvl="1"/>
            <a:r>
              <a:rPr lang="en-US" sz="1600" dirty="0"/>
              <a:t>Performance Metrics</a:t>
            </a:r>
          </a:p>
          <a:p>
            <a:r>
              <a:rPr lang="en-US" sz="2000" dirty="0"/>
              <a:t>Deployment with GitHub Actions and AWS</a:t>
            </a:r>
          </a:p>
          <a:p>
            <a:r>
              <a:rPr lang="en-US" sz="2000" dirty="0"/>
              <a:t>User Interface (Streamlit)</a:t>
            </a:r>
          </a:p>
          <a:p>
            <a:r>
              <a:rPr lang="en-US" sz="2000" dirty="0"/>
              <a:t>Business Impact</a:t>
            </a: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ADBAAA0F-CEE2-FB43-47ED-2ED6C81E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27" r="9321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7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4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DF799-3002-7FA2-96FA-F7A52E421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0D0A-3F64-3F54-E508-13C7A49B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(Streamlit)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2AEA5-1DDD-68BB-747E-5D8BCF9F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92" y="1393329"/>
            <a:ext cx="6459789" cy="50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3FBC-7B6A-062D-8D0A-C3ED680C2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2EB6-4ECE-C96F-48A4-0EA0D55D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Business Impact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12D6A9-7F67-8B42-5E32-1DBDE3D1E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432456"/>
              </p:ext>
            </p:extLst>
          </p:nvPr>
        </p:nvGraphicFramePr>
        <p:xfrm>
          <a:off x="838200" y="1885002"/>
          <a:ext cx="111044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61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0D571-C901-9B0D-E6C6-A6A172FA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11D9-3C0E-F19F-CF8E-4688043E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98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2D2E-877A-AA55-1E8F-F1CAF7BE4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B22F-859B-CD4B-5BB1-4A7A629B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1008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33307-E12A-1E1B-865B-F112688B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dirty="0"/>
              <a:t>Project Overview &amp; Goals</a:t>
            </a:r>
          </a:p>
        </p:txBody>
      </p: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DAFD6F34-0FD8-A825-316E-EEFAB8F795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71700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629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2E2FD-4A52-6359-C74C-DE2B31E1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24934"/>
            <a:ext cx="11018520" cy="878870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042FB4-D566-3EFB-5AD4-3945F7ED1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815484"/>
              </p:ext>
            </p:extLst>
          </p:nvPr>
        </p:nvGraphicFramePr>
        <p:xfrm>
          <a:off x="572493" y="1403804"/>
          <a:ext cx="11314287" cy="415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99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E16-5F13-858F-3485-FD7BF21A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5DAF-D4F3-DCF1-70C5-FFE7658F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r>
              <a:rPr lang="en-US" dirty="0"/>
              <a:t>Big Picture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diagram of different types of financial systems&#10;&#10;AI-generated content may be incorrect.">
            <a:extLst>
              <a:ext uri="{FF2B5EF4-FFF2-40B4-BE49-F238E27FC236}">
                <a16:creationId xmlns:a16="http://schemas.microsoft.com/office/drawing/2014/main" id="{0CA340AE-EED3-E788-0247-1AEB0A50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69" y="1735220"/>
            <a:ext cx="8794875" cy="4429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3A8276-14F8-2F34-BDBE-232C0AE17B75}"/>
              </a:ext>
            </a:extLst>
          </p:cNvPr>
          <p:cNvSpPr txBox="1"/>
          <p:nvPr/>
        </p:nvSpPr>
        <p:spPr>
          <a:xfrm>
            <a:off x="168440" y="6492875"/>
            <a:ext cx="577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 United Nations – Office on Drugs and Crime</a:t>
            </a:r>
          </a:p>
        </p:txBody>
      </p:sp>
    </p:spTree>
    <p:extLst>
      <p:ext uri="{BB962C8B-B14F-4D97-AF65-F5344CB8AC3E}">
        <p14:creationId xmlns:p14="http://schemas.microsoft.com/office/powerpoint/2010/main" val="36715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C70F7-F5C0-0C2D-2E17-C00D21B68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6FF2-DF86-4FA4-5A05-B7A4E5C6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A64B-AC32-87A3-44A7-EDA26FEE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8008"/>
            <a:ext cx="10515600" cy="4465319"/>
          </a:xfrm>
        </p:spPr>
        <p:txBody>
          <a:bodyPr>
            <a:normAutofit/>
          </a:bodyPr>
          <a:lstStyle/>
          <a:p>
            <a:r>
              <a:rPr lang="en-US" dirty="0"/>
              <a:t>Understanding the Data Structure and Content</a:t>
            </a:r>
          </a:p>
          <a:p>
            <a:pPr lvl="1"/>
            <a:r>
              <a:rPr lang="en-US" sz="1900" dirty="0"/>
              <a:t>Data source: IBM (Kaggle) – </a:t>
            </a:r>
            <a:r>
              <a:rPr lang="en-US" sz="1600" dirty="0"/>
              <a:t>Research Paper [</a:t>
            </a:r>
            <a:r>
              <a:rPr lang="en-US" sz="1600" dirty="0" err="1"/>
              <a:t>arXiv</a:t>
            </a:r>
            <a:r>
              <a:rPr lang="en-US" sz="1600" dirty="0"/>
              <a:t>] on Jan 25, 2024 describing generation of data </a:t>
            </a:r>
          </a:p>
          <a:p>
            <a:pPr lvl="1"/>
            <a:r>
              <a:rPr lang="en-US" sz="1900" dirty="0"/>
              <a:t>Data loading and inspection</a:t>
            </a:r>
          </a:p>
          <a:p>
            <a:pPr lvl="1"/>
            <a:r>
              <a:rPr lang="en-US" sz="1900" dirty="0"/>
              <a:t>Data Shape and Size</a:t>
            </a:r>
          </a:p>
          <a:p>
            <a:pPr lvl="1"/>
            <a:r>
              <a:rPr lang="en-US" sz="1900" dirty="0"/>
              <a:t>Data Types</a:t>
            </a:r>
          </a:p>
          <a:p>
            <a:pPr lvl="1"/>
            <a:r>
              <a:rPr lang="en-US" sz="1900" dirty="0"/>
              <a:t>Check for duplicates</a:t>
            </a:r>
          </a:p>
          <a:p>
            <a:pPr lvl="1"/>
            <a:r>
              <a:rPr lang="en-US" sz="1900" dirty="0"/>
              <a:t>Missing Values</a:t>
            </a:r>
          </a:p>
          <a:p>
            <a:pPr lvl="1"/>
            <a:r>
              <a:rPr lang="en-US" sz="1900" dirty="0"/>
              <a:t>Data Statistics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22D40-DADE-4AE8-6F00-32B416B7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53" y="4300666"/>
            <a:ext cx="9802091" cy="16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70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E439-2F9E-BD83-B636-B3B1C695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F8CD-EA2D-E01C-908C-1723185A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735A-2F02-8141-3FA3-369ABE3A1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9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Target Variable Analysis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154ED-53B5-0E5B-66E0-3C548F5C9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87" y="1973551"/>
            <a:ext cx="1832826" cy="865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0C16C-7928-6E73-22EB-AC650E36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66" y="2492890"/>
            <a:ext cx="4748797" cy="32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1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977C-A963-CAED-353A-5220D110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D1D34-D6D2-AAAA-41BC-BE1CEFD5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/>
          </a:bodyPr>
          <a:lstStyle/>
          <a:p>
            <a:r>
              <a:rPr lang="en-US" dirty="0"/>
              <a:t>Days in week where Money Laundering occurred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omparison of a graph&#10;&#10;AI-generated content may be incorrect.">
            <a:extLst>
              <a:ext uri="{FF2B5EF4-FFF2-40B4-BE49-F238E27FC236}">
                <a16:creationId xmlns:a16="http://schemas.microsoft.com/office/drawing/2014/main" id="{B9D009BC-CB0B-F636-E7ED-213D077F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13" y="2235687"/>
            <a:ext cx="9032423" cy="380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63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B80A-5D98-42E4-BDF9-13507649B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287A-861C-206F-7F3D-AC6038EE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85E4-3775-2BDB-8F8E-58EC558E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4826465"/>
          </a:xfrm>
        </p:spPr>
        <p:txBody>
          <a:bodyPr>
            <a:normAutofit/>
          </a:bodyPr>
          <a:lstStyle/>
          <a:p>
            <a:r>
              <a:rPr lang="en-US" dirty="0"/>
              <a:t>Types of payment format in Money Laundering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 descr="A graph of a credit card payment&#10;&#10;AI-generated content may be incorrect.">
            <a:extLst>
              <a:ext uri="{FF2B5EF4-FFF2-40B4-BE49-F238E27FC236}">
                <a16:creationId xmlns:a16="http://schemas.microsoft.com/office/drawing/2014/main" id="{8FA156CC-1941-0F26-7871-67277194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38" y="2081891"/>
            <a:ext cx="8010302" cy="391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2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6587</TotalTime>
  <Words>563</Words>
  <Application>Microsoft Macintosh PowerPoint</Application>
  <PresentationFormat>Widescreen</PresentationFormat>
  <Paragraphs>125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Google Sans Text</vt:lpstr>
      <vt:lpstr>Menlo</vt:lpstr>
      <vt:lpstr>Office Theme</vt:lpstr>
      <vt:lpstr>Anti-Money Laundering (AML) Fraud Detection</vt:lpstr>
      <vt:lpstr>Table of Contents</vt:lpstr>
      <vt:lpstr>Project Overview &amp; Goals</vt:lpstr>
      <vt:lpstr>Problem Statement</vt:lpstr>
      <vt:lpstr>Problem Statement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Feature Engineering and Data Preprocessing </vt:lpstr>
      <vt:lpstr>Feature Engineering and Data Preprocessing </vt:lpstr>
      <vt:lpstr>Feature Engineering and Data Preprocessing </vt:lpstr>
      <vt:lpstr>Model Development and Evaluation</vt:lpstr>
      <vt:lpstr>Model Development and Evaluation</vt:lpstr>
      <vt:lpstr>Deployment with GitHub Actions and AWS</vt:lpstr>
      <vt:lpstr>Deployment with GitHub Actions and AWS</vt:lpstr>
      <vt:lpstr>User Interface (Streamlit)</vt:lpstr>
      <vt:lpstr>Business Impact</vt:lpstr>
      <vt:lpstr>Thank You!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Baral, Abinash - (abinashbaral)</dc:creator>
  <cp:lastModifiedBy>Baral, Abinash - (abinashbaral)</cp:lastModifiedBy>
  <cp:revision>124</cp:revision>
  <dcterms:created xsi:type="dcterms:W3CDTF">2025-02-13T22:08:11Z</dcterms:created>
  <dcterms:modified xsi:type="dcterms:W3CDTF">2025-02-18T19:04:44Z</dcterms:modified>
</cp:coreProperties>
</file>