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Lato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B6F0F6-87EB-4242-ACA5-B96A9204D41E}">
  <a:tblStyle styleId="{CCB6F0F6-87EB-4242-ACA5-B96A9204D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e54f4d4f8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e54f4d4f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e54f4d4f8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e54f4d4f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e54f4d4f8_1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e54f4d4f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e54f4d4f8_1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e54f4d4f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e54f4d4f8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e54f4d4f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e54f4d4f8_0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e54f4d4f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e54f4d4f8_0_2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e54f4d4f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e54f4d4f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e54f4d4f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Concepts of Assembly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Assembly Language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C. Boolean expressions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topic is divided into 3 subparts:</a:t>
            </a:r>
            <a:endParaRPr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7500" y="1567550"/>
            <a:ext cx="431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What is binary logic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How to use truth tables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Boolean 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What is Binary Logic?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567550"/>
            <a:ext cx="431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Computers operate using binary values: 0 = False, 1 = True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Boolean logic gates: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AND</a:t>
            </a:r>
            <a:r>
              <a:rPr lang="en"/>
              <a:t> → True only if both inputs are 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OR</a:t>
            </a:r>
            <a:r>
              <a:rPr lang="en"/>
              <a:t> → True if at least one input is 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NOT</a:t>
            </a:r>
            <a:r>
              <a:rPr lang="en"/>
              <a:t> → Reverses the value (1 → 0, 0 → 1)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How to use truth tables</a:t>
            </a:r>
            <a:endParaRPr/>
          </a:p>
        </p:txBody>
      </p:sp>
      <p:graphicFrame>
        <p:nvGraphicFramePr>
          <p:cNvPr id="214" name="Google Shape;214;p25"/>
          <p:cNvGraphicFramePr/>
          <p:nvPr/>
        </p:nvGraphicFramePr>
        <p:xfrm>
          <a:off x="1297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{CCB6F0F6-87EB-4242-ACA5-B96A9204D41E}</a:tableStyleId>
              </a:tblPr>
              <a:tblGrid>
                <a:gridCol w="1102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AND B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 OR B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 A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5" name="Google Shape;215;p25"/>
          <p:cNvSpPr txBox="1"/>
          <p:nvPr/>
        </p:nvSpPr>
        <p:spPr>
          <a:xfrm>
            <a:off x="1219575" y="4049575"/>
            <a:ext cx="68940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Truth tables show the output of Boolean operations for all possible input combinations.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Boolean functions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6261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Boolean function takes one or more binary inputs and gives a binary output.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Example: Majority(A, B, C)</a:t>
            </a:r>
            <a:endParaRPr/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Returns 1 if 2 or more inputs are 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Widely used in hardware circuits and logic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ato"/>
              <a:buAutoNum type="alphaUcPeriod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Why Learn Assembly Language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Assembly language bridges the gap between human-readable code and the raw binary instructions of machine code. By working this close to the hardware, you gain unparalleled insight into how computers truly operate; from memory management to CPU behavior. While modern developers often rely on high-level languages, mastering assembly unlocks critical skills for system programming, reverse engineering, and squeezing out peak performance in resource-constrained environments like embedded systems.</a:t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F8FAFF"/>
                </a:solidFill>
                <a:highlight>
                  <a:srgbClr val="292A2D"/>
                </a:highlight>
                <a:latin typeface="Roboto"/>
                <a:ea typeface="Roboto"/>
                <a:cs typeface="Roboto"/>
                <a:sym typeface="Roboto"/>
              </a:rPr>
              <a:t>Learning assembly doesn’t just teach you a language, it reshapes how you think about programming.</a:t>
            </a:r>
            <a:endParaRPr i="1"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It's used in: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431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programming (OS kernels, drivers)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Reverse engineering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optimization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Embedded systems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49254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important to learn it?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Learning it makes you a better programmer with a deeper understanding of memory, registers, and instructions.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793625" y="196325"/>
            <a:ext cx="46311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 of Abstraction in Programming</a:t>
            </a:r>
            <a:endParaRPr/>
          </a:p>
        </p:txBody>
      </p:sp>
      <p:pic>
        <p:nvPicPr>
          <p:cNvPr id="164" name="Google Shape;164;p18" title="assembly-Photoroom.png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4621300" y="62288"/>
            <a:ext cx="4505399" cy="479396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6255900" y="1320825"/>
            <a:ext cx="13929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{ } High-Level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277500" y="2571750"/>
            <a:ext cx="134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Assembly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6144550" y="3900675"/>
            <a:ext cx="145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Machine Code</a:t>
            </a:r>
            <a:endParaRPr b="1"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771175" y="1320825"/>
            <a:ext cx="2145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Human-readable, portable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" name="Google Shape;169;p18"/>
          <p:cNvCxnSpPr>
            <a:stCxn id="165" idx="1"/>
            <a:endCxn id="168" idx="3"/>
          </p:cNvCxnSpPr>
          <p:nvPr/>
        </p:nvCxnSpPr>
        <p:spPr>
          <a:xfrm flipH="1">
            <a:off x="4916400" y="1489575"/>
            <a:ext cx="1339500" cy="2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70" name="Google Shape;170;p18"/>
          <p:cNvSpPr txBox="1"/>
          <p:nvPr/>
        </p:nvSpPr>
        <p:spPr>
          <a:xfrm>
            <a:off x="2771175" y="2610750"/>
            <a:ext cx="22665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Direct hardware control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18"/>
          <p:cNvCxnSpPr/>
          <p:nvPr/>
        </p:nvCxnSpPr>
        <p:spPr>
          <a:xfrm rot="10800000">
            <a:off x="4634325" y="2784975"/>
            <a:ext cx="1017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72" name="Google Shape;172;p18"/>
          <p:cNvSpPr txBox="1"/>
          <p:nvPr/>
        </p:nvSpPr>
        <p:spPr>
          <a:xfrm>
            <a:off x="2771175" y="3900675"/>
            <a:ext cx="186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CPU-executable binary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18"/>
          <p:cNvCxnSpPr>
            <a:endCxn id="172" idx="3"/>
          </p:cNvCxnSpPr>
          <p:nvPr/>
        </p:nvCxnSpPr>
        <p:spPr>
          <a:xfrm rot="10800000">
            <a:off x="4634475" y="4108425"/>
            <a:ext cx="41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B. How Data Are Represented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Points: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431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Computers use binary (0 and 1) to store and process data.</a:t>
            </a:r>
            <a:endParaRPr/>
          </a:p>
          <a:p>
            <a:pPr indent="-2925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bit is the smallest unit of data; 8 bits = 1 byte.</a:t>
            </a:r>
            <a:endParaRPr/>
          </a:p>
          <a:p>
            <a:pPr indent="-30527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558"/>
              <a:t>Numbers:</a:t>
            </a:r>
            <a:endParaRPr b="1" sz="1558"/>
          </a:p>
          <a:p>
            <a:pPr indent="-292576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Unsigned integers → only positive values (e.g., 0–255)</a:t>
            </a:r>
            <a:endParaRPr/>
          </a:p>
          <a:p>
            <a:pPr indent="-292576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Signed integers → use two’s complement to store negative numbers</a:t>
            </a:r>
            <a:endParaRPr/>
          </a:p>
          <a:p>
            <a:pPr indent="-292576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Floating-point numbers → use binary scientific notation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5824925" y="1567550"/>
            <a:ext cx="3189900" cy="2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Characters: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-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Represented using standards like ASCII or Unicode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5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Example Chart: Decimal → Binary → ASCII Character</a:t>
            </a:r>
            <a:endParaRPr b="1" sz="1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1297475" y="134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{CCB6F0F6-87EB-4242-ACA5-B96A9204D41E}</a:tableStyleId>
              </a:tblPr>
              <a:tblGrid>
                <a:gridCol w="2256625"/>
                <a:gridCol w="2391150"/>
                <a:gridCol w="2391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Character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ASCII Decimal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Binary (8-bit)</a:t>
                      </a:r>
                      <a:endParaRPr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65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01000001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66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01000010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C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67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01000011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a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97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01100001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b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98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01100010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49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00110001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50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00110010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Space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32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Lato Light"/>
                          <a:ea typeface="Lato Light"/>
                          <a:cs typeface="Lato Light"/>
                          <a:sym typeface="Lato Light"/>
                        </a:rPr>
                        <a:t>00100000</a:t>
                      </a:r>
                      <a:endParaRPr>
                        <a:solidFill>
                          <a:schemeClr val="lt1"/>
                        </a:solidFill>
                        <a:latin typeface="Lato Light"/>
                        <a:ea typeface="Lato Light"/>
                        <a:cs typeface="Lato Light"/>
                        <a:sym typeface="Lato Ligh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