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e58ac1d27_0_3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e58ac1d2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e58ac1d27_0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e58ac1d2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e58ac1d27_0_3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e58ac1d2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e58ac1d27_0_3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e58ac1d2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e58ac1d2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e58ac1d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e58ac1d27_0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e58ac1d2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e58ac1d27_0_3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e58ac1d2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e58ac1d27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e58ac1d2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e58ac1d27_0_2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e58ac1d2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Processor Architecture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Assembly Language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297500" y="1567550"/>
            <a:ext cx="516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Flags are single-bit values that represent CPU status after operations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the CPU make decisions (e.g., branching, comparisons)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Flags: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ZF – Result was zero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SF – Result was negative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CF – Carry occurred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 – Overflow occurred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1488250" y="947750"/>
            <a:ext cx="392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Flags?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97500" y="1567550"/>
            <a:ext cx="516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Operation: 5 + (-5) → Result: 0 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 Flag: Set to 1 (True)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Operation: 2 + 3 → Result: 5 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 Flag: Set to 0 (False)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Flags change based on the outcome of an instruction.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help guide conditional jumps and branching in assembly code.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488250" y="947750"/>
            <a:ext cx="392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 – Zero Flag (ZF)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</a:t>
            </a:r>
            <a:r>
              <a:rPr lang="en"/>
              <a:t>How the floating point unit performs mathematical functions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97500" y="1567550"/>
            <a:ext cx="584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dedicated part of the CPU that handles decimal (non-integer) operations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for scientific, graphics, financial, and AI computations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IEEE 754 standard to represent floating-point numbers in binary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1297500" y="1128650"/>
            <a:ext cx="447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the Floating Point Unit (FPU)?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1297500" y="1567550"/>
            <a:ext cx="584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Arithmetic with decimals: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1.25 + 2.5 = 3.75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4.0 ÷ 2.0 = 2.0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Advanced math: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Square root: √9 = 3.0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Trig: sin(θ), cos(θ), etc.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operations follow binary floating-point format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FPU allows CPUs to perform real-number calculations efficiently and accurately.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1297500" y="1128650"/>
            <a:ext cx="447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Examples of FPU Operations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A. How the instruction execution cycle works</a:t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B. The Modes of operation and how they are used</a:t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C. How registers and flags manage memory</a:t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D. How the floating point unit performs mathematical functions</a:t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How the instruction execution cycle works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431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CPU follows a cycle to execute instructions: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Fetch </a:t>
            </a:r>
            <a:r>
              <a:rPr lang="en"/>
              <a:t>– Get instruction from memory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Decode </a:t>
            </a:r>
            <a:r>
              <a:rPr lang="en"/>
              <a:t>– Figure out what it means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Execute </a:t>
            </a:r>
            <a:r>
              <a:rPr lang="en"/>
              <a:t>– Perform the action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Store (optional)</a:t>
            </a:r>
            <a:r>
              <a:rPr lang="en"/>
              <a:t> – Save the result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Repeats billions of times per second in modern CPUs.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– Simulating an ADD Instruction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431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instruction: ADD R1, R2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Adds the value in register R2 to R1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Simulated with registers: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R1 = 4, R2 = 6</a:t>
            </a:r>
            <a:endParaRPr/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execution: R1 = 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793625" y="196325"/>
            <a:ext cx="5539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nstruction Cycle Flow Diagram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69925" y="1718652"/>
            <a:ext cx="1892808" cy="1776241"/>
          </a:xfrm>
          <a:prstGeom prst="flowChartProcess">
            <a:avLst/>
          </a:prstGeom>
          <a:solidFill>
            <a:srgbClr val="FFAF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3845052" y="1720206"/>
            <a:ext cx="1892808" cy="1776241"/>
          </a:xfrm>
          <a:prstGeom prst="flowChartProcess">
            <a:avLst/>
          </a:prstGeom>
          <a:solidFill>
            <a:srgbClr val="FF8E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6897349" y="1720206"/>
            <a:ext cx="1892808" cy="1776241"/>
          </a:xfrm>
          <a:prstGeom prst="flowChartProcess">
            <a:avLst/>
          </a:prstGeom>
          <a:solidFill>
            <a:srgbClr val="ED6A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17"/>
          <p:cNvCxnSpPr>
            <a:stCxn id="159" idx="3"/>
            <a:endCxn id="160" idx="1"/>
          </p:cNvCxnSpPr>
          <p:nvPr/>
        </p:nvCxnSpPr>
        <p:spPr>
          <a:xfrm>
            <a:off x="2662733" y="2606773"/>
            <a:ext cx="11823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>
            <a:endCxn id="161" idx="1"/>
          </p:cNvCxnSpPr>
          <p:nvPr/>
        </p:nvCxnSpPr>
        <p:spPr>
          <a:xfrm>
            <a:off x="5787049" y="2606826"/>
            <a:ext cx="11103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>
            <a:stCxn id="160" idx="2"/>
          </p:cNvCxnSpPr>
          <p:nvPr/>
        </p:nvCxnSpPr>
        <p:spPr>
          <a:xfrm>
            <a:off x="4791456" y="3496446"/>
            <a:ext cx="0" cy="66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7915656" y="3496446"/>
            <a:ext cx="0" cy="66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4812775" y="4123600"/>
            <a:ext cx="314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7" name="Google Shape;167;p17"/>
          <p:cNvSpPr txBox="1"/>
          <p:nvPr/>
        </p:nvSpPr>
        <p:spPr>
          <a:xfrm>
            <a:off x="998275" y="2270375"/>
            <a:ext cx="14361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(Program)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4097925" y="2270363"/>
            <a:ext cx="14361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CPU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7069725" y="2270363"/>
            <a:ext cx="14361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2800525" y="2222325"/>
            <a:ext cx="955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Fetch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848525" y="2222325"/>
            <a:ext cx="955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924725" y="4127325"/>
            <a:ext cx="955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455000" y="3919200"/>
            <a:ext cx="42309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Fetch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CPU reads the instruction from Memory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Execute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CPU performs operation using Registers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Result (if any) is written back to memory or registers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3254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The Modes of Operation and How They Are Used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297500" y="1567550"/>
            <a:ext cx="654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PUs run in different modes based on privilege level and control: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Mode: Restricted. No direct hardware access. Used by applications.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Kernel Mode: Full access. Used by the OS.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Protected Mode: Supports multitasking, memory protection (used in modern OS).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Real Mode: Oldest mode, no memory protection, used by early PCs.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488250" y="1008075"/>
            <a:ext cx="58221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CPU Modes of Operation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3254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The Modes of Operation and How They Are Used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654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User Mode, programs can’t crash your system , they’re sandboxed.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Kernel Mode, system calls, drivers, and OS components operate.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Modes help protect memory and prevent crashing the system.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488250" y="1008075"/>
            <a:ext cx="58221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Modes Matter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3254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The Modes of Operation and How They Are Used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1488250" y="1008075"/>
            <a:ext cx="58221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Vertical Privilege Ring Diagram: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1714500" y="1901150"/>
            <a:ext cx="3227875" cy="859750"/>
          </a:xfrm>
          <a:prstGeom prst="flowChartProcess">
            <a:avLst/>
          </a:prstGeom>
          <a:solidFill>
            <a:srgbClr val="FFAF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714500" y="2872475"/>
            <a:ext cx="3227875" cy="859750"/>
          </a:xfrm>
          <a:prstGeom prst="flowChartProcess">
            <a:avLst/>
          </a:prstGeom>
          <a:solidFill>
            <a:srgbClr val="FF8E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1714500" y="3843800"/>
            <a:ext cx="3227875" cy="859750"/>
          </a:xfrm>
          <a:prstGeom prst="flowChartProcess">
            <a:avLst/>
          </a:prstGeom>
          <a:solidFill>
            <a:srgbClr val="ED6A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714438" y="2120275"/>
            <a:ext cx="3228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Mode   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714438" y="3110875"/>
            <a:ext cx="3228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Protected Mode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1714438" y="4025275"/>
            <a:ext cx="3228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Kernel Mode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0"/>
          <p:cNvCxnSpPr>
            <a:endCxn id="197" idx="3"/>
          </p:cNvCxnSpPr>
          <p:nvPr/>
        </p:nvCxnSpPr>
        <p:spPr>
          <a:xfrm rot="10800000">
            <a:off x="4942438" y="2331025"/>
            <a:ext cx="188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0"/>
          <p:cNvCxnSpPr/>
          <p:nvPr/>
        </p:nvCxnSpPr>
        <p:spPr>
          <a:xfrm rot="10800000">
            <a:off x="4942325" y="4312225"/>
            <a:ext cx="188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02" name="Google Shape;202;p20"/>
          <p:cNvSpPr txBox="1"/>
          <p:nvPr/>
        </p:nvSpPr>
        <p:spPr>
          <a:xfrm>
            <a:off x="6842925" y="2079025"/>
            <a:ext cx="20739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Least Privilege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842925" y="4060225"/>
            <a:ext cx="20739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Privilege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1297500" y="393750"/>
            <a:ext cx="70389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How Registers and Flags Manage Memory</a:t>
            </a:r>
            <a:endParaRPr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1297500" y="1567550"/>
            <a:ext cx="516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Registers are small, high-speed storage areas inside the CPU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to: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Store temporary data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Point to memory addresses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Control instruction flow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Examples: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EAX – Arithmetic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ESP – Stack pointer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EIP – Instruction pointer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1488250" y="947750"/>
            <a:ext cx="392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CPU Registers?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