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0" r:id="rId5"/>
    <p:sldId id="341" r:id="rId6"/>
    <p:sldId id="342" r:id="rId7"/>
    <p:sldId id="343" r:id="rId8"/>
    <p:sldId id="344" r:id="rId9"/>
    <p:sldId id="346" r:id="rId10"/>
    <p:sldId id="347" r:id="rId11"/>
    <p:sldId id="345" r:id="rId12"/>
    <p:sldId id="350" r:id="rId13"/>
    <p:sldId id="349" r:id="rId14"/>
    <p:sldId id="348" r:id="rId15"/>
    <p:sldId id="351" r:id="rId16"/>
    <p:sldId id="352" r:id="rId17"/>
    <p:sldId id="354" r:id="rId18"/>
    <p:sldId id="355" r:id="rId19"/>
    <p:sldId id="353" r:id="rId20"/>
    <p:sldId id="356" r:id="rId21"/>
    <p:sldId id="381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Garguilo, Maria" initials="GM" lastIdx="48" clrIdx="1">
    <p:extLst>
      <p:ext uri="{19B8F6BF-5375-455C-9EA6-DF929625EA0E}">
        <p15:presenceInfo xmlns:p15="http://schemas.microsoft.com/office/powerpoint/2012/main" userId="S::maria.garguilo@cengage.com::f492c7e0-8838-4738-aa5f-1173468a535a" providerId="AD"/>
      </p:ext>
    </p:extLst>
  </p:cmAuthor>
  <p:cmAuthor id="3" name="Your Name" initials="YN" lastIdx="27" clrIdx="2">
    <p:extLst>
      <p:ext uri="{19B8F6BF-5375-455C-9EA6-DF929625EA0E}">
        <p15:presenceInfo xmlns:p15="http://schemas.microsoft.com/office/powerpoint/2012/main" userId="9252b8fd17e1143e" providerId="Windows Live"/>
      </p:ext>
    </p:extLst>
  </p:cmAuthor>
  <p:cmAuthor id="4" name="Maria Garguilo" initials="MG" lastIdx="6" clrIdx="3">
    <p:extLst>
      <p:ext uri="{19B8F6BF-5375-455C-9EA6-DF929625EA0E}">
        <p15:presenceInfo xmlns:p15="http://schemas.microsoft.com/office/powerpoint/2012/main" userId="hW/smd6gc4bK2FXdG5nqn827kdqZl60puQvp7CnrnqI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700"/>
    <a:srgbClr val="000000"/>
    <a:srgbClr val="004A78"/>
    <a:srgbClr val="006298"/>
    <a:srgbClr val="FF6300"/>
    <a:srgbClr val="E9255F"/>
    <a:srgbClr val="0098D4"/>
    <a:srgbClr val="00B8E7"/>
    <a:srgbClr val="81D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0" autoAdjust="0"/>
    <p:restoredTop sz="86479"/>
  </p:normalViewPr>
  <p:slideViewPr>
    <p:cSldViewPr snapToGrid="0" snapToObjects="1">
      <p:cViewPr varScale="1">
        <p:scale>
          <a:sx n="101" d="100"/>
          <a:sy n="101" d="100"/>
        </p:scale>
        <p:origin x="71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54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A413-85C6-40F2-B867-268CAAA7E377}" type="datetimeFigureOut">
              <a:rPr lang="en-US" smtClean="0"/>
              <a:t>7/23/23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6680D68-05FF-7942-990A-B21BB8E6CE33}" type="datetimeFigureOut">
              <a:rPr lang="en-US"/>
              <a:pPr>
                <a:defRPr/>
              </a:pPr>
              <a:t>7/23/23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1CAE60C-72A0-D14D-8733-C13212F694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2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91187"/>
            <a:ext cx="105156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867275" y="3619985"/>
            <a:ext cx="2457450" cy="597477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dio/Video Embed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03015E1C-DFA4-4FD8-8364-EF8871E55EBF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838200" y="1530350"/>
            <a:ext cx="6297613" cy="43735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0000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F6300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0581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457200" indent="-457200">
              <a:buClr>
                <a:srgbClr val="004A78"/>
              </a:buClr>
              <a:buFont typeface="+mj-lt"/>
              <a:buAutoNum type="arabicPeriod"/>
              <a:defRPr sz="2000">
                <a:solidFill>
                  <a:srgbClr val="000000"/>
                </a:solidFill>
              </a:defRPr>
            </a:lvl1pPr>
            <a:lvl2pPr marL="457200" marR="0" indent="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None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</a:t>
            </a:r>
          </a:p>
          <a:p>
            <a:pPr lvl="0"/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</a:t>
            </a:r>
          </a:p>
          <a:p>
            <a:pPr lvl="0"/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r>
              <a:rPr lang="en-US" sz="1400" dirty="0">
                <a:solidFill>
                  <a:srgbClr val="004A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Joyce Farrell, Java Programming, 10th Edition. © 2023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34264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6" y="1638300"/>
            <a:ext cx="10711543" cy="4394200"/>
          </a:xfrm>
        </p:spPr>
        <p:txBody>
          <a:bodyPr>
            <a:normAutofit/>
          </a:bodyPr>
          <a:lstStyle>
            <a:lvl1pPr marL="342900" indent="-342900">
              <a:buClr>
                <a:srgbClr val="004A78"/>
              </a:buClr>
              <a:buFont typeface="Arial" charset="0"/>
              <a:buChar char="•"/>
              <a:defRPr sz="2000">
                <a:solidFill>
                  <a:srgbClr val="004A78"/>
                </a:solidFill>
              </a:defRPr>
            </a:lvl1pPr>
            <a:lvl2pPr marL="685800" marR="0" indent="-228600" algn="l" defTabSz="914400" rtl="0" eaLnBrk="1" fontAlgn="base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6298"/>
              </a:buClr>
              <a:buSzTx/>
              <a:buFont typeface="Arial" charset="0"/>
              <a:buChar char="•"/>
              <a:tabLst/>
              <a:defRPr sz="2000" baseline="0"/>
            </a:lvl2pPr>
            <a:lvl3pPr marL="1143000" indent="-228600">
              <a:buClr>
                <a:srgbClr val="000000"/>
              </a:buClr>
              <a:buFont typeface="Arial" charset="0"/>
              <a:buChar char="•"/>
              <a:defRPr sz="2000"/>
            </a:lvl3pPr>
            <a:lvl4pPr marL="1600200" indent="-228600">
              <a:buClr>
                <a:srgbClr val="000000"/>
              </a:buClr>
              <a:buSzPct val="50000"/>
              <a:buFont typeface="Calibri" charset="0"/>
              <a:buChar char="▶"/>
              <a:defRPr sz="2000"/>
            </a:lvl4pPr>
            <a:lvl5pPr marL="2057400" indent="-228600">
              <a:buClr>
                <a:srgbClr val="000000"/>
              </a:buClr>
              <a:buFont typeface="Helvetica" charset="0"/>
              <a:buChar char="⁃"/>
              <a:defRPr sz="20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0"/>
          </p:nvPr>
        </p:nvSpPr>
        <p:spPr>
          <a:xfrm>
            <a:off x="1895522" y="2019868"/>
            <a:ext cx="8128000" cy="338009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6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4000"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3732692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81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274574" y="2193424"/>
            <a:ext cx="9642852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5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6122"/>
            <a:ext cx="105156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817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" y="16"/>
            <a:ext cx="12191807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996910" y="3112899"/>
            <a:ext cx="3297426" cy="618014"/>
          </a:xfrm>
        </p:spPr>
        <p:txBody>
          <a:bodyPr anchor="b">
            <a:noAutofit/>
          </a:bodyPr>
          <a:lstStyle>
            <a:lvl1pPr marL="0" indent="0" algn="l">
              <a:buNone/>
              <a:defRPr sz="3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9144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3716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96910" y="4035474"/>
            <a:ext cx="6402684" cy="67210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246063" y="314482"/>
            <a:ext cx="3343275" cy="431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4861" y="6356350"/>
            <a:ext cx="1699425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23890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1778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Secti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4" y="1290690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40228" y="1737343"/>
            <a:ext cx="10711543" cy="1462674"/>
          </a:xfrm>
        </p:spPr>
        <p:txBody>
          <a:bodyPr>
            <a:no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Clr>
                <a:srgbClr val="000000"/>
              </a:buClr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3573" y="3389727"/>
            <a:ext cx="10711543" cy="348047"/>
          </a:xfrm>
        </p:spPr>
        <p:txBody>
          <a:bodyPr>
            <a:noAutofit/>
          </a:bodyPr>
          <a:lstStyle>
            <a:lvl1pPr marL="0" indent="0" algn="l">
              <a:buNone/>
              <a:defRPr sz="2400" b="1" i="0" baseline="0">
                <a:solidFill>
                  <a:srgbClr val="006298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3572" y="3856204"/>
            <a:ext cx="10711543" cy="1462674"/>
          </a:xfrm>
        </p:spPr>
        <p:txBody>
          <a:bodyPr>
            <a:noAutofit/>
          </a:bodyPr>
          <a:lstStyle>
            <a:lvl1pPr marL="0" indent="0" algn="l"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</a:t>
            </a:r>
          </a:p>
        </p:txBody>
      </p:sp>
      <p:sp>
        <p:nvSpPr>
          <p:cNvPr id="12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936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743576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2202774"/>
            <a:ext cx="3300402" cy="3953578"/>
          </a:xfrm>
        </p:spPr>
        <p:txBody>
          <a:bodyPr>
            <a:normAutofit/>
          </a:bodyPr>
          <a:lstStyle>
            <a:lvl1pPr marL="0" indent="0">
              <a:buClr>
                <a:srgbClr val="004A78"/>
              </a:buCl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2"/>
          </p:nvPr>
        </p:nvSpPr>
        <p:spPr>
          <a:xfrm>
            <a:off x="4445799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45799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23"/>
          </p:nvPr>
        </p:nvSpPr>
        <p:spPr>
          <a:xfrm>
            <a:off x="8145953" y="1579015"/>
            <a:ext cx="3300402" cy="492443"/>
          </a:xfrm>
          <a:solidFill>
            <a:schemeClr val="bg1"/>
          </a:solidFill>
          <a:effectLst>
            <a:outerShdw dist="12700" dir="5400000" algn="t" rotWithShape="0">
              <a:prstClr val="black"/>
            </a:outerShdw>
          </a:effectLst>
        </p:spPr>
        <p:txBody>
          <a:bodyPr tIns="91440" bIns="91440" rtlCol="0" anchor="b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b="1" smtClean="0">
                <a:solidFill>
                  <a:srgbClr val="006298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8154717" y="2202774"/>
            <a:ext cx="3300402" cy="3953578"/>
          </a:xfrm>
        </p:spPr>
        <p:txBody>
          <a:bodyPr>
            <a:normAutofit/>
          </a:bodyPr>
          <a:lstStyle>
            <a:lvl1pPr>
              <a:buClr>
                <a:srgbClr val="004A78"/>
              </a:buClr>
              <a:defRPr sz="1800">
                <a:solidFill>
                  <a:srgbClr val="000000"/>
                </a:solidFill>
              </a:defRPr>
            </a:lvl1pPr>
            <a:lvl2pPr marL="685800" indent="-228600">
              <a:buFontTx/>
              <a:buChar char="‒"/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Viverra</a:t>
            </a:r>
            <a:r>
              <a:rPr lang="en-US" dirty="0"/>
              <a:t> vitae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donec</a:t>
            </a:r>
            <a:r>
              <a:rPr lang="en-US" dirty="0"/>
              <a:t> et.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 </a:t>
            </a:r>
            <a:r>
              <a:rPr lang="en-US" dirty="0" err="1"/>
              <a:t>nascetur</a:t>
            </a:r>
            <a:r>
              <a:rPr lang="en-US" dirty="0"/>
              <a:t>.</a:t>
            </a:r>
          </a:p>
        </p:txBody>
      </p:sp>
      <p:sp>
        <p:nvSpPr>
          <p:cNvPr id="10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743576" y="1289684"/>
            <a:ext cx="10711543" cy="2750053"/>
          </a:xfrm>
        </p:spPr>
        <p:txBody>
          <a:bodyPr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24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rgbClr val="000000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40228" y="4846655"/>
            <a:ext cx="10711543" cy="8255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dolore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480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33118" y="1619557"/>
            <a:ext cx="6477000" cy="425926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485870" y="3744802"/>
            <a:ext cx="3976406" cy="1808163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0062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Click to add caption to accompany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298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Lorem ipsum dolor sit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amet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consectetur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adipiscing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elit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sed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eiusmod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tempor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incididunt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labore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 dolore magna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aliqua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Viverra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vitae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congue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consequat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ac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felis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donec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et.</a:t>
            </a:r>
          </a:p>
        </p:txBody>
      </p:sp>
      <p:sp>
        <p:nvSpPr>
          <p:cNvPr id="8" name="Footer"/>
          <p:cNvSpPr txBox="1"/>
          <p:nvPr userDrawn="1"/>
        </p:nvSpPr>
        <p:spPr>
          <a:xfrm>
            <a:off x="3007866" y="6323299"/>
            <a:ext cx="8956009" cy="477054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1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7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6843" y="6356350"/>
            <a:ext cx="157956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268" y="6356350"/>
            <a:ext cx="8801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40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r>
              <a:rPr lang="en-US" dirty="0"/>
              <a:t>[Author Name], [Book Title], [#] Edition. © [Insert Year] Cengage. All Rights Reserved. May not be scanned, copied or duplicated, or posted to a publicly accessible website, in whole or in part.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1" r:id="rId2"/>
    <p:sldLayoutId id="2147483722" r:id="rId3"/>
    <p:sldLayoutId id="2147483714" r:id="rId4"/>
    <p:sldLayoutId id="2147483718" r:id="rId5"/>
    <p:sldLayoutId id="2147483715" r:id="rId6"/>
    <p:sldLayoutId id="2147483716" r:id="rId7"/>
    <p:sldLayoutId id="2147483719" r:id="rId8"/>
    <p:sldLayoutId id="2147483720" r:id="rId9"/>
    <p:sldLayoutId id="2147483725" r:id="rId10"/>
    <p:sldLayoutId id="2147483723" r:id="rId11"/>
    <p:sldLayoutId id="2147483724" r:id="rId12"/>
    <p:sldLayoutId id="2147483713" r:id="rId13"/>
    <p:sldLayoutId id="2147483717" r:id="rId14"/>
    <p:sldLayoutId id="2147483726" r:id="rId15"/>
  </p:sldLayoutIdLst>
  <p:hf sldNum="0" hdr="0" ft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 b="1" i="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None/>
        <a:defRPr sz="28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Introduction to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1177969" cy="4243346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Computers perform calculations</a:t>
            </a:r>
            <a:br>
              <a:rPr lang="en-US" altLang="en-US" sz="28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b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 can only be performed based on what you tell the computer through a programming language.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Declarative knowledge</a:t>
            </a:r>
            <a:b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Tell the computer a statement of fact.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Python example:</a:t>
            </a:r>
          </a:p>
          <a:p>
            <a:pPr lvl="1" indent="0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Informative knowledge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Tell the computer how to do something. Example: How to multiply 4 by 3: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“Start with 0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4 to it.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Keep adding 4 a total of 3 times</a:t>
            </a:r>
            <a:r>
              <a:rPr lang="en-US" sz="1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26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commands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the shell directly (for ex using python,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and run each command line by line: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84718-4882-DA82-1784-6A7BEB75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2107984"/>
            <a:ext cx="7772400" cy="45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8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script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commands can be stored into a script, for example: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example_script.py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entire script (which has 5 Python statements in it) can be run through the python shell in the terminal using: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example_script.py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8B8FC-0E9A-8527-E6C4-1DDE6DA6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2647950"/>
            <a:ext cx="6553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2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in Python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6"/>
            <a:ext cx="10711543" cy="475057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programs work by manipulating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represent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are either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Non-Scalar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object’s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defines what the object is able to do in a program.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objects are 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indivisible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(they have no internal structure).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square footage of an apartment can be represented as a scalar object.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Nonscalar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objects might hold multiple types of information in them, and have their own internal structure.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“apartment” object can hold information on the number of room, windows, square footage, etc. </a:t>
            </a:r>
          </a:p>
        </p:txBody>
      </p:sp>
    </p:spTree>
    <p:extLst>
      <p:ext uri="{BB962C8B-B14F-4D97-AF65-F5344CB8AC3E}">
        <p14:creationId xmlns:p14="http://schemas.microsoft.com/office/powerpoint/2010/main" val="225796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Scalar objects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 scalar objects in Python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NewPS"/>
              </a:rPr>
              <a:t>int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used to represent integers. (-3, 2, 1, 1, 4839, </a:t>
            </a: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NewPS"/>
              </a:rPr>
              <a:t>float </a:t>
            </a:r>
            <a:r>
              <a:rPr lang="en-US" dirty="0">
                <a:effectLst/>
                <a:latin typeface="Georgia" panose="02040502050405020303" pitchFamily="18" charset="0"/>
              </a:rPr>
              <a:t>is used to represent real numbers. Literals of type </a:t>
            </a:r>
            <a:r>
              <a:rPr lang="en-US" dirty="0">
                <a:effectLst/>
                <a:latin typeface="CourierNewPSMT" panose="02070309020205020404" pitchFamily="49" charset="0"/>
              </a:rPr>
              <a:t>float </a:t>
            </a:r>
            <a:r>
              <a:rPr lang="en-US" dirty="0">
                <a:effectLst/>
                <a:latin typeface="Georgia" panose="02040502050405020303" pitchFamily="18" charset="0"/>
              </a:rPr>
              <a:t>always include a decimal point (e.g., </a:t>
            </a:r>
            <a:r>
              <a:rPr lang="en-US" dirty="0">
                <a:effectLst/>
                <a:latin typeface="CourierNewPSMT" panose="02070309020205020404" pitchFamily="49" charset="0"/>
              </a:rPr>
              <a:t>3.0 </a:t>
            </a:r>
            <a:r>
              <a:rPr lang="en-US" dirty="0">
                <a:effectLst/>
                <a:latin typeface="Georgia" panose="02040502050405020303" pitchFamily="18" charset="0"/>
              </a:rPr>
              <a:t>or </a:t>
            </a:r>
            <a:r>
              <a:rPr lang="en-US" dirty="0">
                <a:effectLst/>
                <a:latin typeface="CourierNewPSMT" panose="02070309020205020404" pitchFamily="49" charset="0"/>
              </a:rPr>
              <a:t>3.17 </a:t>
            </a:r>
            <a:r>
              <a:rPr lang="en-US" dirty="0">
                <a:effectLst/>
                <a:latin typeface="Georgia" panose="02040502050405020303" pitchFamily="18" charset="0"/>
              </a:rPr>
              <a:t>or </a:t>
            </a:r>
            <a:r>
              <a:rPr lang="en-US" dirty="0">
                <a:effectLst/>
                <a:latin typeface="CourierNewPSMT" panose="02070309020205020404" pitchFamily="49" charset="0"/>
              </a:rPr>
              <a:t>-28.72)</a:t>
            </a:r>
            <a:r>
              <a:rPr lang="en-US" dirty="0">
                <a:effectLst/>
                <a:latin typeface="Georgia" panose="02040502050405020303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ourierNewPS"/>
              </a:rPr>
              <a:t>bool </a:t>
            </a:r>
            <a:r>
              <a:rPr lang="en-US" dirty="0">
                <a:effectLst/>
                <a:latin typeface="Georgia" panose="02040502050405020303" pitchFamily="18" charset="0"/>
              </a:rPr>
              <a:t>is used to represent the Boolean values </a:t>
            </a:r>
            <a:r>
              <a:rPr lang="en-US" dirty="0">
                <a:effectLst/>
                <a:latin typeface="CourierNewPSMT" panose="02070309020205020404" pitchFamily="49" charset="0"/>
              </a:rPr>
              <a:t>True </a:t>
            </a:r>
            <a:r>
              <a:rPr lang="en-US" dirty="0">
                <a:effectLst/>
                <a:latin typeface="Georgia" panose="02040502050405020303" pitchFamily="18" charset="0"/>
              </a:rPr>
              <a:t>and </a:t>
            </a:r>
            <a:r>
              <a:rPr lang="en-US" dirty="0">
                <a:effectLst/>
                <a:latin typeface="CourierNewPSMT" panose="02070309020205020404" pitchFamily="49" charset="0"/>
              </a:rPr>
              <a:t>False</a:t>
            </a:r>
            <a:r>
              <a:rPr lang="en-US" dirty="0">
                <a:effectLst/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Georgia" panose="02040502050405020303" pitchFamily="18" charset="0"/>
              </a:rPr>
              <a:t> </a:t>
            </a:r>
            <a:r>
              <a:rPr lang="en-US" b="1" dirty="0">
                <a:effectLst/>
                <a:latin typeface="CourierNewPS"/>
              </a:rPr>
              <a:t>None </a:t>
            </a:r>
            <a:r>
              <a:rPr lang="en-US" dirty="0">
                <a:effectLst/>
                <a:latin typeface="Georgia" panose="02040502050405020303" pitchFamily="18" charset="0"/>
              </a:rPr>
              <a:t>is a type with a single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type() function to get the type of an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29F73-65E3-4052-6A36-706EE59F4464}"/>
              </a:ext>
            </a:extLst>
          </p:cNvPr>
          <p:cNvSpPr txBox="1"/>
          <p:nvPr/>
        </p:nvSpPr>
        <p:spPr>
          <a:xfrm>
            <a:off x="8648700" y="5846544"/>
            <a:ext cx="3124200" cy="6463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 type(2)</a:t>
            </a:r>
          </a:p>
          <a:p>
            <a:r>
              <a:rPr lang="en-US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&lt;class 'int'&gt;</a:t>
            </a:r>
          </a:p>
        </p:txBody>
      </p:sp>
    </p:spTree>
    <p:extLst>
      <p:ext uri="{BB962C8B-B14F-4D97-AF65-F5344CB8AC3E}">
        <p14:creationId xmlns:p14="http://schemas.microsoft.com/office/powerpoint/2010/main" val="626730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assignments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3900" y="3984496"/>
            <a:ext cx="5727700" cy="1928107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variable is a name in Python.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assignment statement assigns a name to an expression on the right of the =.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bound to 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rebound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017D8-DB66-D484-8B04-83CBDEAC1DA5}"/>
              </a:ext>
            </a:extLst>
          </p:cNvPr>
          <p:cNvSpPr txBox="1"/>
          <p:nvPr/>
        </p:nvSpPr>
        <p:spPr>
          <a:xfrm>
            <a:off x="406400" y="1476117"/>
            <a:ext cx="4521200" cy="5016758"/>
          </a:xfrm>
          <a:prstGeom prst="rect">
            <a:avLst/>
          </a:prstGeom>
          <a:solidFill>
            <a:schemeClr val="bg2">
              <a:lumMod val="25000"/>
            </a:schemeClr>
          </a:solidFill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600" b="1" dirty="0">
                <a:solidFill>
                  <a:srgbClr val="2FE7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pi = 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radius = 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area = pi * (radius**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...: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radius = 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600" b="1" dirty="0">
                <a:solidFill>
                  <a:srgbClr val="2FE7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endParaRPr lang="en-US" sz="1600" dirty="0">
              <a:solidFill>
                <a:srgbClr val="2D961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600" b="1" dirty="0">
                <a:solidFill>
                  <a:srgbClr val="FC21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en-US" sz="1600" dirty="0">
              <a:solidFill>
                <a:srgbClr val="A124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600" b="1" dirty="0">
                <a:solidFill>
                  <a:srgbClr val="2FE7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type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(radius)</a:t>
            </a:r>
            <a:endParaRPr lang="en-US" sz="1600" dirty="0">
              <a:solidFill>
                <a:srgbClr val="2D961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600" b="1" dirty="0">
                <a:solidFill>
                  <a:srgbClr val="FC21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solidFill>
                <a:srgbClr val="A124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600" b="1" dirty="0">
                <a:solidFill>
                  <a:srgbClr val="2FE7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endParaRPr lang="en-US" sz="1600" dirty="0">
              <a:solidFill>
                <a:srgbClr val="2D961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600" b="1" dirty="0">
                <a:solidFill>
                  <a:srgbClr val="FC21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363</a:t>
            </a:r>
            <a:endParaRPr lang="en-US" sz="1600" dirty="0">
              <a:solidFill>
                <a:srgbClr val="A124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solidFill>
                <a:srgbClr val="D7DF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600" b="1" dirty="0">
                <a:solidFill>
                  <a:srgbClr val="2FE7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2D961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type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(area)</a:t>
            </a:r>
            <a:endParaRPr lang="en-US" sz="1600" dirty="0">
              <a:solidFill>
                <a:srgbClr val="2D961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Out[</a:t>
            </a:r>
            <a:r>
              <a:rPr lang="en-US" sz="1600" b="1" dirty="0">
                <a:solidFill>
                  <a:srgbClr val="FC21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600" dirty="0">
                <a:solidFill>
                  <a:srgbClr val="A1241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en-US" sz="1600" dirty="0">
                <a:solidFill>
                  <a:srgbClr val="D7D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solidFill>
                <a:srgbClr val="A1241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91358-7C90-6081-4E71-376937240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1259326"/>
            <a:ext cx="5943600" cy="23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79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 words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DA72-DB6F-BF94-3647-49651E09A825}"/>
              </a:ext>
            </a:extLst>
          </p:cNvPr>
          <p:cNvSpPr txBox="1"/>
          <p:nvPr/>
        </p:nvSpPr>
        <p:spPr>
          <a:xfrm>
            <a:off x="838200" y="2530849"/>
            <a:ext cx="9372600" cy="246221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 		as 		assert 	async 	await </a:t>
            </a:r>
          </a:p>
          <a:p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 	class 	continue 	def 		del </a:t>
            </a:r>
          </a:p>
          <a:p>
            <a:r>
              <a:rPr lang="en-US" sz="22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		else 		except 	False 	finally </a:t>
            </a:r>
          </a:p>
          <a:p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		in		from 		is		global</a:t>
            </a:r>
          </a:p>
          <a:p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 	if 		nonlocal 	import 	None </a:t>
            </a:r>
          </a:p>
          <a:p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		True 		or 		try 		pass </a:t>
            </a:r>
            <a:b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dirty="0"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	raise 	with 		return 	yield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2D85FDF-BF91-9C4E-B60E-C8C60AD9F1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Cannot use these words for variable names.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 and Boolean Operators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3600" y="2044700"/>
            <a:ext cx="7518400" cy="42433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Georgia" panose="02040502050405020303" pitchFamily="18" charset="0"/>
              </a:rPr>
              <a:t>The primitive operators on type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bool </a:t>
            </a:r>
            <a:r>
              <a:rPr lang="en-US" sz="1800" dirty="0">
                <a:effectLst/>
                <a:latin typeface="Georgia" panose="02040502050405020303" pitchFamily="18" charset="0"/>
              </a:rPr>
              <a:t>are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and</a:t>
            </a:r>
            <a:r>
              <a:rPr lang="en-US" sz="1800" dirty="0">
                <a:effectLst/>
                <a:latin typeface="Georgia" panose="02040502050405020303" pitchFamily="18" charset="0"/>
              </a:rPr>
              <a:t>,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or</a:t>
            </a:r>
            <a:r>
              <a:rPr lang="en-US" sz="1800" dirty="0">
                <a:effectLst/>
                <a:latin typeface="Georgia" panose="02040502050405020303" pitchFamily="18" charset="0"/>
              </a:rPr>
              <a:t>, and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not</a:t>
            </a:r>
            <a:r>
              <a:rPr lang="en-US" sz="1800" dirty="0">
                <a:effectLst/>
                <a:latin typeface="Georgia" panose="02040502050405020303" pitchFamily="18" charset="0"/>
              </a:rPr>
              <a:t>: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ourierNewPS"/>
              </a:rPr>
              <a:t>a and b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 </a:t>
            </a:r>
            <a:r>
              <a:rPr lang="en-US" sz="1800" dirty="0">
                <a:effectLst/>
                <a:latin typeface="Georgia" panose="02040502050405020303" pitchFamily="18" charset="0"/>
              </a:rPr>
              <a:t>if both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a </a:t>
            </a:r>
            <a:r>
              <a:rPr lang="en-US" sz="1800" dirty="0">
                <a:effectLst/>
                <a:latin typeface="Georgia" panose="02040502050405020303" pitchFamily="18" charset="0"/>
              </a:rPr>
              <a:t>and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b </a:t>
            </a:r>
            <a:r>
              <a:rPr lang="en-US" sz="1800" dirty="0">
                <a:effectLst/>
                <a:latin typeface="Georgia" panose="02040502050405020303" pitchFamily="18" charset="0"/>
              </a:rPr>
              <a:t>are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</a:t>
            </a:r>
            <a:r>
              <a:rPr lang="en-US" sz="1800" dirty="0">
                <a:effectLst/>
                <a:latin typeface="Georgia" panose="02040502050405020303" pitchFamily="18" charset="0"/>
              </a:rPr>
              <a:t>, and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False </a:t>
            </a:r>
            <a:r>
              <a:rPr lang="en-US" sz="1800" dirty="0">
                <a:effectLst/>
                <a:latin typeface="Georgia" panose="02040502050405020303" pitchFamily="18" charset="0"/>
              </a:rPr>
              <a:t>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CourierNewPS"/>
              </a:rPr>
              <a:t>a or b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 </a:t>
            </a:r>
            <a:r>
              <a:rPr lang="en-US" sz="1800" dirty="0">
                <a:effectLst/>
                <a:latin typeface="Georgia" panose="02040502050405020303" pitchFamily="18" charset="0"/>
              </a:rPr>
              <a:t>if at least one of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a </a:t>
            </a:r>
            <a:r>
              <a:rPr lang="en-US" sz="1800" dirty="0">
                <a:effectLst/>
                <a:latin typeface="Georgia" panose="02040502050405020303" pitchFamily="18" charset="0"/>
              </a:rPr>
              <a:t>or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b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</a:t>
            </a:r>
            <a:r>
              <a:rPr lang="en-US" sz="1800" dirty="0">
                <a:effectLst/>
                <a:latin typeface="Georgia" panose="02040502050405020303" pitchFamily="18" charset="0"/>
              </a:rPr>
              <a:t>, and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False </a:t>
            </a:r>
            <a:r>
              <a:rPr lang="en-US" sz="1800" dirty="0">
                <a:effectLst/>
                <a:latin typeface="Georgia" panose="02040502050405020303" pitchFamily="18" charset="0"/>
              </a:rPr>
              <a:t>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Georgia" panose="02040502050405020303" pitchFamily="18" charset="0"/>
              </a:rPr>
              <a:t> </a:t>
            </a:r>
            <a:r>
              <a:rPr lang="en-US" sz="1800" b="1" dirty="0">
                <a:effectLst/>
                <a:latin typeface="CourierNewPS"/>
              </a:rPr>
              <a:t>not a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 </a:t>
            </a:r>
            <a:r>
              <a:rPr lang="en-US" sz="1800" dirty="0">
                <a:effectLst/>
                <a:latin typeface="Georgia" panose="02040502050405020303" pitchFamily="18" charset="0"/>
              </a:rPr>
              <a:t>if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a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False</a:t>
            </a:r>
            <a:r>
              <a:rPr lang="en-US" sz="1800" dirty="0">
                <a:effectLst/>
                <a:latin typeface="Georgia" panose="02040502050405020303" pitchFamily="18" charset="0"/>
              </a:rPr>
              <a:t>, and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False </a:t>
            </a:r>
            <a:r>
              <a:rPr lang="en-US" sz="1800" dirty="0">
                <a:effectLst/>
                <a:latin typeface="Georgia" panose="02040502050405020303" pitchFamily="18" charset="0"/>
              </a:rPr>
              <a:t>if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a </a:t>
            </a:r>
            <a:r>
              <a:rPr lang="en-US" sz="1800" dirty="0">
                <a:effectLst/>
                <a:latin typeface="Georgia" panose="02040502050405020303" pitchFamily="18" charset="0"/>
              </a:rPr>
              <a:t>is </a:t>
            </a:r>
            <a:r>
              <a:rPr lang="en-US" sz="1800" dirty="0">
                <a:effectLst/>
                <a:latin typeface="CourierNewPSMT" panose="02070309020205020404" pitchFamily="49" charset="0"/>
              </a:rPr>
              <a:t>True</a:t>
            </a:r>
            <a:r>
              <a:rPr lang="en-US" sz="1800" dirty="0">
                <a:effectLst/>
                <a:latin typeface="Georgia" panose="02040502050405020303" pitchFamily="18" charset="0"/>
              </a:rPr>
              <a:t>. 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2A76-772A-FD77-2CCD-584147385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663700"/>
            <a:ext cx="3175000" cy="307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B1B3C-FC3B-AF63-4AC9-B713FD206D83}"/>
              </a:ext>
            </a:extLst>
          </p:cNvPr>
          <p:cNvSpPr txBox="1"/>
          <p:nvPr/>
        </p:nvSpPr>
        <p:spPr>
          <a:xfrm>
            <a:off x="647700" y="5194300"/>
            <a:ext cx="108712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2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expression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 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combination of </a:t>
            </a:r>
            <a:r>
              <a:rPr lang="en-US" sz="2200" b="1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2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variables and function calls that is evaluated by the interpreter. The interpreter produces the result of the expression.</a:t>
            </a:r>
          </a:p>
        </p:txBody>
      </p:sp>
    </p:spTree>
    <p:extLst>
      <p:ext uri="{BB962C8B-B14F-4D97-AF65-F5344CB8AC3E}">
        <p14:creationId xmlns:p14="http://schemas.microsoft.com/office/powerpoint/2010/main" val="335751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6000" y="1625600"/>
            <a:ext cx="9855200" cy="4243346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Evaluation procedure for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1" i="0" u="none" strike="noStrike" dirty="0">
                <a:solidFill>
                  <a:srgbClr val="0371C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call expressions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First evaluate the operator (is also an expression).</a:t>
            </a:r>
          </a:p>
          <a:p>
            <a:pPr marL="457200" indent="-4572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Then evaluate the operands from left to right.</a:t>
            </a:r>
          </a:p>
          <a:p>
            <a:pPr marL="457200" indent="-45720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the operator (i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.e. a function) to the operands (arguments).</a:t>
            </a:r>
            <a:endParaRPr lang="en-US" sz="2200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FEAB9-8533-9328-E3E6-D8DD037D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3950702"/>
            <a:ext cx="3797300" cy="10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36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Expressions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A2F6A8-3BFE-4643-B6FF-E2239A608456}"/>
              </a:ext>
            </a:extLst>
          </p:cNvPr>
          <p:cNvSpPr txBox="1"/>
          <p:nvPr/>
        </p:nvSpPr>
        <p:spPr>
          <a:xfrm>
            <a:off x="838200" y="1721743"/>
            <a:ext cx="7556500" cy="470898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(add(6,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(4, 6)),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5))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(6, </a:t>
            </a:r>
            <a:r>
              <a:rPr lang="en-US" b="1" i="0" u="none" strike="noStrike" dirty="0" err="1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5))</a:t>
            </a:r>
          </a:p>
          <a:p>
            <a:pPr marL="1257300" lvl="2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add(add(</a:t>
            </a:r>
            <a:r>
              <a:rPr lang="en-US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u="none" strike="noStrike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5))</a:t>
            </a:r>
          </a:p>
          <a:p>
            <a:pPr marL="1257300" lvl="2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add(add(</a:t>
            </a:r>
            <a:r>
              <a:rPr lang="en-US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u="none" strike="noStrike" dirty="0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24)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5))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u="none" strike="noStrike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5))</a:t>
            </a:r>
          </a:p>
          <a:p>
            <a:pPr marL="800100" lvl="1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add(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i="0" u="none" strike="noStrike" dirty="0">
                <a:solidFill>
                  <a:srgbClr val="F6B7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marL="1257300" lvl="2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0" lvl="3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A41C4E-B051-C62E-61B9-01FBF16CD663}"/>
              </a:ext>
            </a:extLst>
          </p:cNvPr>
          <p:cNvSpPr/>
          <p:nvPr/>
        </p:nvSpPr>
        <p:spPr>
          <a:xfrm>
            <a:off x="1231900" y="1721743"/>
            <a:ext cx="4572000" cy="38645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2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Introduction to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altLang="en-US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a computer is told what to do (i.e. using a set of instructions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an algorithm).</a:t>
            </a:r>
            <a:endParaRPr lang="en-US" sz="2000" b="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800" b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syntax of a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 defines which strings of characters and symbols are “well formed”. Python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Syntactically correct: 		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3.2 + 3.2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syntactically correct: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3.2 plus 3.2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Semantics 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what describes the meaning to a syntactically correct statement.</a:t>
            </a:r>
          </a:p>
          <a:p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the line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3.2 + 3.2 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 to the computer?</a:t>
            </a:r>
            <a:endParaRPr lang="en-US" sz="2000" i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1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vs High Level Programming Languages</a:t>
            </a:r>
            <a:br>
              <a:rPr lang="en-US" altLang="en-US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b="1" dirty="0">
              <a:solidFill>
                <a:srgbClr val="00629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Refers to where in the computer our programming language is meant to be interpreted.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level languages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Meant to be run on the machine level (i.e. rearranging memory registers – assembly code)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to write and debug</a:t>
            </a:r>
            <a:b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level languages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 abstractions so that the language makes sense to us humans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 to write and debug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efficient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is higher level than C</a:t>
            </a:r>
          </a:p>
        </p:txBody>
      </p:sp>
    </p:spTree>
    <p:extLst>
      <p:ext uri="{BB962C8B-B14F-4D97-AF65-F5344CB8AC3E}">
        <p14:creationId xmlns:p14="http://schemas.microsoft.com/office/powerpoint/2010/main" val="223980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 vs Compiled languages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Compiled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source code is compiled into machine code all at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Because they are converted to machine code, they are typically more efficient than interpreted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code has to be compiled each time it is run on a new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Programs written in compiled languages typically run faster compared to interpreted languages.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C, C++, and Java are all compiled languages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39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 vs Compiled languages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 Languages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for interpreted languages can be run (or interpreted) directly without compilation.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line of code can be interpreted (by the interpreter) and can be run individually.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Interpreted languages are typically easier to write and debug.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 like R, Python,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all interpreted.</a:t>
            </a:r>
          </a:p>
        </p:txBody>
      </p:sp>
    </p:spTree>
    <p:extLst>
      <p:ext uri="{BB962C8B-B14F-4D97-AF65-F5344CB8AC3E}">
        <p14:creationId xmlns:p14="http://schemas.microsoft.com/office/powerpoint/2010/main" val="5464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vs Object Oriented Programming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programming</a:t>
            </a:r>
          </a:p>
          <a:p>
            <a:endParaRPr lang="en-US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are programs that are comprised of various procedures and functions.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the operations of the program are varied out by various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functions and methods of the program are critical part of the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Functional programs come down to data manipulation in a systematic manner.</a:t>
            </a:r>
          </a:p>
        </p:txBody>
      </p:sp>
    </p:spTree>
    <p:extLst>
      <p:ext uri="{BB962C8B-B14F-4D97-AF65-F5344CB8AC3E}">
        <p14:creationId xmlns:p14="http://schemas.microsoft.com/office/powerpoint/2010/main" val="16406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vs Object Oriented Programming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Object-oriented programming</a:t>
            </a:r>
          </a:p>
          <a:p>
            <a:endParaRPr lang="en-US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programming paradigm in which various data are abstracted into structures called objects. 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 contain various data and information on their current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and operations are performed by objects based on their interactions and can modify each objects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 abstractions are critical parts of the code.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Object-oriented programs come down to a set of objects that keep track of various data about themselves and can perform various operations that may affect their state.</a:t>
            </a:r>
          </a:p>
        </p:txBody>
      </p:sp>
    </p:spTree>
    <p:extLst>
      <p:ext uri="{BB962C8B-B14F-4D97-AF65-F5344CB8AC3E}">
        <p14:creationId xmlns:p14="http://schemas.microsoft.com/office/powerpoint/2010/main" val="90526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Python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high-level, interpreted, object-oriented programming language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code is not compiled.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programming (you) gives instructions (or “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”, or “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commands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 to the Python interpreter.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interpreter also referred to as the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shell.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Python interpreter performs the operation based on the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python program is a series of commands given to the interpreter.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run Python code: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a series of Python statements to a Python shell.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statements can be saved into a .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file and then run with the interpreter.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5A2-C529-480C-BB04-C6665EEA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00629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commands</a:t>
            </a:r>
            <a:endParaRPr lang="en-US" altLang="en-US" sz="4000" b="1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EBFA-B903-4ED8-8FC3-DF5216EAB5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228" y="1307327"/>
            <a:ext cx="10711543" cy="424334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the shell directly (for ex using python,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and run each command line by line: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C3D84-E94F-4B7C-B348-4360DC46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51" y="2791714"/>
            <a:ext cx="8825898" cy="2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5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cessible_PPT_Cengage.potx" id="{8657E95E-D601-4622-93AD-E122BF442589}" vid="{BBF71559-ED4F-42B5-98FD-480A31779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89A9510EA35640BFF9AA65172B1243" ma:contentTypeVersion="10" ma:contentTypeDescription="Create a new document." ma:contentTypeScope="" ma:versionID="320cf9d96ba60ad326f31ca465b90014">
  <xsd:schema xmlns:xsd="http://www.w3.org/2001/XMLSchema" xmlns:xs="http://www.w3.org/2001/XMLSchema" xmlns:p="http://schemas.microsoft.com/office/2006/metadata/properties" xmlns:ns2="0f302c04-584d-4df5-8948-8b6dd1f3c1a5" xmlns:ns3="48fa25a7-52b6-4e1f-81c8-80356bf0725f" targetNamespace="http://schemas.microsoft.com/office/2006/metadata/properties" ma:root="true" ma:fieldsID="b2b56c629f8f824a699d99d0a50051e2" ns2:_="" ns3:_="">
    <xsd:import namespace="0f302c04-584d-4df5-8948-8b6dd1f3c1a5"/>
    <xsd:import namespace="48fa25a7-52b6-4e1f-81c8-80356bf07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302c04-584d-4df5-8948-8b6dd1f3c1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Status" ma:index="15" nillable="true" ma:displayName="Status" ma:default="1. In development" ma:format="Dropdown" ma:internalName="Status">
      <xsd:simpleType>
        <xsd:restriction base="dms:Choice">
          <xsd:enumeration value="1. In development"/>
          <xsd:enumeration value="2. COH complete"/>
          <xsd:enumeration value="3. Under LCoE Review"/>
          <xsd:enumeration value="4. Ingested into Atla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a25a7-52b6-4e1f-81c8-80356bf072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8fa25a7-52b6-4e1f-81c8-80356bf0725f">
      <UserInfo>
        <DisplayName/>
        <AccountId xsi:nil="true"/>
        <AccountType/>
      </UserInfo>
    </SharedWithUsers>
    <Status xmlns="0f302c04-584d-4df5-8948-8b6dd1f3c1a5">1. In development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5D83D5-733A-4FD2-B124-BEA55F840D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302c04-584d-4df5-8948-8b6dd1f3c1a5"/>
    <ds:schemaRef ds:uri="48fa25a7-52b6-4e1f-81c8-80356bf07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0f302c04-584d-4df5-8948-8b6dd1f3c1a5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fa25a7-52b6-4e1f-81c8-80356bf0725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Accessible_PPT_Template_Cengage</Template>
  <TotalTime>10505</TotalTime>
  <Words>1377</Words>
  <Application>Microsoft Macintosh PowerPoint</Application>
  <PresentationFormat>Widescreen</PresentationFormat>
  <Paragraphs>171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</vt:lpstr>
      <vt:lpstr>Calibri</vt:lpstr>
      <vt:lpstr>Courier New</vt:lpstr>
      <vt:lpstr>CourierNewPS</vt:lpstr>
      <vt:lpstr>CourierNewPSMT</vt:lpstr>
      <vt:lpstr>Georgia</vt:lpstr>
      <vt:lpstr>Helvetica</vt:lpstr>
      <vt:lpstr>Open Sans</vt:lpstr>
      <vt:lpstr>Summer Font</vt:lpstr>
      <vt:lpstr>Office Theme</vt:lpstr>
      <vt:lpstr>Introduction to Computation</vt:lpstr>
      <vt:lpstr>Introduction to Computation</vt:lpstr>
      <vt:lpstr>Low vs High Level Programming Languages </vt:lpstr>
      <vt:lpstr>Interpreted vs Compiled languages</vt:lpstr>
      <vt:lpstr>Interpreted vs Compiled languages</vt:lpstr>
      <vt:lpstr>Functional vs Object Oriented Programming</vt:lpstr>
      <vt:lpstr>Functional vs Object Oriented Programming</vt:lpstr>
      <vt:lpstr>What is Python</vt:lpstr>
      <vt:lpstr>Python commands</vt:lpstr>
      <vt:lpstr>Python commands</vt:lpstr>
      <vt:lpstr>Python script</vt:lpstr>
      <vt:lpstr>Objects in Python</vt:lpstr>
      <vt:lpstr>Scalar objects</vt:lpstr>
      <vt:lpstr>Variable assignments</vt:lpstr>
      <vt:lpstr>Reserve words</vt:lpstr>
      <vt:lpstr>Arithmetic and Boolean Operators</vt:lpstr>
      <vt:lpstr>Expressions</vt:lpstr>
      <vt:lpstr>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Kimberley Grove</dc:creator>
  <cp:lastModifiedBy>Vaziri, Sana</cp:lastModifiedBy>
  <cp:revision>355</cp:revision>
  <cp:lastPrinted>2023-02-04T18:29:02Z</cp:lastPrinted>
  <dcterms:created xsi:type="dcterms:W3CDTF">2019-11-14T21:20:16Z</dcterms:created>
  <dcterms:modified xsi:type="dcterms:W3CDTF">2023-07-23T20:15:30Z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0x0101003689A9510EA35640BFF9AA65172B1243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