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9" r:id="rId4"/>
    <p:sldId id="272" r:id="rId5"/>
    <p:sldId id="271" r:id="rId6"/>
    <p:sldId id="274" r:id="rId7"/>
    <p:sldId id="258" r:id="rId8"/>
    <p:sldId id="275" r:id="rId9"/>
    <p:sldId id="261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8E5E2-BA0E-4B94-B8A3-D7647EB14CCA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E6D5B-55AD-4994-BB1E-4135FE248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73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2866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C1A8-05EB-CCB5-8B34-6B0D58792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370EF-66AC-9413-F88F-2412B7F1E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8D9848-F392-1E87-CAFD-B00AFBDA2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E1CD71-AEAF-CF68-2BD5-7484BDD52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73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027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6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839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09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AEC8-8B05-474E-8936-621A3E0F2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BF79B-5E3D-9F84-9A42-D47469285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7B8CFF-C705-C1E7-FD96-5FDF42AFB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A98116-8D6E-DD5D-D8E8-66DC70897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106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1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7F73-0336-1F03-0501-70C24AA87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69969A-2C25-5FAB-B6E3-4794AB204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B6E15E-3D5D-162D-14A4-6793AEC78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D09E2-88E2-DEBD-96BE-0A0FEE980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878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93DE5-579D-AB94-B88D-A24E21BF7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804D99-D07F-8368-2893-74826DE016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C428FD-1ACD-175A-EE16-D0B566800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E951BF-EDD3-B6A2-B582-8A108605E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EE6D5B-55AD-4994-BB1E-4135FE24862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65624-E0F9-6A6A-4C4C-2C8969370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9EACF4-CFFD-675C-4FFE-4A6239E78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1E6320-0475-E4F7-2492-491C0BB4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8A1CC-90FA-7EDF-6A6A-FEACEB75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4F325-B62F-D955-F998-F5408A29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45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739C5-502D-4DC6-3D32-62CD5251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2CA99F-5588-6B25-CF63-C98CF1E3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9546C8-8E9E-C19F-8EF7-D7A00F4B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A11E63-0F0E-F6C6-BAD9-757F1491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397FA-4663-A653-3E82-2D30B49D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932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8B257D-2882-737A-651E-8F1FAF3DE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C699D-B041-5FAF-C89B-4C8FA04B8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33D6C-CFB8-6DD2-19AA-C31582BA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90C57-6C90-8973-7559-8A3B0749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4325D-6274-6067-7DF2-1F540998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0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C9F9E-90D2-B23F-1BDB-522CD980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6C0D3-7554-4E37-06AE-6ECD793D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B0772-C32F-2287-F081-77AA8696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33DE5-0A83-9F5E-AB1F-969CD591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C1B7B-6573-20C8-12D5-A1B33774B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15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3658-0488-6EDD-F171-8C47CA45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E2F100-1646-3296-F8AC-1A4CFAD2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6F4BF-1905-1D0F-1665-95755721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156B9-7C85-CD1F-090A-8D2B0AC0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59B407-380B-8E7C-5688-F1597B6D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04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0C14D-8D67-D49C-CCDE-431194CE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F5C58-B5D5-9900-7E2B-3A267D324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71780-DB2B-0497-52CA-84DB3E815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D81321-EAF0-5068-3CA3-571FAE55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2E63DC-A6C0-C113-410B-86B41B68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1B622-C73F-19FD-5E8E-FA130006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2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70201-753A-085F-4AE5-85CC7D6FC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5B6BC0-71D2-1DCF-7703-7C56CDDD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95F069-440A-3563-B50E-B6871329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F0527D-4CF5-DE6E-5CC2-ADF7B4329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51AFEC-25B3-B653-FB90-89214694A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F22D2F-6D1B-A8D2-8906-1438DF47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5220C5-5ADB-2E70-C6AA-8D1B6774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9C21C-9A11-1C2D-EB08-9AD2CE1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E749A-96B6-E110-F158-2BEA841B7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37C317-9EC0-A0B0-C4AA-571BE7F5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F486F-117B-B8CE-CF4F-704214FDA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B71079-4BB0-9114-7545-9182CF3B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0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26E28A-D68A-0256-4087-0A2B7646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EC4FA2-6211-F4CE-F9AC-2FB6C5BB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B4382-B631-52EC-171D-BE94736F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5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C8184-A22D-85DC-5AD9-A18B21B7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ADE7F-A487-6379-DD6C-9FF4B186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6B9E7-B6B7-617B-E1AC-672E16D80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364BD0-CDFD-75EE-4692-AA9700A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CE2B09-766C-4C4B-C07F-13C35659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0A78F1-8848-AF43-D8E2-B64F6885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E1FEF-F3BD-ADED-064C-BCD86BEB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7A558D-9674-B14A-4AFA-F70B6D1F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1446FC-F700-2F8E-548F-7E7AC6CE0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6F4149-3EEA-FC0B-7F02-99EFB1DF2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E4322-BB17-CA1A-D338-5A274DBB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43A9D-A101-919A-572D-A5125990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62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88D4EB-369C-8885-B492-451CA6EAA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1B9394-8B5B-55FD-7C25-53C50237F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41DDF-350A-E5E4-3E2F-A49639087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5B0C5-BFC6-4DBA-8C56-76A8F50DB9E2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D7F31-25E9-2250-099D-591CF74EA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0DE8C3-5343-FCCB-9984-BC071698C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42D7E-2563-49D0-922F-18C46E16EC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0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CA6CB6-7F05-5CA1-A506-2B001DA986D0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BC450E-86B8-5FE8-8EBA-4F013CF3BAF7}"/>
              </a:ext>
            </a:extLst>
          </p:cNvPr>
          <p:cNvSpPr txBox="1"/>
          <p:nvPr/>
        </p:nvSpPr>
        <p:spPr>
          <a:xfrm>
            <a:off x="580103" y="353962"/>
            <a:ext cx="524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94EA5D0-87E6-9A53-7F77-27E52650AC08}"/>
              </a:ext>
            </a:extLst>
          </p:cNvPr>
          <p:cNvSpPr/>
          <p:nvPr/>
        </p:nvSpPr>
        <p:spPr>
          <a:xfrm>
            <a:off x="2359743" y="2033341"/>
            <a:ext cx="912226" cy="326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kern="1200" dirty="0"/>
              <a:t>수행완료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26A5C3-3317-D619-FB32-4A40AC5A104F}"/>
              </a:ext>
            </a:extLst>
          </p:cNvPr>
          <p:cNvSpPr txBox="1"/>
          <p:nvPr/>
        </p:nvSpPr>
        <p:spPr>
          <a:xfrm>
            <a:off x="474407" y="1166301"/>
            <a:ext cx="2797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엑셀쉬트</a:t>
            </a:r>
            <a:r>
              <a:rPr lang="ko-KR" altLang="en-US" dirty="0"/>
              <a:t> </a:t>
            </a:r>
            <a:r>
              <a:rPr lang="ko-KR" altLang="en-US" dirty="0" err="1"/>
              <a:t>메인화면</a:t>
            </a:r>
            <a:r>
              <a:rPr lang="ko-KR" altLang="en-US" dirty="0"/>
              <a:t> 구성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878CC5-1AD0-7924-579C-2F91DAA41810}"/>
              </a:ext>
            </a:extLst>
          </p:cNvPr>
          <p:cNvSpPr/>
          <p:nvPr/>
        </p:nvSpPr>
        <p:spPr>
          <a:xfrm>
            <a:off x="9833387" y="2033341"/>
            <a:ext cx="755956" cy="326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400" b="1" dirty="0"/>
              <a:t>집계</a:t>
            </a:r>
            <a:endParaRPr lang="ko-KR" altLang="en-US" sz="1400" b="1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05C015-C13D-1970-4FEC-123281FFD4D1}"/>
              </a:ext>
            </a:extLst>
          </p:cNvPr>
          <p:cNvSpPr txBox="1"/>
          <p:nvPr/>
        </p:nvSpPr>
        <p:spPr>
          <a:xfrm>
            <a:off x="560421" y="4736145"/>
            <a:ext cx="11307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노란색표시컬럼은</a:t>
            </a:r>
            <a:r>
              <a:rPr lang="ko-KR" altLang="en-US" dirty="0"/>
              <a:t> 수행사에게 </a:t>
            </a:r>
            <a:r>
              <a:rPr lang="ko-KR" altLang="en-US" dirty="0" err="1"/>
              <a:t>통합테스트시나리오를</a:t>
            </a:r>
            <a:r>
              <a:rPr lang="ko-KR" altLang="en-US" dirty="0"/>
              <a:t> 요청하여 작성함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테스터컬럼은</a:t>
            </a:r>
            <a:r>
              <a:rPr lang="ko-KR" altLang="en-US" dirty="0"/>
              <a:t> 테스트리더가 배정하고 작성함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초록색표시컬럼은</a:t>
            </a:r>
            <a:r>
              <a:rPr lang="ko-KR" altLang="en-US" dirty="0"/>
              <a:t> 배정받은 테스터가 테스트를 수행하면서 </a:t>
            </a:r>
            <a:r>
              <a:rPr lang="ko-KR" altLang="en-US" dirty="0" err="1"/>
              <a:t>쉬트상단의</a:t>
            </a:r>
            <a:r>
              <a:rPr lang="ko-KR" altLang="en-US" dirty="0"/>
              <a:t> 버튼을 통해서 수행결과를 등록함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</a:rPr>
              <a:t>검증수행한 해당라인에 커서를 위치한 후 수행완료 또는 결함등록버튼을 </a:t>
            </a:r>
            <a:r>
              <a:rPr lang="ko-KR" altLang="en-US" dirty="0"/>
              <a:t>클</a:t>
            </a:r>
            <a:r>
              <a:rPr lang="ko-KR" altLang="en-US" dirty="0">
                <a:solidFill>
                  <a:schemeClr val="tx1"/>
                </a:solidFill>
              </a:rPr>
              <a:t>릭한다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집계버튼을 통하여 테스트수행결과를 집계할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6EB681-F2B4-C082-2D69-F1C25D58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21" y="2518016"/>
            <a:ext cx="11189127" cy="182196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AE34CB-7E43-EDDB-E0C3-A42A0F050CE1}"/>
              </a:ext>
            </a:extLst>
          </p:cNvPr>
          <p:cNvSpPr/>
          <p:nvPr/>
        </p:nvSpPr>
        <p:spPr>
          <a:xfrm>
            <a:off x="3490453" y="2033341"/>
            <a:ext cx="912226" cy="3264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400" b="1" kern="1200" dirty="0"/>
              <a:t>결함등록</a:t>
            </a:r>
          </a:p>
        </p:txBody>
      </p:sp>
    </p:spTree>
    <p:extLst>
      <p:ext uri="{BB962C8B-B14F-4D97-AF65-F5344CB8AC3E}">
        <p14:creationId xmlns:p14="http://schemas.microsoft.com/office/powerpoint/2010/main" val="2612111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4779F-4AD6-2C44-FCDC-C0FCCFDB2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B9FAC6-03AD-82A2-C8BE-702C94C09E33}"/>
              </a:ext>
            </a:extLst>
          </p:cNvPr>
          <p:cNvSpPr txBox="1"/>
          <p:nvPr/>
        </p:nvSpPr>
        <p:spPr>
          <a:xfrm>
            <a:off x="580102" y="353962"/>
            <a:ext cx="551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BBB037-08B4-5137-A31D-306ED097F66A}"/>
              </a:ext>
            </a:extLst>
          </p:cNvPr>
          <p:cNvSpPr txBox="1"/>
          <p:nvPr/>
        </p:nvSpPr>
        <p:spPr>
          <a:xfrm>
            <a:off x="464575" y="1308593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 심각도 분류정의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A83750-9329-DE34-6987-AA4283908A27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771617C-A409-183C-184D-4BAD4D6BE07A}"/>
              </a:ext>
            </a:extLst>
          </p:cNvPr>
          <p:cNvGrpSpPr/>
          <p:nvPr/>
        </p:nvGrpSpPr>
        <p:grpSpPr>
          <a:xfrm>
            <a:off x="434707" y="1825336"/>
            <a:ext cx="11080955" cy="4827482"/>
            <a:chOff x="434708" y="1825336"/>
            <a:chExt cx="8537636" cy="410388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F2DF73-67A7-F709-1B41-5DF877B45379}"/>
                </a:ext>
              </a:extLst>
            </p:cNvPr>
            <p:cNvSpPr/>
            <p:nvPr/>
          </p:nvSpPr>
          <p:spPr>
            <a:xfrm>
              <a:off x="2451428" y="1841047"/>
              <a:ext cx="6489991" cy="40669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804649"/>
              <a:endParaRPr lang="ko-KR" altLang="en-US" sz="1300" dirty="0">
                <a:solidFill>
                  <a:prstClr val="black"/>
                </a:solidFill>
                <a:latin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69D3C42-0D1B-8973-4ADD-79AA8D399B26}"/>
                </a:ext>
              </a:extLst>
            </p:cNvPr>
            <p:cNvSpPr/>
            <p:nvPr/>
          </p:nvSpPr>
          <p:spPr>
            <a:xfrm>
              <a:off x="580103" y="1831158"/>
              <a:ext cx="1908485" cy="40980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lt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2BEF347-C0FD-D05D-0DB4-B7A0E2285156}"/>
                </a:ext>
              </a:extLst>
            </p:cNvPr>
            <p:cNvGrpSpPr/>
            <p:nvPr/>
          </p:nvGrpSpPr>
          <p:grpSpPr>
            <a:xfrm>
              <a:off x="455971" y="2570509"/>
              <a:ext cx="8506713" cy="0"/>
              <a:chOff x="242001" y="2480670"/>
              <a:chExt cx="8506713" cy="0"/>
            </a:xfrm>
          </p:grpSpPr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5B861A48-0F11-BF77-B1F4-0F5EA503FE98}"/>
                  </a:ext>
                </a:extLst>
              </p:cNvPr>
              <p:cNvCxnSpPr/>
              <p:nvPr/>
            </p:nvCxnSpPr>
            <p:spPr>
              <a:xfrm>
                <a:off x="242001" y="2480670"/>
                <a:ext cx="2057690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A51BEE06-9A44-22C3-7A0E-BC52CFDF3265}"/>
                  </a:ext>
                </a:extLst>
              </p:cNvPr>
              <p:cNvCxnSpPr/>
              <p:nvPr/>
            </p:nvCxnSpPr>
            <p:spPr>
              <a:xfrm>
                <a:off x="2299692" y="2480670"/>
                <a:ext cx="64490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B739BAA4-E688-1484-1511-F9C75F5AC30D}"/>
                </a:ext>
              </a:extLst>
            </p:cNvPr>
            <p:cNvGrpSpPr/>
            <p:nvPr/>
          </p:nvGrpSpPr>
          <p:grpSpPr>
            <a:xfrm>
              <a:off x="465631" y="4342317"/>
              <a:ext cx="8506713" cy="0"/>
              <a:chOff x="242001" y="3613235"/>
              <a:chExt cx="8506713" cy="0"/>
            </a:xfrm>
          </p:grpSpPr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8285381D-07BF-04C5-FB06-FAEE70C20A13}"/>
                  </a:ext>
                </a:extLst>
              </p:cNvPr>
              <p:cNvCxnSpPr/>
              <p:nvPr/>
            </p:nvCxnSpPr>
            <p:spPr>
              <a:xfrm>
                <a:off x="242001" y="3613235"/>
                <a:ext cx="2057690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A61E82B-1842-895D-15AD-7DBD82E2BDAF}"/>
                  </a:ext>
                </a:extLst>
              </p:cNvPr>
              <p:cNvCxnSpPr/>
              <p:nvPr/>
            </p:nvCxnSpPr>
            <p:spPr>
              <a:xfrm>
                <a:off x="2299692" y="3613235"/>
                <a:ext cx="64490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440223-344A-F9E2-9442-A6FA955B8D05}"/>
                </a:ext>
              </a:extLst>
            </p:cNvPr>
            <p:cNvGrpSpPr/>
            <p:nvPr/>
          </p:nvGrpSpPr>
          <p:grpSpPr>
            <a:xfrm>
              <a:off x="583914" y="1825336"/>
              <a:ext cx="8357508" cy="4098599"/>
              <a:chOff x="391205" y="1348105"/>
              <a:chExt cx="9068389" cy="3414069"/>
            </a:xfrm>
          </p:grpSpPr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5FF08900-9A56-635C-EEB5-078A28248DBB}"/>
                  </a:ext>
                </a:extLst>
              </p:cNvPr>
              <p:cNvCxnSpPr/>
              <p:nvPr/>
            </p:nvCxnSpPr>
            <p:spPr>
              <a:xfrm>
                <a:off x="391205" y="1348105"/>
                <a:ext cx="9068389" cy="0"/>
              </a:xfrm>
              <a:prstGeom prst="line">
                <a:avLst/>
              </a:prstGeom>
              <a:ln w="19050">
                <a:solidFill>
                  <a:srgbClr val="00A8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7F776555-AC4F-B843-3F91-6521514B2F54}"/>
                  </a:ext>
                </a:extLst>
              </p:cNvPr>
              <p:cNvCxnSpPr/>
              <p:nvPr/>
            </p:nvCxnSpPr>
            <p:spPr>
              <a:xfrm>
                <a:off x="391205" y="4762174"/>
                <a:ext cx="9068389" cy="0"/>
              </a:xfrm>
              <a:prstGeom prst="line">
                <a:avLst/>
              </a:prstGeom>
              <a:ln w="19050">
                <a:solidFill>
                  <a:srgbClr val="00A8E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116">
              <a:extLst>
                <a:ext uri="{FF2B5EF4-FFF2-40B4-BE49-F238E27FC236}">
                  <a16:creationId xmlns:a16="http://schemas.microsoft.com/office/drawing/2014/main" id="{8E6645BF-51FF-8AE9-4DA3-F79AB9A26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209" y="3840919"/>
              <a:ext cx="1570689" cy="2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>
                <a:defRPr kumimoji="1" b="1" spc="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eaLnBrk="0" hangingPunct="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/>
              <a:r>
                <a:rPr lang="ko-KR" altLang="ko-KR" dirty="0" err="1">
                  <a:latin typeface="+mn-lt"/>
                </a:rPr>
                <a:t>경결함</a:t>
              </a:r>
              <a:endParaRPr lang="ko-KR" altLang="ko-KR" b="0" dirty="0">
                <a:latin typeface="+mn-lt"/>
              </a:endParaRPr>
            </a:p>
          </p:txBody>
        </p:sp>
        <p:sp>
          <p:nvSpPr>
            <p:cNvPr id="26" name="TextBox 116">
              <a:extLst>
                <a:ext uri="{FF2B5EF4-FFF2-40B4-BE49-F238E27FC236}">
                  <a16:creationId xmlns:a16="http://schemas.microsoft.com/office/drawing/2014/main" id="{1126CFF5-EBAE-7CC2-5FCC-4769DEE1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816" y="2074835"/>
              <a:ext cx="1570689" cy="2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>
                <a:defRPr kumimoji="1" b="1" spc="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eaLnBrk="0" hangingPunct="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/>
              <a:r>
                <a:rPr lang="ko-KR" altLang="ko-KR" dirty="0">
                  <a:latin typeface="+mn-lt"/>
                </a:rPr>
                <a:t>치명결함</a:t>
              </a:r>
              <a:endParaRPr lang="ko-KR" altLang="ko-KR" b="0" dirty="0">
                <a:latin typeface="+mn-lt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E20CD58-8C63-8159-E5A3-A84A1CEDCF54}"/>
                </a:ext>
              </a:extLst>
            </p:cNvPr>
            <p:cNvSpPr/>
            <p:nvPr/>
          </p:nvSpPr>
          <p:spPr>
            <a:xfrm>
              <a:off x="2640472" y="2084488"/>
              <a:ext cx="5695596" cy="226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95250" lvl="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시스템이 다운되거나 어플리케이션이 동작을 멈추어 재 시작 해야 하는 경우</a:t>
              </a:r>
            </a:p>
          </p:txBody>
        </p:sp>
        <p:sp>
          <p:nvSpPr>
            <p:cNvPr id="28" name="TextBox 116">
              <a:extLst>
                <a:ext uri="{FF2B5EF4-FFF2-40B4-BE49-F238E27FC236}">
                  <a16:creationId xmlns:a16="http://schemas.microsoft.com/office/drawing/2014/main" id="{66AEEA97-881C-2BF4-7665-C822CFB0B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815" y="2934093"/>
              <a:ext cx="1570689" cy="2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>
                <a:defRPr kumimoji="1" b="1" spc="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eaLnBrk="0" hangingPunct="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/>
              <a:r>
                <a:rPr lang="ko-KR" altLang="ko-KR" dirty="0" err="1">
                  <a:latin typeface="+mn-lt"/>
                </a:rPr>
                <a:t>중결함</a:t>
              </a:r>
              <a:endParaRPr lang="ko-KR" altLang="ko-KR" b="0" dirty="0">
                <a:latin typeface="+mn-lt"/>
              </a:endParaRPr>
            </a:p>
          </p:txBody>
        </p:sp>
        <p:sp>
          <p:nvSpPr>
            <p:cNvPr id="29" name="TextBox 116">
              <a:extLst>
                <a:ext uri="{FF2B5EF4-FFF2-40B4-BE49-F238E27FC236}">
                  <a16:creationId xmlns:a16="http://schemas.microsoft.com/office/drawing/2014/main" id="{5C6EA73E-D5AC-0883-BE0E-306A4EFCF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817" y="5423195"/>
              <a:ext cx="1570689" cy="2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>
                <a:defRPr kumimoji="1" b="1" spc="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eaLnBrk="0" hangingPunct="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/>
              <a:r>
                <a:rPr lang="ko-KR" altLang="ko-KR" dirty="0">
                  <a:latin typeface="+mn-lt"/>
                </a:rPr>
                <a:t>권고사항</a:t>
              </a:r>
              <a:endParaRPr lang="ko-KR" altLang="ko-KR" b="0" dirty="0">
                <a:latin typeface="+mn-lt"/>
              </a:endParaRPr>
            </a:p>
          </p:txBody>
        </p:sp>
        <p:sp>
          <p:nvSpPr>
            <p:cNvPr id="30" name="TextBox 116">
              <a:extLst>
                <a:ext uri="{FF2B5EF4-FFF2-40B4-BE49-F238E27FC236}">
                  <a16:creationId xmlns:a16="http://schemas.microsoft.com/office/drawing/2014/main" id="{6175CF4B-5D97-598F-4B9C-CFE98DFD4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817" y="4611760"/>
              <a:ext cx="1570689" cy="23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defPPr>
                <a:defRPr lang="ko-KR"/>
              </a:defPPr>
              <a:lvl1pPr algn="ctr">
                <a:defRPr kumimoji="1" b="1" spc="2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FFFFFF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defRPr>
              </a:lvl1pPr>
              <a:lvl2pPr marL="742950" indent="-285750" eaLnBrk="0" hangingPunct="0">
                <a:defRPr kumimoji="1"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latin typeface="굴림" pitchFamily="50" charset="-127"/>
                  <a:ea typeface="굴림" pitchFamily="50" charset="-127"/>
                </a:defRPr>
              </a:lvl9pPr>
            </a:lstStyle>
            <a:p>
              <a:pPr fontAlgn="base"/>
              <a:r>
                <a:rPr lang="ko-KR" altLang="ko-KR" dirty="0">
                  <a:latin typeface="+mn-lt"/>
                </a:rPr>
                <a:t>단순결함</a:t>
              </a:r>
              <a:endParaRPr lang="ko-KR" altLang="ko-KR" b="0" dirty="0">
                <a:latin typeface="+mn-lt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1FC0031-F942-7620-E842-7CC208FF94D2}"/>
                </a:ext>
              </a:extLst>
            </p:cNvPr>
            <p:cNvGrpSpPr/>
            <p:nvPr/>
          </p:nvGrpSpPr>
          <p:grpSpPr>
            <a:xfrm>
              <a:off x="434709" y="3553491"/>
              <a:ext cx="8506713" cy="0"/>
              <a:chOff x="242001" y="3613235"/>
              <a:chExt cx="8506713" cy="0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8DE284F7-42B8-DCBC-F07C-528A978CA38C}"/>
                  </a:ext>
                </a:extLst>
              </p:cNvPr>
              <p:cNvCxnSpPr/>
              <p:nvPr/>
            </p:nvCxnSpPr>
            <p:spPr>
              <a:xfrm>
                <a:off x="242001" y="3613235"/>
                <a:ext cx="2057690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FDB95DA5-1080-58DA-55E7-09B7703D09BA}"/>
                  </a:ext>
                </a:extLst>
              </p:cNvPr>
              <p:cNvCxnSpPr/>
              <p:nvPr/>
            </p:nvCxnSpPr>
            <p:spPr>
              <a:xfrm>
                <a:off x="2299692" y="3613235"/>
                <a:ext cx="64490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2EAC1A8-1A93-8E6F-6576-F761E09BA1E4}"/>
                </a:ext>
              </a:extLst>
            </p:cNvPr>
            <p:cNvGrpSpPr/>
            <p:nvPr/>
          </p:nvGrpSpPr>
          <p:grpSpPr>
            <a:xfrm>
              <a:off x="434708" y="5150548"/>
              <a:ext cx="8506713" cy="0"/>
              <a:chOff x="242001" y="3613235"/>
              <a:chExt cx="8506713" cy="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B778E3A6-F24B-F878-334C-EBDC987A980F}"/>
                  </a:ext>
                </a:extLst>
              </p:cNvPr>
              <p:cNvCxnSpPr/>
              <p:nvPr/>
            </p:nvCxnSpPr>
            <p:spPr>
              <a:xfrm>
                <a:off x="242001" y="3613235"/>
                <a:ext cx="2057690" cy="0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BAA5627F-E809-EE40-C9AB-E99F35B947B2}"/>
                  </a:ext>
                </a:extLst>
              </p:cNvPr>
              <p:cNvCxnSpPr/>
              <p:nvPr/>
            </p:nvCxnSpPr>
            <p:spPr>
              <a:xfrm>
                <a:off x="2299692" y="3613235"/>
                <a:ext cx="6449022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C8BBECF-B8A2-8CE7-5339-42FBD98F73BE}"/>
                </a:ext>
              </a:extLst>
            </p:cNvPr>
            <p:cNvSpPr/>
            <p:nvPr/>
          </p:nvSpPr>
          <p:spPr>
            <a:xfrm>
              <a:off x="2649972" y="2628471"/>
              <a:ext cx="5346340" cy="837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화면에 주요기능이나 업무프로세스가 비정상적으로 수행되는 경우</a:t>
              </a:r>
              <a:endParaRPr lang="en-US" altLang="ko-KR" sz="1600" spc="-2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화면에 구현되어야 할 기능이 구현이 되지 않은 경우</a:t>
              </a:r>
            </a:p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사용자로 하여금 보안상에 중대한 피해를 입힐 수 있는 경우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6741C89-E8B7-AE32-7AB6-2057ACF80BC5}"/>
                </a:ext>
              </a:extLst>
            </p:cNvPr>
            <p:cNvSpPr/>
            <p:nvPr/>
          </p:nvSpPr>
          <p:spPr>
            <a:xfrm>
              <a:off x="2649972" y="3686939"/>
              <a:ext cx="4572000" cy="532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화면에서 구현되어야 할 기능이 불완전하게 구현되어 있는 경우</a:t>
              </a:r>
            </a:p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사용자의 기능수행에 영향을 미치는 비 기능성 결함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AFFD29F-CB52-4620-281B-BCD38CD4032F}"/>
                </a:ext>
              </a:extLst>
            </p:cNvPr>
            <p:cNvSpPr/>
            <p:nvPr/>
          </p:nvSpPr>
          <p:spPr>
            <a:xfrm>
              <a:off x="2653078" y="4629021"/>
              <a:ext cx="5568014" cy="2263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기능적으로 문제점은 없으나 사용자의 불편이나 오류를 유도할 수 있는 경우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90EB22B-F8A8-7811-0DFE-6514B4759467}"/>
                </a:ext>
              </a:extLst>
            </p:cNvPr>
            <p:cNvSpPr/>
            <p:nvPr/>
          </p:nvSpPr>
          <p:spPr>
            <a:xfrm>
              <a:off x="2653078" y="5267410"/>
              <a:ext cx="5022304" cy="53206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spAutoFit/>
            </a:bodyPr>
            <a:lstStyle/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결함은 아니나 수정 시 사용자에게 도움이 될 것으로 판단되는 경우</a:t>
              </a:r>
            </a:p>
            <a:p>
              <a:pPr marL="95250" indent="-95250" fontAlgn="base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>
                    <a:lumMod val="75000"/>
                    <a:lumOff val="25000"/>
                  </a:schemeClr>
                </a:buClr>
                <a:buFont typeface="Arial" pitchFamily="34" charset="0"/>
                <a:buChar char="•"/>
              </a:pPr>
              <a:r>
                <a:rPr lang="ko-KR" altLang="en-US" sz="1600" spc="-2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기술적으로 해결 불가능한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200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BC450E-86B8-5FE8-8EBA-4F013CF3BAF7}"/>
              </a:ext>
            </a:extLst>
          </p:cNvPr>
          <p:cNvSpPr txBox="1"/>
          <p:nvPr/>
        </p:nvSpPr>
        <p:spPr>
          <a:xfrm>
            <a:off x="580103" y="353962"/>
            <a:ext cx="5102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FBBDB-C120-F653-B3BB-8F3CA007E9E9}"/>
              </a:ext>
            </a:extLst>
          </p:cNvPr>
          <p:cNvSpPr txBox="1"/>
          <p:nvPr/>
        </p:nvSpPr>
        <p:spPr>
          <a:xfrm>
            <a:off x="464575" y="1308593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수행완료 버튼 클릭 시 </a:t>
            </a:r>
            <a:r>
              <a:rPr lang="ko-KR" altLang="en-US" dirty="0" err="1"/>
              <a:t>통합테스트시나리오검증쉬트</a:t>
            </a:r>
            <a:r>
              <a:rPr lang="ko-KR" altLang="en-US" dirty="0"/>
              <a:t> 결과화면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029F7D-D4D0-96C5-BD9E-321E684FEEF5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D7BAF29E-BE93-DCD8-95D5-540AC76C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5" y="1874319"/>
            <a:ext cx="11461954" cy="96592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D0EF4C-0B39-A403-C343-6E68EEAB1437}"/>
              </a:ext>
            </a:extLst>
          </p:cNvPr>
          <p:cNvSpPr/>
          <p:nvPr/>
        </p:nvSpPr>
        <p:spPr>
          <a:xfrm>
            <a:off x="6538452" y="1874319"/>
            <a:ext cx="2182761" cy="9659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5528DF-2CFD-F38E-438A-E4E9B180584C}"/>
              </a:ext>
            </a:extLst>
          </p:cNvPr>
          <p:cNvSpPr txBox="1"/>
          <p:nvPr/>
        </p:nvSpPr>
        <p:spPr>
          <a:xfrm>
            <a:off x="442443" y="3279089"/>
            <a:ext cx="11307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시나리오 절차의 테스트수행결과가 성공</a:t>
            </a:r>
            <a:r>
              <a:rPr lang="en-US" altLang="ko-KR" dirty="0"/>
              <a:t>(PASS)</a:t>
            </a:r>
            <a:r>
              <a:rPr lang="ko-KR" altLang="en-US" dirty="0" err="1"/>
              <a:t>일때</a:t>
            </a:r>
            <a:r>
              <a:rPr lang="ko-KR" altLang="en-US" dirty="0"/>
              <a:t> 수행완료버튼을 클릭한다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수행완료버튼을 클릭하면 수행여부</a:t>
            </a:r>
            <a:r>
              <a:rPr lang="en-US" altLang="ko-KR" dirty="0"/>
              <a:t>, </a:t>
            </a:r>
            <a:r>
              <a:rPr lang="ko-KR" altLang="en-US" dirty="0"/>
              <a:t>검증결과</a:t>
            </a:r>
            <a:r>
              <a:rPr lang="en-US" altLang="ko-KR" dirty="0"/>
              <a:t>, </a:t>
            </a:r>
            <a:r>
              <a:rPr lang="ko-KR" altLang="en-US" dirty="0"/>
              <a:t>검증일자가 </a:t>
            </a:r>
            <a:r>
              <a:rPr lang="ko-KR" altLang="en-US" dirty="0" err="1"/>
              <a:t>세팅된다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검증결과</a:t>
            </a:r>
            <a:r>
              <a:rPr lang="en-US" altLang="ko-KR" dirty="0"/>
              <a:t>(PASS,FAIL)</a:t>
            </a:r>
            <a:r>
              <a:rPr lang="ko-KR" altLang="en-US" dirty="0"/>
              <a:t>를 변경하는 처리</a:t>
            </a:r>
            <a:r>
              <a:rPr lang="en-US" altLang="ko-KR" dirty="0"/>
              <a:t>rule</a:t>
            </a:r>
            <a:r>
              <a:rPr lang="ko-KR" altLang="en-US" dirty="0"/>
              <a:t>은 </a:t>
            </a:r>
            <a:r>
              <a:rPr lang="ko-KR" altLang="en-US" dirty="0" err="1"/>
              <a:t>단위테스트기능검증과</a:t>
            </a:r>
            <a:r>
              <a:rPr lang="ko-KR" altLang="en-US" dirty="0"/>
              <a:t> 동일함 </a:t>
            </a:r>
          </a:p>
        </p:txBody>
      </p:sp>
    </p:spTree>
    <p:extLst>
      <p:ext uri="{BB962C8B-B14F-4D97-AF65-F5344CB8AC3E}">
        <p14:creationId xmlns:p14="http://schemas.microsoft.com/office/powerpoint/2010/main" val="255705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BC450E-86B8-5FE8-8EBA-4F013CF3BAF7}"/>
              </a:ext>
            </a:extLst>
          </p:cNvPr>
          <p:cNvSpPr txBox="1"/>
          <p:nvPr/>
        </p:nvSpPr>
        <p:spPr>
          <a:xfrm>
            <a:off x="580103" y="353962"/>
            <a:ext cx="539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FBBDB-C120-F653-B3BB-8F3CA007E9E9}"/>
              </a:ext>
            </a:extLst>
          </p:cNvPr>
          <p:cNvSpPr txBox="1"/>
          <p:nvPr/>
        </p:nvSpPr>
        <p:spPr>
          <a:xfrm>
            <a:off x="464575" y="1308593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결함등록 버튼 클릭 시 결함등록화면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029F7D-D4D0-96C5-BD9E-321E684FEEF5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4F3CB1-C80A-7C4F-D311-52D147FEFCAE}"/>
              </a:ext>
            </a:extLst>
          </p:cNvPr>
          <p:cNvSpPr txBox="1"/>
          <p:nvPr/>
        </p:nvSpPr>
        <p:spPr>
          <a:xfrm>
            <a:off x="10992456" y="1894835"/>
            <a:ext cx="206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57426B-BD22-48D2-EECE-77ACE31F0CF1}"/>
              </a:ext>
            </a:extLst>
          </p:cNvPr>
          <p:cNvSpPr txBox="1"/>
          <p:nvPr/>
        </p:nvSpPr>
        <p:spPr>
          <a:xfrm>
            <a:off x="781660" y="1910224"/>
            <a:ext cx="249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결함제목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240FC-35BD-02AE-E7FA-4C8B72A88160}"/>
              </a:ext>
            </a:extLst>
          </p:cNvPr>
          <p:cNvSpPr txBox="1"/>
          <p:nvPr/>
        </p:nvSpPr>
        <p:spPr>
          <a:xfrm>
            <a:off x="742332" y="3040928"/>
            <a:ext cx="249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기대결과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C88050-8594-C28A-2FBA-F90FE82753B9}"/>
              </a:ext>
            </a:extLst>
          </p:cNvPr>
          <p:cNvSpPr txBox="1"/>
          <p:nvPr/>
        </p:nvSpPr>
        <p:spPr>
          <a:xfrm>
            <a:off x="772268" y="2448678"/>
            <a:ext cx="249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상세내용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88F426-CA83-D03F-79B4-10EBC42CC50C}"/>
              </a:ext>
            </a:extLst>
          </p:cNvPr>
          <p:cNvSpPr txBox="1"/>
          <p:nvPr/>
        </p:nvSpPr>
        <p:spPr>
          <a:xfrm>
            <a:off x="742332" y="3694154"/>
            <a:ext cx="249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/>
              <a:t>결함종류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A7B07E-5327-1A93-C1E2-C41C8DF71797}"/>
              </a:ext>
            </a:extLst>
          </p:cNvPr>
          <p:cNvSpPr/>
          <p:nvPr/>
        </p:nvSpPr>
        <p:spPr>
          <a:xfrm>
            <a:off x="2237490" y="4128020"/>
            <a:ext cx="7861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UI.R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69FA3-B62E-182B-768A-843971A9C893}"/>
              </a:ext>
            </a:extLst>
          </p:cNvPr>
          <p:cNvSpPr/>
          <p:nvPr/>
        </p:nvSpPr>
        <p:spPr>
          <a:xfrm>
            <a:off x="3388080" y="4128020"/>
            <a:ext cx="7861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기능성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45908B-3D9B-3007-7D00-C27CB9BFA50F}"/>
              </a:ext>
            </a:extLst>
          </p:cNvPr>
          <p:cNvSpPr txBox="1"/>
          <p:nvPr/>
        </p:nvSpPr>
        <p:spPr>
          <a:xfrm>
            <a:off x="811599" y="2193039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~~~~~~~~~~~</a:t>
            </a:r>
            <a:endParaRPr lang="ko-KR" alt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564E78-18E7-A176-CD71-0DAFFCA74D10}"/>
              </a:ext>
            </a:extLst>
          </p:cNvPr>
          <p:cNvSpPr txBox="1"/>
          <p:nvPr/>
        </p:nvSpPr>
        <p:spPr>
          <a:xfrm>
            <a:off x="831263" y="2791960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~~~~~~~~~~~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343B81-F06A-B0C3-BA77-294A3908350C}"/>
              </a:ext>
            </a:extLst>
          </p:cNvPr>
          <p:cNvSpPr txBox="1"/>
          <p:nvPr/>
        </p:nvSpPr>
        <p:spPr>
          <a:xfrm>
            <a:off x="860760" y="3402973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~~~~~~~~~~~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48472F-F61E-DEB8-99B1-FE22C463F004}"/>
              </a:ext>
            </a:extLst>
          </p:cNvPr>
          <p:cNvSpPr/>
          <p:nvPr/>
        </p:nvSpPr>
        <p:spPr>
          <a:xfrm>
            <a:off x="4539366" y="4119674"/>
            <a:ext cx="1232144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업무프로세스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E4347D-38B7-3A92-915F-449AFE71F971}"/>
              </a:ext>
            </a:extLst>
          </p:cNvPr>
          <p:cNvSpPr/>
          <p:nvPr/>
        </p:nvSpPr>
        <p:spPr>
          <a:xfrm>
            <a:off x="580103" y="1830012"/>
            <a:ext cx="10962968" cy="48362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2B84B-F8C0-A3C6-848B-75DEEE5D3706}"/>
              </a:ext>
            </a:extLst>
          </p:cNvPr>
          <p:cNvSpPr txBox="1"/>
          <p:nvPr/>
        </p:nvSpPr>
        <p:spPr>
          <a:xfrm>
            <a:off x="1857059" y="4111366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706CB-C304-A7EC-AC5E-39FC20A28A9D}"/>
              </a:ext>
            </a:extLst>
          </p:cNvPr>
          <p:cNvSpPr txBox="1"/>
          <p:nvPr/>
        </p:nvSpPr>
        <p:spPr>
          <a:xfrm>
            <a:off x="4190993" y="4101059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3FAD7-CF56-6D08-B75D-03DFE91DFF0E}"/>
              </a:ext>
            </a:extLst>
          </p:cNvPr>
          <p:cNvSpPr txBox="1"/>
          <p:nvPr/>
        </p:nvSpPr>
        <p:spPr>
          <a:xfrm>
            <a:off x="633958" y="4104691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○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806BBE-528A-27EB-65E7-4EC09FC1531C}"/>
              </a:ext>
            </a:extLst>
          </p:cNvPr>
          <p:cNvSpPr/>
          <p:nvPr/>
        </p:nvSpPr>
        <p:spPr>
          <a:xfrm>
            <a:off x="1032357" y="4157706"/>
            <a:ext cx="786142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UI.U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2D4869-7E5D-0247-05F2-70EA13D54F70}"/>
              </a:ext>
            </a:extLst>
          </p:cNvPr>
          <p:cNvSpPr/>
          <p:nvPr/>
        </p:nvSpPr>
        <p:spPr>
          <a:xfrm>
            <a:off x="4539366" y="4587486"/>
            <a:ext cx="5253563" cy="2026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요구사항이 구현되어 있지 않은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요구사항대로 구현되었으나 비정상적으로 작동하는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요구사항대로 구현되었으나 업무 프로세스가 비정상인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프로세스의 예외사항 또는 조건을 처리하지 못하는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프로세스가 비 정상적인 상태로 진행되는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입력 데이터에 대한 결과가 비정상인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다음 단계로의 진행이 불가한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업무간 내부 연계가 정상적으로 작동하지 </a:t>
            </a:r>
            <a:r>
              <a:rPr lang="ko-KR" altLang="en-US" sz="1200" dirty="0" err="1">
                <a:solidFill>
                  <a:schemeClr val="tx1"/>
                </a:solidFill>
              </a:rPr>
              <a:t>않는경우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시스템간 시스템간 외부 연계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대외기관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가 정상적으로 작동하지 </a:t>
            </a:r>
            <a:r>
              <a:rPr lang="ko-KR" altLang="en-US" sz="1200" dirty="0" err="1">
                <a:solidFill>
                  <a:schemeClr val="tx1"/>
                </a:solidFill>
              </a:rPr>
              <a:t>않는경우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비정상적인 데이터로 인해 업무처리가 불가능한 경우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6651DB-CFDE-5D62-A052-01574B45C645}"/>
              </a:ext>
            </a:extLst>
          </p:cNvPr>
          <p:cNvSpPr/>
          <p:nvPr/>
        </p:nvSpPr>
        <p:spPr>
          <a:xfrm>
            <a:off x="3421623" y="4649632"/>
            <a:ext cx="678429" cy="1544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엑셀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출력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2EA6-0765-4AF4-49D6-9D0F92BDF9CA}"/>
              </a:ext>
            </a:extLst>
          </p:cNvPr>
          <p:cNvSpPr txBox="1"/>
          <p:nvPr/>
        </p:nvSpPr>
        <p:spPr>
          <a:xfrm>
            <a:off x="3020605" y="4111366"/>
            <a:ext cx="383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</a:t>
            </a:r>
          </a:p>
        </p:txBody>
      </p:sp>
    </p:spTree>
    <p:extLst>
      <p:ext uri="{BB962C8B-B14F-4D97-AF65-F5344CB8AC3E}">
        <p14:creationId xmlns:p14="http://schemas.microsoft.com/office/powerpoint/2010/main" val="265842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BC450E-86B8-5FE8-8EBA-4F013CF3BAF7}"/>
              </a:ext>
            </a:extLst>
          </p:cNvPr>
          <p:cNvSpPr txBox="1"/>
          <p:nvPr/>
        </p:nvSpPr>
        <p:spPr>
          <a:xfrm>
            <a:off x="580102" y="353962"/>
            <a:ext cx="497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FBBDB-C120-F653-B3BB-8F3CA007E9E9}"/>
              </a:ext>
            </a:extLst>
          </p:cNvPr>
          <p:cNvSpPr txBox="1"/>
          <p:nvPr/>
        </p:nvSpPr>
        <p:spPr>
          <a:xfrm>
            <a:off x="464575" y="1308593"/>
            <a:ext cx="419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결함등록 버튼 클릭 시 결함등록화면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029F7D-D4D0-96C5-BD9E-321E684FEEF5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4E1301-ADBA-C65F-2BD6-83593010F89E}"/>
              </a:ext>
            </a:extLst>
          </p:cNvPr>
          <p:cNvSpPr txBox="1"/>
          <p:nvPr/>
        </p:nvSpPr>
        <p:spPr>
          <a:xfrm>
            <a:off x="742332" y="1997323"/>
            <a:ext cx="2497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[</a:t>
            </a:r>
            <a:r>
              <a:rPr lang="ko-KR" altLang="en-US" sz="1600" dirty="0" err="1"/>
              <a:t>결함심각도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675B58-3FEC-5FDB-CF2F-9F914B8F68F2}"/>
              </a:ext>
            </a:extLst>
          </p:cNvPr>
          <p:cNvSpPr/>
          <p:nvPr/>
        </p:nvSpPr>
        <p:spPr>
          <a:xfrm>
            <a:off x="860760" y="2396151"/>
            <a:ext cx="1041779" cy="1177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치명결함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중결함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경결함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단순결함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권고사항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0850D4-5B4D-AA6C-2366-F86A46D46C23}"/>
              </a:ext>
            </a:extLst>
          </p:cNvPr>
          <p:cNvSpPr/>
          <p:nvPr/>
        </p:nvSpPr>
        <p:spPr>
          <a:xfrm>
            <a:off x="10079411" y="2915627"/>
            <a:ext cx="1177178" cy="8947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결함</a:t>
            </a:r>
            <a:endParaRPr lang="en-US" altLang="ko-KR" dirty="0"/>
          </a:p>
          <a:p>
            <a:pPr algn="ctr"/>
            <a:r>
              <a:rPr lang="ko-KR" altLang="en-US" dirty="0"/>
              <a:t>등록</a:t>
            </a:r>
            <a:endParaRPr lang="en-US" altLang="ko-KR" dirty="0"/>
          </a:p>
          <a:p>
            <a:pPr algn="ctr"/>
            <a:r>
              <a:rPr lang="en-US" altLang="ko-KR" dirty="0"/>
              <a:t>(FAIL)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E4347D-38B7-3A92-915F-449AFE71F971}"/>
              </a:ext>
            </a:extLst>
          </p:cNvPr>
          <p:cNvSpPr/>
          <p:nvPr/>
        </p:nvSpPr>
        <p:spPr>
          <a:xfrm>
            <a:off x="580103" y="1830012"/>
            <a:ext cx="10962968" cy="21717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C024A-B70C-95E2-E401-54CBE0C07711}"/>
              </a:ext>
            </a:extLst>
          </p:cNvPr>
          <p:cNvSpPr txBox="1"/>
          <p:nvPr/>
        </p:nvSpPr>
        <p:spPr>
          <a:xfrm>
            <a:off x="484239" y="4258274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결함등록 버튼 클릭 시 처리절차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BFA700-DA81-1053-1456-DDD4596381FE}"/>
              </a:ext>
            </a:extLst>
          </p:cNvPr>
          <p:cNvSpPr txBox="1"/>
          <p:nvPr/>
        </p:nvSpPr>
        <p:spPr>
          <a:xfrm>
            <a:off x="501436" y="4793263"/>
            <a:ext cx="11002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시나리오 절차의 테스트수행결과가 실패</a:t>
            </a:r>
            <a:r>
              <a:rPr lang="en-US" altLang="ko-KR" dirty="0"/>
              <a:t>(FAIL)</a:t>
            </a:r>
            <a:r>
              <a:rPr lang="ko-KR" altLang="en-US" dirty="0" err="1"/>
              <a:t>일때</a:t>
            </a:r>
            <a:r>
              <a:rPr lang="ko-KR" altLang="en-US" dirty="0"/>
              <a:t> 결함등록버튼을 클릭한다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통합테스트시나리오검증쉬트에</a:t>
            </a:r>
            <a:r>
              <a:rPr lang="ko-KR" altLang="en-US" dirty="0"/>
              <a:t> 수행여부</a:t>
            </a:r>
            <a:r>
              <a:rPr lang="en-US" altLang="ko-KR" dirty="0"/>
              <a:t>, </a:t>
            </a:r>
            <a:r>
              <a:rPr lang="ko-KR" altLang="en-US" dirty="0"/>
              <a:t>검증결과</a:t>
            </a:r>
            <a:r>
              <a:rPr lang="en-US" altLang="ko-KR" dirty="0"/>
              <a:t>(FAIL), </a:t>
            </a:r>
            <a:r>
              <a:rPr lang="ko-KR" altLang="en-US" dirty="0"/>
              <a:t>검증일자가 </a:t>
            </a:r>
            <a:r>
              <a:rPr lang="ko-KR" altLang="en-US" dirty="0" err="1"/>
              <a:t>세팅된다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결함등록화면에서 입력한 결함내역을 </a:t>
            </a:r>
            <a:r>
              <a:rPr lang="ko-KR" altLang="en-US" dirty="0" err="1"/>
              <a:t>결함내역쉬트에</a:t>
            </a:r>
            <a:r>
              <a:rPr lang="ko-KR" altLang="en-US" dirty="0"/>
              <a:t> 생성한다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결함내역을 결함</a:t>
            </a:r>
            <a:r>
              <a:rPr lang="en-US" altLang="ko-KR" dirty="0"/>
              <a:t>ppt</a:t>
            </a:r>
            <a:r>
              <a:rPr lang="ko-KR" altLang="en-US" dirty="0"/>
              <a:t>로 생성한다</a:t>
            </a:r>
          </a:p>
        </p:txBody>
      </p:sp>
    </p:spTree>
    <p:extLst>
      <p:ext uri="{BB962C8B-B14F-4D97-AF65-F5344CB8AC3E}">
        <p14:creationId xmlns:p14="http://schemas.microsoft.com/office/powerpoint/2010/main" val="688026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CFBBDB-C120-F653-B3BB-8F3CA007E9E9}"/>
              </a:ext>
            </a:extLst>
          </p:cNvPr>
          <p:cNvSpPr txBox="1"/>
          <p:nvPr/>
        </p:nvSpPr>
        <p:spPr>
          <a:xfrm>
            <a:off x="464575" y="1308593"/>
            <a:ext cx="6736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결함등록 버튼 클릭 시 </a:t>
            </a:r>
            <a:r>
              <a:rPr lang="ko-KR" altLang="en-US" dirty="0" err="1"/>
              <a:t>통합테스트시나리오검증쉬트</a:t>
            </a:r>
            <a:r>
              <a:rPr lang="ko-KR" altLang="en-US" dirty="0"/>
              <a:t> 결과화면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F029F7D-D4D0-96C5-BD9E-321E684FEEF5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B2FD39D-22B4-F717-B7D1-B5E1D7CDA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75" y="1863633"/>
            <a:ext cx="11501283" cy="9893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9DCAC7-1A3E-C850-6A62-176987F5187D}"/>
              </a:ext>
            </a:extLst>
          </p:cNvPr>
          <p:cNvSpPr/>
          <p:nvPr/>
        </p:nvSpPr>
        <p:spPr>
          <a:xfrm>
            <a:off x="6548284" y="1863633"/>
            <a:ext cx="2182761" cy="96592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6EB227-C886-F7BC-C9C8-AF0D19447E20}"/>
              </a:ext>
            </a:extLst>
          </p:cNvPr>
          <p:cNvSpPr txBox="1"/>
          <p:nvPr/>
        </p:nvSpPr>
        <p:spPr>
          <a:xfrm>
            <a:off x="528487" y="3683087"/>
            <a:ext cx="5120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결함등록 버튼 클릭 시 </a:t>
            </a:r>
            <a:r>
              <a:rPr lang="ko-KR" altLang="en-US" dirty="0" err="1"/>
              <a:t>결함내역쉬트</a:t>
            </a:r>
            <a:r>
              <a:rPr lang="ko-KR" altLang="en-US" dirty="0"/>
              <a:t> 결과화면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8B369BF-341C-20E8-13AB-6AAEC5494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74" y="4270272"/>
            <a:ext cx="11501284" cy="11473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AE57904-6818-6FFC-C05B-6A61B0C2452E}"/>
              </a:ext>
            </a:extLst>
          </p:cNvPr>
          <p:cNvSpPr txBox="1"/>
          <p:nvPr/>
        </p:nvSpPr>
        <p:spPr>
          <a:xfrm>
            <a:off x="580102" y="353962"/>
            <a:ext cx="4975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29DC0A-A57E-9142-CD78-B75621EF5F2D}"/>
              </a:ext>
            </a:extLst>
          </p:cNvPr>
          <p:cNvSpPr/>
          <p:nvPr/>
        </p:nvSpPr>
        <p:spPr>
          <a:xfrm>
            <a:off x="489160" y="4689987"/>
            <a:ext cx="11437370" cy="2654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60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49BD3-EB1D-D9C8-2CE8-584DD0D7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24F8FB2-3A7D-06D3-82B2-3664EB77AAC0}"/>
              </a:ext>
            </a:extLst>
          </p:cNvPr>
          <p:cNvSpPr txBox="1"/>
          <p:nvPr/>
        </p:nvSpPr>
        <p:spPr>
          <a:xfrm>
            <a:off x="580102" y="353962"/>
            <a:ext cx="5279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9EFEE-A81E-3547-2BA4-93C84810A679}"/>
              </a:ext>
            </a:extLst>
          </p:cNvPr>
          <p:cNvSpPr txBox="1"/>
          <p:nvPr/>
        </p:nvSpPr>
        <p:spPr>
          <a:xfrm>
            <a:off x="464575" y="13085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결함등록 버튼 클릭 시 결함</a:t>
            </a:r>
            <a:r>
              <a:rPr lang="en-US" altLang="ko-KR" dirty="0"/>
              <a:t>ppt</a:t>
            </a:r>
            <a:r>
              <a:rPr lang="ko-KR" altLang="en-US" dirty="0"/>
              <a:t> 결과화면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3009A5F0-A97D-1060-0F60-2D7E76DFF07A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F0C4C48-1856-4856-6C28-F00B43F1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2" y="1751628"/>
            <a:ext cx="10333703" cy="44426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1A7CD4-27E3-179C-DD18-8A8A51340DF3}"/>
              </a:ext>
            </a:extLst>
          </p:cNvPr>
          <p:cNvSpPr txBox="1"/>
          <p:nvPr/>
        </p:nvSpPr>
        <p:spPr>
          <a:xfrm>
            <a:off x="540516" y="6194323"/>
            <a:ext cx="927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결함</a:t>
            </a:r>
            <a:r>
              <a:rPr lang="en-US" altLang="ko-KR" dirty="0"/>
              <a:t>ppt</a:t>
            </a:r>
            <a:r>
              <a:rPr lang="ko-KR" altLang="en-US" dirty="0"/>
              <a:t>파일 명명규칙</a:t>
            </a:r>
            <a:r>
              <a:rPr lang="en-US" altLang="ko-KR" dirty="0"/>
              <a:t> : “</a:t>
            </a:r>
            <a:r>
              <a:rPr lang="ko-KR" altLang="en-US" dirty="0" err="1"/>
              <a:t>결함증적</a:t>
            </a:r>
            <a:r>
              <a:rPr lang="en-US" altLang="ko-KR" dirty="0"/>
              <a:t>(</a:t>
            </a:r>
            <a:r>
              <a:rPr lang="ko-KR" altLang="en-US" dirty="0"/>
              <a:t>통합</a:t>
            </a:r>
            <a:r>
              <a:rPr lang="en-US" altLang="ko-KR" dirty="0"/>
              <a:t>)_</a:t>
            </a:r>
            <a:r>
              <a:rPr lang="ko-KR" altLang="en-US" dirty="0"/>
              <a:t>서브시스템명</a:t>
            </a:r>
            <a:r>
              <a:rPr lang="en-US" altLang="ko-KR" dirty="0"/>
              <a:t>_</a:t>
            </a:r>
            <a:r>
              <a:rPr lang="ko-KR" altLang="en-US" dirty="0"/>
              <a:t>테스터명</a:t>
            </a:r>
            <a:r>
              <a:rPr lang="en-US" altLang="ko-KR" dirty="0"/>
              <a:t>_</a:t>
            </a:r>
            <a:r>
              <a:rPr lang="ko-KR" altLang="en-US" dirty="0"/>
              <a:t>결함등록일자</a:t>
            </a:r>
            <a:r>
              <a:rPr lang="en-US" altLang="ko-KR" dirty="0"/>
              <a:t>.ppt”]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5404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0E88E23-3C12-64AF-6500-86967B69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51" y="1767855"/>
            <a:ext cx="10844200" cy="1348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BC450E-86B8-5FE8-8EBA-4F013CF3BAF7}"/>
              </a:ext>
            </a:extLst>
          </p:cNvPr>
          <p:cNvSpPr txBox="1"/>
          <p:nvPr/>
        </p:nvSpPr>
        <p:spPr>
          <a:xfrm>
            <a:off x="580102" y="353962"/>
            <a:ext cx="5348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FBBDB-C120-F653-B3BB-8F3CA007E9E9}"/>
              </a:ext>
            </a:extLst>
          </p:cNvPr>
          <p:cNvSpPr txBox="1"/>
          <p:nvPr/>
        </p:nvSpPr>
        <p:spPr>
          <a:xfrm>
            <a:off x="464575" y="1239769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테스트불가</a:t>
            </a:r>
            <a:r>
              <a:rPr lang="en-US" altLang="ko-KR" dirty="0"/>
              <a:t>/</a:t>
            </a:r>
            <a:r>
              <a:rPr lang="ko-KR" altLang="en-US" dirty="0"/>
              <a:t>보류사유 등록화면 구성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96F340-7EDA-493B-CB98-67394CB439BD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3DE2D9-FA66-72B1-A80E-ED9C130B383E}"/>
              </a:ext>
            </a:extLst>
          </p:cNvPr>
          <p:cNvSpPr/>
          <p:nvPr/>
        </p:nvSpPr>
        <p:spPr>
          <a:xfrm>
            <a:off x="6705601" y="2104106"/>
            <a:ext cx="1081547" cy="9831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265FD64-791A-138A-750F-EA3D8273F7E8}"/>
              </a:ext>
            </a:extLst>
          </p:cNvPr>
          <p:cNvSpPr/>
          <p:nvPr/>
        </p:nvSpPr>
        <p:spPr>
          <a:xfrm>
            <a:off x="6185718" y="3169703"/>
            <a:ext cx="2279856" cy="1241722"/>
          </a:xfrm>
          <a:prstGeom prst="downArrow">
            <a:avLst>
              <a:gd name="adj1" fmla="val 50000"/>
              <a:gd name="adj2" fmla="val 538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N/A, </a:t>
            </a:r>
          </a:p>
          <a:p>
            <a:pPr algn="ctr"/>
            <a:r>
              <a:rPr lang="en-US" altLang="ko-KR" sz="1200" dirty="0"/>
              <a:t>N/E,</a:t>
            </a:r>
          </a:p>
          <a:p>
            <a:pPr algn="ctr"/>
            <a:r>
              <a:rPr lang="ko-KR" altLang="en-US" sz="1200" dirty="0"/>
              <a:t>보류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 시 만  </a:t>
            </a:r>
            <a:r>
              <a:rPr lang="ko-KR" altLang="en-US" sz="1200" dirty="0" err="1"/>
              <a:t>알림메시지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E5B9E9E-6BC0-2FAA-CA14-61D7C5946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152" y="4402561"/>
            <a:ext cx="3795089" cy="102484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7E4EF74-14A6-028E-A924-9E1903365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51" y="5480402"/>
            <a:ext cx="10751184" cy="1177971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E676FFF5-8EBC-8494-7EF3-EA8BF95CEDB4}"/>
              </a:ext>
            </a:extLst>
          </p:cNvPr>
          <p:cNvSpPr/>
          <p:nvPr/>
        </p:nvSpPr>
        <p:spPr>
          <a:xfrm>
            <a:off x="6528619" y="5864942"/>
            <a:ext cx="3903407" cy="40803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15617-1D6F-A6C4-233F-A63329D6639C}"/>
              </a:ext>
            </a:extLst>
          </p:cNvPr>
          <p:cNvSpPr txBox="1"/>
          <p:nvPr/>
        </p:nvSpPr>
        <p:spPr>
          <a:xfrm>
            <a:off x="196585" y="3851380"/>
            <a:ext cx="7148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테스트불가</a:t>
            </a:r>
            <a:r>
              <a:rPr lang="en-US" altLang="ko-KR" dirty="0"/>
              <a:t>/</a:t>
            </a:r>
            <a:r>
              <a:rPr lang="ko-KR" altLang="en-US" dirty="0"/>
              <a:t>보류사유를 입력하라는 </a:t>
            </a:r>
            <a:r>
              <a:rPr lang="ko-KR" altLang="en-US" dirty="0" err="1"/>
              <a:t>알림메시지를</a:t>
            </a:r>
            <a:r>
              <a:rPr lang="ko-KR" altLang="en-US" dirty="0"/>
              <a:t> 출력함</a:t>
            </a:r>
            <a:endParaRPr lang="en-US" altLang="ko-KR" dirty="0"/>
          </a:p>
          <a:p>
            <a:r>
              <a:rPr lang="ko-KR" altLang="en-US" dirty="0" err="1"/>
              <a:t>알림메시지에서</a:t>
            </a:r>
            <a:r>
              <a:rPr lang="ko-KR" altLang="en-US" dirty="0"/>
              <a:t> 확인을 누르면 테스트불가</a:t>
            </a:r>
            <a:r>
              <a:rPr lang="en-US" altLang="ko-KR" dirty="0"/>
              <a:t>/</a:t>
            </a:r>
            <a:r>
              <a:rPr lang="ko-KR" altLang="en-US" dirty="0"/>
              <a:t>보류사유로 </a:t>
            </a:r>
            <a:r>
              <a:rPr lang="ko-KR" altLang="en-US" dirty="0" err="1"/>
              <a:t>커서포커싱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AED5EC-45A4-48AB-7AC7-7CE749440D76}"/>
              </a:ext>
            </a:extLst>
          </p:cNvPr>
          <p:cNvSpPr/>
          <p:nvPr/>
        </p:nvSpPr>
        <p:spPr>
          <a:xfrm>
            <a:off x="5533103" y="4550703"/>
            <a:ext cx="2735826" cy="7374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테스트불가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보류사유를 입력하세요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EA9080-A2C4-65DB-767B-0B9EBC3C9102}"/>
              </a:ext>
            </a:extLst>
          </p:cNvPr>
          <p:cNvSpPr/>
          <p:nvPr/>
        </p:nvSpPr>
        <p:spPr>
          <a:xfrm>
            <a:off x="8354880" y="4640825"/>
            <a:ext cx="739960" cy="24580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06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2D308-1E75-A63A-5E99-FC9FD70A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52E907-3B54-E2A9-2607-11BC816F562A}"/>
              </a:ext>
            </a:extLst>
          </p:cNvPr>
          <p:cNvSpPr txBox="1"/>
          <p:nvPr/>
        </p:nvSpPr>
        <p:spPr>
          <a:xfrm>
            <a:off x="580103" y="353962"/>
            <a:ext cx="52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304F2-1C93-99A2-F4A4-94613FF836FC}"/>
              </a:ext>
            </a:extLst>
          </p:cNvPr>
          <p:cNvSpPr txBox="1"/>
          <p:nvPr/>
        </p:nvSpPr>
        <p:spPr>
          <a:xfrm>
            <a:off x="464575" y="1259433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 err="1"/>
              <a:t>결함심각도</a:t>
            </a:r>
            <a:r>
              <a:rPr lang="ko-KR" altLang="en-US" dirty="0"/>
              <a:t> 조정사유 등록화면 구성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7CEEA6-0F0D-D3F4-F223-AA9A62A73AA8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6B6613A-B8CB-1C64-9A52-7C34FF5C1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48" y="1867830"/>
            <a:ext cx="11143911" cy="123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E6399-6486-98C9-72BD-0371B76D2A27}"/>
              </a:ext>
            </a:extLst>
          </p:cNvPr>
          <p:cNvSpPr txBox="1"/>
          <p:nvPr/>
        </p:nvSpPr>
        <p:spPr>
          <a:xfrm>
            <a:off x="806174" y="3169521"/>
            <a:ext cx="1015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기존에 등록된 </a:t>
            </a:r>
            <a:r>
              <a:rPr lang="ko-KR" altLang="en-US" dirty="0" err="1"/>
              <a:t>결함심각도를</a:t>
            </a:r>
            <a:r>
              <a:rPr lang="ko-KR" altLang="en-US" dirty="0"/>
              <a:t> 변경</a:t>
            </a:r>
            <a:r>
              <a:rPr lang="en-US" altLang="ko-KR" dirty="0"/>
              <a:t>(</a:t>
            </a:r>
            <a:r>
              <a:rPr lang="ko-KR" altLang="en-US" dirty="0" err="1"/>
              <a:t>중결함</a:t>
            </a:r>
            <a:r>
              <a:rPr lang="en-US" altLang="ko-KR" dirty="0"/>
              <a:t>-&gt;</a:t>
            </a:r>
            <a:r>
              <a:rPr lang="ko-KR" altLang="en-US" dirty="0" err="1"/>
              <a:t>결함아님</a:t>
            </a:r>
            <a:r>
              <a:rPr lang="en-US" altLang="ko-KR" dirty="0"/>
              <a:t>)</a:t>
            </a:r>
            <a:r>
              <a:rPr lang="ko-KR" altLang="en-US" dirty="0"/>
              <a:t>하면 팝업이 출력되고 조정사유를 입력한다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3FEF81-9C65-F031-FF61-E1CBE8F98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076" y="3699403"/>
            <a:ext cx="3779848" cy="11365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E2653B3-474F-6546-4A06-E29DC8AF2E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148" y="5558831"/>
            <a:ext cx="11143911" cy="87277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4FFADB-72AA-7D51-66B6-9B54C8DBFBD8}"/>
              </a:ext>
            </a:extLst>
          </p:cNvPr>
          <p:cNvSpPr/>
          <p:nvPr/>
        </p:nvSpPr>
        <p:spPr>
          <a:xfrm>
            <a:off x="5220929" y="5558831"/>
            <a:ext cx="6440127" cy="5508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57EB9C-D7F9-3553-D490-D196FFE2C4EE}"/>
              </a:ext>
            </a:extLst>
          </p:cNvPr>
          <p:cNvSpPr/>
          <p:nvPr/>
        </p:nvSpPr>
        <p:spPr>
          <a:xfrm>
            <a:off x="7107495" y="3998598"/>
            <a:ext cx="738647" cy="19435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301AE593-1752-343C-0279-5ECF8DB2166F}"/>
              </a:ext>
            </a:extLst>
          </p:cNvPr>
          <p:cNvSpPr/>
          <p:nvPr/>
        </p:nvSpPr>
        <p:spPr>
          <a:xfrm>
            <a:off x="5359810" y="4915878"/>
            <a:ext cx="1552268" cy="550857"/>
          </a:xfrm>
          <a:prstGeom prst="downArrow">
            <a:avLst>
              <a:gd name="adj1" fmla="val 50000"/>
              <a:gd name="adj2" fmla="val 5287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6F178C-5071-25EA-9EBF-E14F7A92D364}"/>
              </a:ext>
            </a:extLst>
          </p:cNvPr>
          <p:cNvSpPr/>
          <p:nvPr/>
        </p:nvSpPr>
        <p:spPr>
          <a:xfrm>
            <a:off x="5389307" y="1867830"/>
            <a:ext cx="706694" cy="120959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10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D9979-5C31-BBD7-DD9E-FBEFF78E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E1B387-455E-5428-306E-8E1205AC87D8}"/>
              </a:ext>
            </a:extLst>
          </p:cNvPr>
          <p:cNvSpPr txBox="1"/>
          <p:nvPr/>
        </p:nvSpPr>
        <p:spPr>
          <a:xfrm>
            <a:off x="580102" y="353962"/>
            <a:ext cx="5378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통합테스트시나리오검증양식</a:t>
            </a:r>
            <a:r>
              <a:rPr lang="ko-KR" altLang="en-US" sz="2400" dirty="0"/>
              <a:t> 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70530-CEB3-1BF2-C827-5C14029FA292}"/>
              </a:ext>
            </a:extLst>
          </p:cNvPr>
          <p:cNvSpPr txBox="1"/>
          <p:nvPr/>
        </p:nvSpPr>
        <p:spPr>
          <a:xfrm>
            <a:off x="464575" y="1308593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집계화면 구성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AA24F6-5407-81DD-9E53-F328C4EF8B8B}"/>
              </a:ext>
            </a:extLst>
          </p:cNvPr>
          <p:cNvSpPr txBox="1"/>
          <p:nvPr/>
        </p:nvSpPr>
        <p:spPr>
          <a:xfrm>
            <a:off x="503904" y="1849368"/>
            <a:ext cx="780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메인화면에서</a:t>
            </a:r>
            <a:r>
              <a:rPr lang="ko-KR" altLang="en-US" dirty="0"/>
              <a:t> 집계버튼을 누르면 </a:t>
            </a:r>
            <a:r>
              <a:rPr lang="ko-KR" altLang="en-US" dirty="0" err="1"/>
              <a:t>집계쉬트에</a:t>
            </a:r>
            <a:r>
              <a:rPr lang="ko-KR" altLang="en-US" dirty="0"/>
              <a:t> 테스트수행결과가 집계된다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D43AA5-A228-777C-B9E0-A1FAE065AFD1}"/>
              </a:ext>
            </a:extLst>
          </p:cNvPr>
          <p:cNvCxnSpPr>
            <a:cxnSpLocks/>
          </p:cNvCxnSpPr>
          <p:nvPr/>
        </p:nvCxnSpPr>
        <p:spPr>
          <a:xfrm>
            <a:off x="580103" y="934065"/>
            <a:ext cx="11080956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671A208-71B9-4803-353F-991268CA0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2" y="2419638"/>
            <a:ext cx="10461524" cy="1336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6A27EF-5AE3-56FF-9088-CB588B587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4" y="3992683"/>
            <a:ext cx="9006350" cy="13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</TotalTime>
  <Words>475</Words>
  <Application>Microsoft Office PowerPoint</Application>
  <PresentationFormat>와이드스크린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kism</dc:creator>
  <cp:lastModifiedBy>kism</cp:lastModifiedBy>
  <cp:revision>88</cp:revision>
  <dcterms:created xsi:type="dcterms:W3CDTF">2024-12-25T23:26:44Z</dcterms:created>
  <dcterms:modified xsi:type="dcterms:W3CDTF">2025-01-21T04:58:29Z</dcterms:modified>
</cp:coreProperties>
</file>