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9" r:id="rId4"/>
    <p:sldId id="272" r:id="rId5"/>
    <p:sldId id="278" r:id="rId6"/>
    <p:sldId id="260" r:id="rId7"/>
    <p:sldId id="276" r:id="rId8"/>
    <p:sldId id="280" r:id="rId9"/>
    <p:sldId id="281"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2F90F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51BA6-5AF2-495A-9797-83CD7FC11BAE}"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671E3-B7D2-4530-9B89-B8A6225C80ED}" type="slidenum">
              <a:rPr lang="en-US" smtClean="0"/>
              <a:t>‹#›</a:t>
            </a:fld>
            <a:endParaRPr lang="en-US"/>
          </a:p>
        </p:txBody>
      </p:sp>
    </p:spTree>
    <p:extLst>
      <p:ext uri="{BB962C8B-B14F-4D97-AF65-F5344CB8AC3E}">
        <p14:creationId xmlns:p14="http://schemas.microsoft.com/office/powerpoint/2010/main" val="37745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654A-8492-450B-B0A8-93D138B70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DD753A-84C9-415B-9E69-AFB892E6D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1FA83-5460-4F10-B041-03F2B2D2950F}"/>
              </a:ext>
            </a:extLst>
          </p:cNvPr>
          <p:cNvSpPr>
            <a:spLocks noGrp="1"/>
          </p:cNvSpPr>
          <p:nvPr>
            <p:ph type="dt" sz="half" idx="10"/>
          </p:nvPr>
        </p:nvSpPr>
        <p:spPr/>
        <p:txBody>
          <a:bodyPr/>
          <a:lstStyle/>
          <a:p>
            <a:fld id="{08636B56-7202-4052-90D8-432BACA9A9E2}" type="datetime1">
              <a:rPr lang="en-US" smtClean="0"/>
              <a:t>4/6/2021</a:t>
            </a:fld>
            <a:endParaRPr lang="en-US"/>
          </a:p>
        </p:txBody>
      </p:sp>
      <p:sp>
        <p:nvSpPr>
          <p:cNvPr id="5" name="Footer Placeholder 4">
            <a:extLst>
              <a:ext uri="{FF2B5EF4-FFF2-40B4-BE49-F238E27FC236}">
                <a16:creationId xmlns:a16="http://schemas.microsoft.com/office/drawing/2014/main" id="{E4FA1BF0-E75F-4C31-A5A7-9653162EE40C}"/>
              </a:ext>
            </a:extLst>
          </p:cNvPr>
          <p:cNvSpPr>
            <a:spLocks noGrp="1"/>
          </p:cNvSpPr>
          <p:nvPr>
            <p:ph type="ftr" sz="quarter" idx="11"/>
          </p:nvPr>
        </p:nvSpPr>
        <p:spPr/>
        <p:txBody>
          <a:body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848E2C29-2E09-4233-8928-341F4FC1BD9D}"/>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1801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2B87-8A7C-423A-B7F2-6A49639A10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81A492-ABB4-4544-85E6-E1AF82A662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3B05B-ADE6-4B76-A557-B8DE73BF3D53}"/>
              </a:ext>
            </a:extLst>
          </p:cNvPr>
          <p:cNvSpPr>
            <a:spLocks noGrp="1"/>
          </p:cNvSpPr>
          <p:nvPr>
            <p:ph type="dt" sz="half" idx="10"/>
          </p:nvPr>
        </p:nvSpPr>
        <p:spPr/>
        <p:txBody>
          <a:bodyPr/>
          <a:lstStyle/>
          <a:p>
            <a:fld id="{5BDDD25A-AA0A-4E35-ADB1-E5E7E29F7411}" type="datetime1">
              <a:rPr lang="en-US" smtClean="0"/>
              <a:t>4/6/2021</a:t>
            </a:fld>
            <a:endParaRPr lang="en-US"/>
          </a:p>
        </p:txBody>
      </p:sp>
      <p:sp>
        <p:nvSpPr>
          <p:cNvPr id="5" name="Footer Placeholder 4">
            <a:extLst>
              <a:ext uri="{FF2B5EF4-FFF2-40B4-BE49-F238E27FC236}">
                <a16:creationId xmlns:a16="http://schemas.microsoft.com/office/drawing/2014/main" id="{AD6381AF-60F4-4092-A35E-8FCEEFA7C907}"/>
              </a:ext>
            </a:extLst>
          </p:cNvPr>
          <p:cNvSpPr>
            <a:spLocks noGrp="1"/>
          </p:cNvSpPr>
          <p:nvPr>
            <p:ph type="ftr" sz="quarter" idx="11"/>
          </p:nvPr>
        </p:nvSpPr>
        <p:spPr/>
        <p:txBody>
          <a:body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60A57224-9A98-4E09-B710-C904A1418B82}"/>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1396209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1C49F-A7E2-4BA3-BFC6-F579182EB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D0F710-58A5-4224-B662-AA2921113A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7CB9A-8BB9-425C-837A-64D7E4A34B1D}"/>
              </a:ext>
            </a:extLst>
          </p:cNvPr>
          <p:cNvSpPr>
            <a:spLocks noGrp="1"/>
          </p:cNvSpPr>
          <p:nvPr>
            <p:ph type="dt" sz="half" idx="10"/>
          </p:nvPr>
        </p:nvSpPr>
        <p:spPr/>
        <p:txBody>
          <a:bodyPr/>
          <a:lstStyle/>
          <a:p>
            <a:fld id="{F2200DA4-6003-47F9-911A-21CB9EBD26D8}" type="datetime1">
              <a:rPr lang="en-US" smtClean="0"/>
              <a:t>4/6/2021</a:t>
            </a:fld>
            <a:endParaRPr lang="en-US"/>
          </a:p>
        </p:txBody>
      </p:sp>
      <p:sp>
        <p:nvSpPr>
          <p:cNvPr id="5" name="Footer Placeholder 4">
            <a:extLst>
              <a:ext uri="{FF2B5EF4-FFF2-40B4-BE49-F238E27FC236}">
                <a16:creationId xmlns:a16="http://schemas.microsoft.com/office/drawing/2014/main" id="{8AF9F38A-9BA1-4E0F-992E-006EB996841B}"/>
              </a:ext>
            </a:extLst>
          </p:cNvPr>
          <p:cNvSpPr>
            <a:spLocks noGrp="1"/>
          </p:cNvSpPr>
          <p:nvPr>
            <p:ph type="ftr" sz="quarter" idx="11"/>
          </p:nvPr>
        </p:nvSpPr>
        <p:spPr/>
        <p:txBody>
          <a:body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2D029545-4047-4073-962A-74F40248BDD4}"/>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8823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286E-EB27-4541-BA40-95F8EFC85F5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A02D54B-4B4B-4B6A-B3C1-27744775658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1A610D5-B566-45F8-85FB-AA87E4453A71}"/>
              </a:ext>
            </a:extLst>
          </p:cNvPr>
          <p:cNvSpPr>
            <a:spLocks noGrp="1"/>
          </p:cNvSpPr>
          <p:nvPr>
            <p:ph type="dt" sz="half" idx="10"/>
          </p:nvPr>
        </p:nvSpPr>
        <p:spPr/>
        <p:txBody>
          <a:bodyPr/>
          <a:lstStyle/>
          <a:p>
            <a:fld id="{C931F192-E259-4ED0-9E35-54666BDB7837}" type="datetime1">
              <a:rPr lang="en-US" smtClean="0"/>
              <a:t>4/6/2021</a:t>
            </a:fld>
            <a:endParaRPr lang="en-US"/>
          </a:p>
        </p:txBody>
      </p:sp>
      <p:sp>
        <p:nvSpPr>
          <p:cNvPr id="5" name="Footer Placeholder 4">
            <a:extLst>
              <a:ext uri="{FF2B5EF4-FFF2-40B4-BE49-F238E27FC236}">
                <a16:creationId xmlns:a16="http://schemas.microsoft.com/office/drawing/2014/main" id="{063B1686-82DF-4C17-9B30-51F5C45C2084}"/>
              </a:ext>
            </a:extLst>
          </p:cNvPr>
          <p:cNvSpPr>
            <a:spLocks noGrp="1"/>
          </p:cNvSpPr>
          <p:nvPr>
            <p:ph type="ftr" sz="quarter" idx="11"/>
          </p:nvPr>
        </p:nvSpPr>
        <p:spPr/>
        <p:txBody>
          <a:body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E0BE4F40-9BA9-473D-BCF5-5957FD05DDA6}"/>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133600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C99-153D-45F5-98B8-48B2ADB160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FACA82-BD77-47B7-B255-3DF064667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C3149-35CB-420E-9F2A-F1DF087C7EC7}"/>
              </a:ext>
            </a:extLst>
          </p:cNvPr>
          <p:cNvSpPr>
            <a:spLocks noGrp="1"/>
          </p:cNvSpPr>
          <p:nvPr>
            <p:ph type="dt" sz="half" idx="10"/>
          </p:nvPr>
        </p:nvSpPr>
        <p:spPr/>
        <p:txBody>
          <a:bodyPr/>
          <a:lstStyle/>
          <a:p>
            <a:fld id="{609CAB9A-168F-4875-9B77-AFFE5460D8CD}" type="datetime1">
              <a:rPr lang="en-US" smtClean="0"/>
              <a:t>4/6/2021</a:t>
            </a:fld>
            <a:endParaRPr lang="en-US"/>
          </a:p>
        </p:txBody>
      </p:sp>
      <p:sp>
        <p:nvSpPr>
          <p:cNvPr id="5" name="Footer Placeholder 4">
            <a:extLst>
              <a:ext uri="{FF2B5EF4-FFF2-40B4-BE49-F238E27FC236}">
                <a16:creationId xmlns:a16="http://schemas.microsoft.com/office/drawing/2014/main" id="{261FB17F-3702-4C09-9E50-C626907DAF44}"/>
              </a:ext>
            </a:extLst>
          </p:cNvPr>
          <p:cNvSpPr>
            <a:spLocks noGrp="1"/>
          </p:cNvSpPr>
          <p:nvPr>
            <p:ph type="ftr" sz="quarter" idx="11"/>
          </p:nvPr>
        </p:nvSpPr>
        <p:spPr/>
        <p:txBody>
          <a:body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04E3FD73-8913-4D84-A6EA-D2AD9CD9690F}"/>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97405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F0BA-A3B7-4D64-95FB-7736D153AF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9F179-224C-4BA4-82E9-12CF19B31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2F2E39-0F1E-408D-8482-D11974023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BB0872-59C3-4434-A597-FA31F740436E}"/>
              </a:ext>
            </a:extLst>
          </p:cNvPr>
          <p:cNvSpPr>
            <a:spLocks noGrp="1"/>
          </p:cNvSpPr>
          <p:nvPr>
            <p:ph type="dt" sz="half" idx="10"/>
          </p:nvPr>
        </p:nvSpPr>
        <p:spPr/>
        <p:txBody>
          <a:bodyPr/>
          <a:lstStyle/>
          <a:p>
            <a:fld id="{BDBF89EB-B9B7-4044-A47B-F78E298BB2DE}" type="datetime1">
              <a:rPr lang="en-US" smtClean="0"/>
              <a:t>4/6/2021</a:t>
            </a:fld>
            <a:endParaRPr lang="en-US"/>
          </a:p>
        </p:txBody>
      </p:sp>
      <p:sp>
        <p:nvSpPr>
          <p:cNvPr id="6" name="Footer Placeholder 5">
            <a:extLst>
              <a:ext uri="{FF2B5EF4-FFF2-40B4-BE49-F238E27FC236}">
                <a16:creationId xmlns:a16="http://schemas.microsoft.com/office/drawing/2014/main" id="{F1A7F60C-3A7C-40B7-B0AB-066ADCAF2122}"/>
              </a:ext>
            </a:extLst>
          </p:cNvPr>
          <p:cNvSpPr>
            <a:spLocks noGrp="1"/>
          </p:cNvSpPr>
          <p:nvPr>
            <p:ph type="ftr" sz="quarter" idx="11"/>
          </p:nvPr>
        </p:nvSpPr>
        <p:spPr/>
        <p:txBody>
          <a:bodyPr/>
          <a:lstStyle/>
          <a:p>
            <a:r>
              <a:rPr lang="en-US"/>
              <a:t>Claire Jean Kim, "The Racial Triangulation of Asian Americans"</a:t>
            </a:r>
          </a:p>
        </p:txBody>
      </p:sp>
      <p:sp>
        <p:nvSpPr>
          <p:cNvPr id="7" name="Slide Number Placeholder 6">
            <a:extLst>
              <a:ext uri="{FF2B5EF4-FFF2-40B4-BE49-F238E27FC236}">
                <a16:creationId xmlns:a16="http://schemas.microsoft.com/office/drawing/2014/main" id="{7AE197C8-11AE-4FD9-A08B-E0FDAA15B481}"/>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406058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8B98-D468-4552-8440-36634C8E14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482550-E4DE-4FCC-A875-FB7DDDBB59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92188-15AA-4DCA-899A-567526620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7CF40-76AD-4958-BC6A-DBC76BFB9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8811BE-5D49-4751-B560-5041E3770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93EB53-3D07-4583-8612-DAC0FA62C1FE}"/>
              </a:ext>
            </a:extLst>
          </p:cNvPr>
          <p:cNvSpPr>
            <a:spLocks noGrp="1"/>
          </p:cNvSpPr>
          <p:nvPr>
            <p:ph type="dt" sz="half" idx="10"/>
          </p:nvPr>
        </p:nvSpPr>
        <p:spPr/>
        <p:txBody>
          <a:bodyPr/>
          <a:lstStyle/>
          <a:p>
            <a:fld id="{B93C239B-D82A-4C96-9727-1112F727F77D}" type="datetime1">
              <a:rPr lang="en-US" smtClean="0"/>
              <a:t>4/6/2021</a:t>
            </a:fld>
            <a:endParaRPr lang="en-US"/>
          </a:p>
        </p:txBody>
      </p:sp>
      <p:sp>
        <p:nvSpPr>
          <p:cNvPr id="8" name="Footer Placeholder 7">
            <a:extLst>
              <a:ext uri="{FF2B5EF4-FFF2-40B4-BE49-F238E27FC236}">
                <a16:creationId xmlns:a16="http://schemas.microsoft.com/office/drawing/2014/main" id="{163E3306-DC2E-4F7E-8171-37155209CB4C}"/>
              </a:ext>
            </a:extLst>
          </p:cNvPr>
          <p:cNvSpPr>
            <a:spLocks noGrp="1"/>
          </p:cNvSpPr>
          <p:nvPr>
            <p:ph type="ftr" sz="quarter" idx="11"/>
          </p:nvPr>
        </p:nvSpPr>
        <p:spPr/>
        <p:txBody>
          <a:bodyPr/>
          <a:lstStyle/>
          <a:p>
            <a:r>
              <a:rPr lang="en-US"/>
              <a:t>Claire Jean Kim, "The Racial Triangulation of Asian Americans"</a:t>
            </a:r>
          </a:p>
        </p:txBody>
      </p:sp>
      <p:sp>
        <p:nvSpPr>
          <p:cNvPr id="9" name="Slide Number Placeholder 8">
            <a:extLst>
              <a:ext uri="{FF2B5EF4-FFF2-40B4-BE49-F238E27FC236}">
                <a16:creationId xmlns:a16="http://schemas.microsoft.com/office/drawing/2014/main" id="{7B77B3AB-0E17-4588-8683-6B266B38DBA6}"/>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344740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868F-F1CF-4CB5-ADA0-96ACA2A7C9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90EDC-910C-4DA0-B595-E3387CE08711}"/>
              </a:ext>
            </a:extLst>
          </p:cNvPr>
          <p:cNvSpPr>
            <a:spLocks noGrp="1"/>
          </p:cNvSpPr>
          <p:nvPr>
            <p:ph type="dt" sz="half" idx="10"/>
          </p:nvPr>
        </p:nvSpPr>
        <p:spPr/>
        <p:txBody>
          <a:bodyPr/>
          <a:lstStyle/>
          <a:p>
            <a:fld id="{A97E6A88-0915-4BA7-B33B-7B236AE0D524}" type="datetime1">
              <a:rPr lang="en-US" smtClean="0"/>
              <a:t>4/6/2021</a:t>
            </a:fld>
            <a:endParaRPr lang="en-US"/>
          </a:p>
        </p:txBody>
      </p:sp>
      <p:sp>
        <p:nvSpPr>
          <p:cNvPr id="4" name="Footer Placeholder 3">
            <a:extLst>
              <a:ext uri="{FF2B5EF4-FFF2-40B4-BE49-F238E27FC236}">
                <a16:creationId xmlns:a16="http://schemas.microsoft.com/office/drawing/2014/main" id="{99EA5CEB-BC77-405B-8FC0-F6FE75A563E5}"/>
              </a:ext>
            </a:extLst>
          </p:cNvPr>
          <p:cNvSpPr>
            <a:spLocks noGrp="1"/>
          </p:cNvSpPr>
          <p:nvPr>
            <p:ph type="ftr" sz="quarter" idx="11"/>
          </p:nvPr>
        </p:nvSpPr>
        <p:spPr/>
        <p:txBody>
          <a:bodyPr/>
          <a:lstStyle/>
          <a:p>
            <a:r>
              <a:rPr lang="en-US"/>
              <a:t>Claire Jean Kim, "The Racial Triangulation of Asian Americans"</a:t>
            </a:r>
          </a:p>
        </p:txBody>
      </p:sp>
      <p:sp>
        <p:nvSpPr>
          <p:cNvPr id="5" name="Slide Number Placeholder 4">
            <a:extLst>
              <a:ext uri="{FF2B5EF4-FFF2-40B4-BE49-F238E27FC236}">
                <a16:creationId xmlns:a16="http://schemas.microsoft.com/office/drawing/2014/main" id="{79179768-D8BC-4264-8926-10A204193E46}"/>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233718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2E37A-CD22-4B66-AAD0-DD177C2324DE}"/>
              </a:ext>
            </a:extLst>
          </p:cNvPr>
          <p:cNvSpPr>
            <a:spLocks noGrp="1"/>
          </p:cNvSpPr>
          <p:nvPr>
            <p:ph type="dt" sz="half" idx="10"/>
          </p:nvPr>
        </p:nvSpPr>
        <p:spPr/>
        <p:txBody>
          <a:bodyPr/>
          <a:lstStyle/>
          <a:p>
            <a:fld id="{BFACE00F-D9B2-4E74-83D4-4C4B1D309678}" type="datetime1">
              <a:rPr lang="en-US" smtClean="0"/>
              <a:t>4/6/2021</a:t>
            </a:fld>
            <a:endParaRPr lang="en-US"/>
          </a:p>
        </p:txBody>
      </p:sp>
      <p:sp>
        <p:nvSpPr>
          <p:cNvPr id="3" name="Footer Placeholder 2">
            <a:extLst>
              <a:ext uri="{FF2B5EF4-FFF2-40B4-BE49-F238E27FC236}">
                <a16:creationId xmlns:a16="http://schemas.microsoft.com/office/drawing/2014/main" id="{8F444696-77C9-4500-9F90-72E4CEACD6D6}"/>
              </a:ext>
            </a:extLst>
          </p:cNvPr>
          <p:cNvSpPr>
            <a:spLocks noGrp="1"/>
          </p:cNvSpPr>
          <p:nvPr>
            <p:ph type="ftr" sz="quarter" idx="11"/>
          </p:nvPr>
        </p:nvSpPr>
        <p:spPr/>
        <p:txBody>
          <a:bodyPr/>
          <a:lstStyle/>
          <a:p>
            <a:r>
              <a:rPr lang="en-US"/>
              <a:t>Claire Jean Kim, "The Racial Triangulation of Asian Americans"</a:t>
            </a:r>
          </a:p>
        </p:txBody>
      </p:sp>
      <p:sp>
        <p:nvSpPr>
          <p:cNvPr id="4" name="Slide Number Placeholder 3">
            <a:extLst>
              <a:ext uri="{FF2B5EF4-FFF2-40B4-BE49-F238E27FC236}">
                <a16:creationId xmlns:a16="http://schemas.microsoft.com/office/drawing/2014/main" id="{0742C533-DEBF-4606-B64B-FD93846E7B08}"/>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149236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F04A-15BB-47C7-B08D-DB7CCF862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BD00E4-52BB-4136-9E8C-C285E902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58661B-A67D-476A-9BFF-5C5070AA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C150B-DC98-4180-8ECA-113016297770}"/>
              </a:ext>
            </a:extLst>
          </p:cNvPr>
          <p:cNvSpPr>
            <a:spLocks noGrp="1"/>
          </p:cNvSpPr>
          <p:nvPr>
            <p:ph type="dt" sz="half" idx="10"/>
          </p:nvPr>
        </p:nvSpPr>
        <p:spPr/>
        <p:txBody>
          <a:bodyPr/>
          <a:lstStyle/>
          <a:p>
            <a:fld id="{54C015A3-6BA6-4C0A-A0C3-4193F22C2BC0}" type="datetime1">
              <a:rPr lang="en-US" smtClean="0"/>
              <a:t>4/6/2021</a:t>
            </a:fld>
            <a:endParaRPr lang="en-US"/>
          </a:p>
        </p:txBody>
      </p:sp>
      <p:sp>
        <p:nvSpPr>
          <p:cNvPr id="6" name="Footer Placeholder 5">
            <a:extLst>
              <a:ext uri="{FF2B5EF4-FFF2-40B4-BE49-F238E27FC236}">
                <a16:creationId xmlns:a16="http://schemas.microsoft.com/office/drawing/2014/main" id="{5D83D620-A7D2-4D72-B79E-39502AFB4020}"/>
              </a:ext>
            </a:extLst>
          </p:cNvPr>
          <p:cNvSpPr>
            <a:spLocks noGrp="1"/>
          </p:cNvSpPr>
          <p:nvPr>
            <p:ph type="ftr" sz="quarter" idx="11"/>
          </p:nvPr>
        </p:nvSpPr>
        <p:spPr/>
        <p:txBody>
          <a:bodyPr/>
          <a:lstStyle/>
          <a:p>
            <a:r>
              <a:rPr lang="en-US"/>
              <a:t>Claire Jean Kim, "The Racial Triangulation of Asian Americans"</a:t>
            </a:r>
          </a:p>
        </p:txBody>
      </p:sp>
      <p:sp>
        <p:nvSpPr>
          <p:cNvPr id="7" name="Slide Number Placeholder 6">
            <a:extLst>
              <a:ext uri="{FF2B5EF4-FFF2-40B4-BE49-F238E27FC236}">
                <a16:creationId xmlns:a16="http://schemas.microsoft.com/office/drawing/2014/main" id="{E2F162FA-09E3-4965-B85E-7BC363900F8C}"/>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173513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B2E55-3796-4A82-8BBA-DFC24E31D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D4AA3-9F97-45E5-804C-95D7B5D32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12B7B9-8BFE-4F75-A13C-005F4EFE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2DB39-DD60-4BDB-ACC7-5628C7E661D8}"/>
              </a:ext>
            </a:extLst>
          </p:cNvPr>
          <p:cNvSpPr>
            <a:spLocks noGrp="1"/>
          </p:cNvSpPr>
          <p:nvPr>
            <p:ph type="dt" sz="half" idx="10"/>
          </p:nvPr>
        </p:nvSpPr>
        <p:spPr/>
        <p:txBody>
          <a:bodyPr/>
          <a:lstStyle/>
          <a:p>
            <a:fld id="{055FF635-EC64-4FA1-B6BE-5D7641127E96}" type="datetime1">
              <a:rPr lang="en-US" smtClean="0"/>
              <a:t>4/6/2021</a:t>
            </a:fld>
            <a:endParaRPr lang="en-US"/>
          </a:p>
        </p:txBody>
      </p:sp>
      <p:sp>
        <p:nvSpPr>
          <p:cNvPr id="6" name="Footer Placeholder 5">
            <a:extLst>
              <a:ext uri="{FF2B5EF4-FFF2-40B4-BE49-F238E27FC236}">
                <a16:creationId xmlns:a16="http://schemas.microsoft.com/office/drawing/2014/main" id="{1651CEF5-9417-4C40-B929-CEC0C201B7A2}"/>
              </a:ext>
            </a:extLst>
          </p:cNvPr>
          <p:cNvSpPr>
            <a:spLocks noGrp="1"/>
          </p:cNvSpPr>
          <p:nvPr>
            <p:ph type="ftr" sz="quarter" idx="11"/>
          </p:nvPr>
        </p:nvSpPr>
        <p:spPr/>
        <p:txBody>
          <a:bodyPr/>
          <a:lstStyle/>
          <a:p>
            <a:r>
              <a:rPr lang="en-US"/>
              <a:t>Claire Jean Kim, "The Racial Triangulation of Asian Americans"</a:t>
            </a:r>
          </a:p>
        </p:txBody>
      </p:sp>
      <p:sp>
        <p:nvSpPr>
          <p:cNvPr id="7" name="Slide Number Placeholder 6">
            <a:extLst>
              <a:ext uri="{FF2B5EF4-FFF2-40B4-BE49-F238E27FC236}">
                <a16:creationId xmlns:a16="http://schemas.microsoft.com/office/drawing/2014/main" id="{C2C45D37-997B-43F9-B129-3242C6469B89}"/>
              </a:ext>
            </a:extLst>
          </p:cNvPr>
          <p:cNvSpPr>
            <a:spLocks noGrp="1"/>
          </p:cNvSpPr>
          <p:nvPr>
            <p:ph type="sldNum" sz="quarter" idx="12"/>
          </p:nvPr>
        </p:nvSpPr>
        <p:spPr/>
        <p:txBody>
          <a:bodyPr/>
          <a:lstStyle/>
          <a:p>
            <a:fld id="{27DF40A0-D0B1-4671-8C71-6139D1908839}" type="slidenum">
              <a:rPr lang="en-US" smtClean="0"/>
              <a:t>‹#›</a:t>
            </a:fld>
            <a:endParaRPr lang="en-US"/>
          </a:p>
        </p:txBody>
      </p:sp>
    </p:spTree>
    <p:extLst>
      <p:ext uri="{BB962C8B-B14F-4D97-AF65-F5344CB8AC3E}">
        <p14:creationId xmlns:p14="http://schemas.microsoft.com/office/powerpoint/2010/main" val="2982422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95F48-45AE-4F53-BAC3-5A0AF385C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2306F-8E62-461E-B615-1A392AEFD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37341-E90F-4B57-8166-5AC995234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3AF5E-7213-4A66-9D23-DFF158E92043}" type="datetime1">
              <a:rPr lang="en-US" smtClean="0"/>
              <a:t>4/6/2021</a:t>
            </a:fld>
            <a:endParaRPr lang="en-US"/>
          </a:p>
        </p:txBody>
      </p:sp>
      <p:sp>
        <p:nvSpPr>
          <p:cNvPr id="5" name="Footer Placeholder 4">
            <a:extLst>
              <a:ext uri="{FF2B5EF4-FFF2-40B4-BE49-F238E27FC236}">
                <a16:creationId xmlns:a16="http://schemas.microsoft.com/office/drawing/2014/main" id="{4BB86D19-36B0-40FA-87BA-90010781A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Claire Jean Kim, "The Racial Triangulation of Asian Americans"</a:t>
            </a:r>
          </a:p>
        </p:txBody>
      </p:sp>
      <p:sp>
        <p:nvSpPr>
          <p:cNvPr id="6" name="Slide Number Placeholder 5">
            <a:extLst>
              <a:ext uri="{FF2B5EF4-FFF2-40B4-BE49-F238E27FC236}">
                <a16:creationId xmlns:a16="http://schemas.microsoft.com/office/drawing/2014/main" id="{9F1041B7-EA0E-4940-B8D3-CB26A5261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F40A0-D0B1-4671-8C71-6139D1908839}" type="slidenum">
              <a:rPr lang="en-US" smtClean="0"/>
              <a:t>‹#›</a:t>
            </a:fld>
            <a:endParaRPr lang="en-US"/>
          </a:p>
        </p:txBody>
      </p:sp>
    </p:spTree>
    <p:extLst>
      <p:ext uri="{BB962C8B-B14F-4D97-AF65-F5344CB8AC3E}">
        <p14:creationId xmlns:p14="http://schemas.microsoft.com/office/powerpoint/2010/main" val="342238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BCD8-22F8-4F57-A77A-D738437ED65B}"/>
              </a:ext>
            </a:extLst>
          </p:cNvPr>
          <p:cNvSpPr>
            <a:spLocks noGrp="1"/>
          </p:cNvSpPr>
          <p:nvPr>
            <p:ph type="ctrTitle"/>
          </p:nvPr>
        </p:nvSpPr>
        <p:spPr>
          <a:xfrm>
            <a:off x="1524000" y="2235200"/>
            <a:ext cx="9144000" cy="2387600"/>
          </a:xfrm>
          <a:solidFill>
            <a:schemeClr val="tx1"/>
          </a:solidFill>
        </p:spPr>
        <p:txBody>
          <a:bodyPr anchor="ctr">
            <a:normAutofit/>
          </a:bodyPr>
          <a:lstStyle/>
          <a:p>
            <a:r>
              <a:rPr lang="en-US" sz="6600" dirty="0">
                <a:solidFill>
                  <a:schemeClr val="bg1"/>
                </a:solidFill>
                <a:latin typeface="Tw Cen MT Condensed Extra Bold" panose="020B0803020202020204" pitchFamily="34" charset="0"/>
              </a:rPr>
              <a:t>HOW DOES U.S. SOCIETY VIEW ASIAN AMERICANS?</a:t>
            </a:r>
          </a:p>
        </p:txBody>
      </p:sp>
      <p:sp>
        <p:nvSpPr>
          <p:cNvPr id="3" name="Subtitle 2">
            <a:extLst>
              <a:ext uri="{FF2B5EF4-FFF2-40B4-BE49-F238E27FC236}">
                <a16:creationId xmlns:a16="http://schemas.microsoft.com/office/drawing/2014/main" id="{7DF50ACA-26A2-47F0-B1D8-01C07C5201F5}"/>
              </a:ext>
            </a:extLst>
          </p:cNvPr>
          <p:cNvSpPr>
            <a:spLocks noGrp="1"/>
          </p:cNvSpPr>
          <p:nvPr>
            <p:ph type="subTitle" idx="1"/>
          </p:nvPr>
        </p:nvSpPr>
        <p:spPr>
          <a:xfrm>
            <a:off x="2849880" y="5168370"/>
            <a:ext cx="6492240" cy="973667"/>
          </a:xfrm>
        </p:spPr>
        <p:txBody>
          <a:bodyPr/>
          <a:lstStyle/>
          <a:p>
            <a:r>
              <a:rPr lang="en-US" dirty="0">
                <a:latin typeface="Tw Cen MT Condensed Extra Bold" panose="020B0803020202020204" pitchFamily="34" charset="0"/>
              </a:rPr>
              <a:t>An </a:t>
            </a:r>
            <a:r>
              <a:rPr lang="en-US" dirty="0" err="1">
                <a:latin typeface="Tw Cen MT Condensed Extra Bold" panose="020B0803020202020204" pitchFamily="34" charset="0"/>
              </a:rPr>
              <a:t>infodeck</a:t>
            </a:r>
            <a:r>
              <a:rPr lang="en-US" dirty="0">
                <a:latin typeface="Tw Cen MT Condensed Extra Bold" panose="020B0803020202020204" pitchFamily="34" charset="0"/>
              </a:rPr>
              <a:t> based on Claire Jean Kim’s 1999 paper, “The Racial Triangulation of Asian Americans”</a:t>
            </a:r>
          </a:p>
        </p:txBody>
      </p:sp>
    </p:spTree>
    <p:extLst>
      <p:ext uri="{BB962C8B-B14F-4D97-AF65-F5344CB8AC3E}">
        <p14:creationId xmlns:p14="http://schemas.microsoft.com/office/powerpoint/2010/main" val="34057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A45B-F94A-4625-A949-886E8582DDC3}"/>
              </a:ext>
            </a:extLst>
          </p:cNvPr>
          <p:cNvSpPr>
            <a:spLocks noGrp="1"/>
          </p:cNvSpPr>
          <p:nvPr>
            <p:ph type="title"/>
          </p:nvPr>
        </p:nvSpPr>
        <p:spPr>
          <a:xfrm>
            <a:off x="838200" y="365125"/>
            <a:ext cx="10515600" cy="822960"/>
          </a:xfrm>
          <a:solidFill>
            <a:srgbClr val="FFFF00"/>
          </a:solidFill>
        </p:spPr>
        <p:txBody>
          <a:bodyPr>
            <a:normAutofit/>
          </a:bodyPr>
          <a:lstStyle/>
          <a:p>
            <a:r>
              <a:rPr lang="en-US" sz="4000" dirty="0"/>
              <a:t>Let’s look at early U.S. Legal History</a:t>
            </a:r>
          </a:p>
        </p:txBody>
      </p:sp>
      <p:sp>
        <p:nvSpPr>
          <p:cNvPr id="7" name="Content Placeholder 2">
            <a:extLst>
              <a:ext uri="{FF2B5EF4-FFF2-40B4-BE49-F238E27FC236}">
                <a16:creationId xmlns:a16="http://schemas.microsoft.com/office/drawing/2014/main" id="{B5B1E13E-A8B5-4FCF-97EF-F4EB3AEED38E}"/>
              </a:ext>
            </a:extLst>
          </p:cNvPr>
          <p:cNvSpPr>
            <a:spLocks noGrp="1"/>
          </p:cNvSpPr>
          <p:nvPr>
            <p:ph idx="1"/>
          </p:nvPr>
        </p:nvSpPr>
        <p:spPr>
          <a:xfrm>
            <a:off x="838200" y="1452880"/>
            <a:ext cx="10515600" cy="5283200"/>
          </a:xfrm>
        </p:spPr>
        <p:txBody>
          <a:bodyPr>
            <a:normAutofit/>
          </a:bodyPr>
          <a:lstStyle/>
          <a:p>
            <a:r>
              <a:rPr lang="en-US" sz="2400" dirty="0"/>
              <a:t>People v. Hall (1854): after a White man murdered a Chinese man in front of 3 Chinese witnesses, the California Supreme Court ruled that Asians could not testify against Whites in court, because they feared that this civic right would lead to all other rights of citizenship </a:t>
            </a:r>
          </a:p>
          <a:p>
            <a:pPr lvl="1"/>
            <a:r>
              <a:rPr lang="en-US" sz="2000" dirty="0"/>
              <a:t>To argue their case, the court cited an earlier law that barred any Black person from testifying against a White person, and claimed that Black included Asians</a:t>
            </a:r>
          </a:p>
          <a:p>
            <a:r>
              <a:rPr lang="en-US" sz="2400" dirty="0"/>
              <a:t>Naturalization Law of 1790: only White people could naturalize and become US citizens; an 1870 amendment later allowed people of African descent to naturalize</a:t>
            </a:r>
          </a:p>
          <a:p>
            <a:pPr lvl="1"/>
            <a:r>
              <a:rPr lang="en-US" sz="2000" dirty="0"/>
              <a:t>Asians tried to gain citizenship by arguing that they were white, without much success:</a:t>
            </a:r>
          </a:p>
          <a:p>
            <a:pPr lvl="1"/>
            <a:r>
              <a:rPr lang="en-US" sz="2000" dirty="0"/>
              <a:t>Ah Yup (1878): Chinese-born Ah Yup could not naturalize because he was a member of the “Mongolian” race and therefore by definition not Caucasian, according to leading ethnologists</a:t>
            </a:r>
          </a:p>
          <a:p>
            <a:pPr lvl="1"/>
            <a:r>
              <a:rPr lang="en-US" sz="2000" dirty="0"/>
              <a:t>US v. Bhagat Singh </a:t>
            </a:r>
            <a:r>
              <a:rPr lang="en-US" sz="2000" dirty="0" err="1"/>
              <a:t>Thind</a:t>
            </a:r>
            <a:r>
              <a:rPr lang="en-US" sz="2000" dirty="0"/>
              <a:t> (1923): India-born </a:t>
            </a:r>
            <a:r>
              <a:rPr lang="en-US" sz="2000" dirty="0" err="1"/>
              <a:t>Thind</a:t>
            </a:r>
            <a:r>
              <a:rPr lang="en-US" sz="2000" dirty="0"/>
              <a:t> could not naturalize even though he was considered Caucasian by ethnologists, because he was not white in accordance with the understanding of the common man</a:t>
            </a:r>
          </a:p>
        </p:txBody>
      </p:sp>
      <p:sp>
        <p:nvSpPr>
          <p:cNvPr id="3" name="Footer Placeholder 2">
            <a:extLst>
              <a:ext uri="{FF2B5EF4-FFF2-40B4-BE49-F238E27FC236}">
                <a16:creationId xmlns:a16="http://schemas.microsoft.com/office/drawing/2014/main" id="{AE12BC11-411D-4F19-8707-E07A27FADAAE}"/>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428850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7489A7-F4B1-404A-B329-D41632C7CC21}"/>
              </a:ext>
            </a:extLst>
          </p:cNvPr>
          <p:cNvSpPr/>
          <p:nvPr/>
        </p:nvSpPr>
        <p:spPr>
          <a:xfrm>
            <a:off x="0" y="266466"/>
            <a:ext cx="12192000" cy="1534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bIns="182880" rtlCol="0" anchor="ctr"/>
          <a:lstStyle/>
          <a:p>
            <a:pPr algn="ctr"/>
            <a:r>
              <a:rPr lang="en-US" sz="3600" dirty="0">
                <a:solidFill>
                  <a:schemeClr val="bg1"/>
                </a:solidFill>
              </a:rPr>
              <a:t>How does our society view Asian Americans, </a:t>
            </a:r>
            <a:br>
              <a:rPr lang="en-US" sz="3600" dirty="0">
                <a:solidFill>
                  <a:schemeClr val="bg1"/>
                </a:solidFill>
              </a:rPr>
            </a:br>
            <a:r>
              <a:rPr lang="en-US" sz="3600" dirty="0">
                <a:solidFill>
                  <a:schemeClr val="bg1"/>
                </a:solidFill>
              </a:rPr>
              <a:t>beyond the usual Black/White binary? </a:t>
            </a:r>
          </a:p>
        </p:txBody>
      </p:sp>
      <p:sp>
        <p:nvSpPr>
          <p:cNvPr id="11" name="Speech Bubble: Rectangle with Corners Rounded 10">
            <a:extLst>
              <a:ext uri="{FF2B5EF4-FFF2-40B4-BE49-F238E27FC236}">
                <a16:creationId xmlns:a16="http://schemas.microsoft.com/office/drawing/2014/main" id="{6EE5A39D-5E02-4850-86A0-E022FC7B1DFE}"/>
              </a:ext>
            </a:extLst>
          </p:cNvPr>
          <p:cNvSpPr/>
          <p:nvPr/>
        </p:nvSpPr>
        <p:spPr>
          <a:xfrm>
            <a:off x="3881120" y="2046580"/>
            <a:ext cx="7449820" cy="971159"/>
          </a:xfrm>
          <a:custGeom>
            <a:avLst/>
            <a:gdLst>
              <a:gd name="connsiteX0" fmla="*/ 0 w 10662920"/>
              <a:gd name="connsiteY0" fmla="*/ 159018 h 954088"/>
              <a:gd name="connsiteX1" fmla="*/ 159018 w 10662920"/>
              <a:gd name="connsiteY1" fmla="*/ 0 h 954088"/>
              <a:gd name="connsiteX2" fmla="*/ 6220037 w 10662920"/>
              <a:gd name="connsiteY2" fmla="*/ 0 h 954088"/>
              <a:gd name="connsiteX3" fmla="*/ 6220037 w 10662920"/>
              <a:gd name="connsiteY3" fmla="*/ 0 h 954088"/>
              <a:gd name="connsiteX4" fmla="*/ 8885767 w 10662920"/>
              <a:gd name="connsiteY4" fmla="*/ 0 h 954088"/>
              <a:gd name="connsiteX5" fmla="*/ 10503902 w 10662920"/>
              <a:gd name="connsiteY5" fmla="*/ 0 h 954088"/>
              <a:gd name="connsiteX6" fmla="*/ 10662920 w 10662920"/>
              <a:gd name="connsiteY6" fmla="*/ 159018 h 954088"/>
              <a:gd name="connsiteX7" fmla="*/ 10662920 w 10662920"/>
              <a:gd name="connsiteY7" fmla="*/ 556551 h 954088"/>
              <a:gd name="connsiteX8" fmla="*/ 10662920 w 10662920"/>
              <a:gd name="connsiteY8" fmla="*/ 556551 h 954088"/>
              <a:gd name="connsiteX9" fmla="*/ 10662920 w 10662920"/>
              <a:gd name="connsiteY9" fmla="*/ 795073 h 954088"/>
              <a:gd name="connsiteX10" fmla="*/ 10662920 w 10662920"/>
              <a:gd name="connsiteY10" fmla="*/ 795070 h 954088"/>
              <a:gd name="connsiteX11" fmla="*/ 10503902 w 10662920"/>
              <a:gd name="connsiteY11" fmla="*/ 954088 h 954088"/>
              <a:gd name="connsiteX12" fmla="*/ 8885767 w 10662920"/>
              <a:gd name="connsiteY12" fmla="*/ 954088 h 954088"/>
              <a:gd name="connsiteX13" fmla="*/ 10872340 w 10662920"/>
              <a:gd name="connsiteY13" fmla="*/ 1256229 h 954088"/>
              <a:gd name="connsiteX14" fmla="*/ 6220037 w 10662920"/>
              <a:gd name="connsiteY14" fmla="*/ 954088 h 954088"/>
              <a:gd name="connsiteX15" fmla="*/ 159018 w 10662920"/>
              <a:gd name="connsiteY15" fmla="*/ 954088 h 954088"/>
              <a:gd name="connsiteX16" fmla="*/ 0 w 10662920"/>
              <a:gd name="connsiteY16" fmla="*/ 795070 h 954088"/>
              <a:gd name="connsiteX17" fmla="*/ 0 w 10662920"/>
              <a:gd name="connsiteY17" fmla="*/ 795073 h 954088"/>
              <a:gd name="connsiteX18" fmla="*/ 0 w 10662920"/>
              <a:gd name="connsiteY18" fmla="*/ 556551 h 954088"/>
              <a:gd name="connsiteX19" fmla="*/ 0 w 10662920"/>
              <a:gd name="connsiteY19" fmla="*/ 556551 h 954088"/>
              <a:gd name="connsiteX20" fmla="*/ 0 w 10662920"/>
              <a:gd name="connsiteY20" fmla="*/ 159018 h 954088"/>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6220037 w 10872340"/>
              <a:gd name="connsiteY14" fmla="*/ 95408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1209833"/>
              <a:gd name="connsiteY0" fmla="*/ 159018 h 1256229"/>
              <a:gd name="connsiteX1" fmla="*/ 159018 w 11209833"/>
              <a:gd name="connsiteY1" fmla="*/ 0 h 1256229"/>
              <a:gd name="connsiteX2" fmla="*/ 6220037 w 11209833"/>
              <a:gd name="connsiteY2" fmla="*/ 0 h 1256229"/>
              <a:gd name="connsiteX3" fmla="*/ 6220037 w 11209833"/>
              <a:gd name="connsiteY3" fmla="*/ 0 h 1256229"/>
              <a:gd name="connsiteX4" fmla="*/ 8885767 w 11209833"/>
              <a:gd name="connsiteY4" fmla="*/ 0 h 1256229"/>
              <a:gd name="connsiteX5" fmla="*/ 10503902 w 11209833"/>
              <a:gd name="connsiteY5" fmla="*/ 0 h 1256229"/>
              <a:gd name="connsiteX6" fmla="*/ 10662920 w 11209833"/>
              <a:gd name="connsiteY6" fmla="*/ 159018 h 1256229"/>
              <a:gd name="connsiteX7" fmla="*/ 10662920 w 11209833"/>
              <a:gd name="connsiteY7" fmla="*/ 556551 h 1256229"/>
              <a:gd name="connsiteX8" fmla="*/ 10662920 w 11209833"/>
              <a:gd name="connsiteY8" fmla="*/ 556551 h 1256229"/>
              <a:gd name="connsiteX9" fmla="*/ 10662920 w 11209833"/>
              <a:gd name="connsiteY9" fmla="*/ 795073 h 1256229"/>
              <a:gd name="connsiteX10" fmla="*/ 10662920 w 11209833"/>
              <a:gd name="connsiteY10" fmla="*/ 795070 h 1256229"/>
              <a:gd name="connsiteX11" fmla="*/ 10503902 w 11209833"/>
              <a:gd name="connsiteY11" fmla="*/ 954088 h 1256229"/>
              <a:gd name="connsiteX12" fmla="*/ 11209833 w 11209833"/>
              <a:gd name="connsiteY12" fmla="*/ 984568 h 1256229"/>
              <a:gd name="connsiteX13" fmla="*/ 10872340 w 11209833"/>
              <a:gd name="connsiteY13" fmla="*/ 1256229 h 1256229"/>
              <a:gd name="connsiteX14" fmla="*/ 10294197 w 11209833"/>
              <a:gd name="connsiteY14" fmla="*/ 984568 h 1256229"/>
              <a:gd name="connsiteX15" fmla="*/ 159018 w 11209833"/>
              <a:gd name="connsiteY15" fmla="*/ 954088 h 1256229"/>
              <a:gd name="connsiteX16" fmla="*/ 0 w 11209833"/>
              <a:gd name="connsiteY16" fmla="*/ 795070 h 1256229"/>
              <a:gd name="connsiteX17" fmla="*/ 0 w 11209833"/>
              <a:gd name="connsiteY17" fmla="*/ 795073 h 1256229"/>
              <a:gd name="connsiteX18" fmla="*/ 0 w 11209833"/>
              <a:gd name="connsiteY18" fmla="*/ 556551 h 1256229"/>
              <a:gd name="connsiteX19" fmla="*/ 0 w 11209833"/>
              <a:gd name="connsiteY19" fmla="*/ 556551 h 1256229"/>
              <a:gd name="connsiteX20" fmla="*/ 0 w 11209833"/>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669511 w 10872340"/>
              <a:gd name="connsiteY12" fmla="*/ 108616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687840"/>
              <a:gd name="connsiteY0" fmla="*/ 159018 h 1144469"/>
              <a:gd name="connsiteX1" fmla="*/ 159018 w 10687840"/>
              <a:gd name="connsiteY1" fmla="*/ 0 h 1144469"/>
              <a:gd name="connsiteX2" fmla="*/ 6220037 w 10687840"/>
              <a:gd name="connsiteY2" fmla="*/ 0 h 1144469"/>
              <a:gd name="connsiteX3" fmla="*/ 6220037 w 10687840"/>
              <a:gd name="connsiteY3" fmla="*/ 0 h 1144469"/>
              <a:gd name="connsiteX4" fmla="*/ 8885767 w 10687840"/>
              <a:gd name="connsiteY4" fmla="*/ 0 h 1144469"/>
              <a:gd name="connsiteX5" fmla="*/ 10503902 w 10687840"/>
              <a:gd name="connsiteY5" fmla="*/ 0 h 1144469"/>
              <a:gd name="connsiteX6" fmla="*/ 10662920 w 10687840"/>
              <a:gd name="connsiteY6" fmla="*/ 159018 h 1144469"/>
              <a:gd name="connsiteX7" fmla="*/ 10662920 w 10687840"/>
              <a:gd name="connsiteY7" fmla="*/ 556551 h 1144469"/>
              <a:gd name="connsiteX8" fmla="*/ 10662920 w 10687840"/>
              <a:gd name="connsiteY8" fmla="*/ 556551 h 1144469"/>
              <a:gd name="connsiteX9" fmla="*/ 10662920 w 10687840"/>
              <a:gd name="connsiteY9" fmla="*/ 795073 h 1144469"/>
              <a:gd name="connsiteX10" fmla="*/ 10662920 w 10687840"/>
              <a:gd name="connsiteY10" fmla="*/ 795070 h 1144469"/>
              <a:gd name="connsiteX11" fmla="*/ 10503902 w 10687840"/>
              <a:gd name="connsiteY11" fmla="*/ 954088 h 1144469"/>
              <a:gd name="connsiteX12" fmla="*/ 10669511 w 10687840"/>
              <a:gd name="connsiteY12" fmla="*/ 1086168 h 1144469"/>
              <a:gd name="connsiteX13" fmla="*/ 10687840 w 10687840"/>
              <a:gd name="connsiteY13" fmla="*/ 1144469 h 1144469"/>
              <a:gd name="connsiteX14" fmla="*/ 10294197 w 10687840"/>
              <a:gd name="connsiteY14" fmla="*/ 984568 h 1144469"/>
              <a:gd name="connsiteX15" fmla="*/ 159018 w 10687840"/>
              <a:gd name="connsiteY15" fmla="*/ 954088 h 1144469"/>
              <a:gd name="connsiteX16" fmla="*/ 0 w 10687840"/>
              <a:gd name="connsiteY16" fmla="*/ 795070 h 1144469"/>
              <a:gd name="connsiteX17" fmla="*/ 0 w 10687840"/>
              <a:gd name="connsiteY17" fmla="*/ 795073 h 1144469"/>
              <a:gd name="connsiteX18" fmla="*/ 0 w 10687840"/>
              <a:gd name="connsiteY18" fmla="*/ 556551 h 1144469"/>
              <a:gd name="connsiteX19" fmla="*/ 0 w 10687840"/>
              <a:gd name="connsiteY19" fmla="*/ 556551 h 1144469"/>
              <a:gd name="connsiteX20" fmla="*/ 0 w 10687840"/>
              <a:gd name="connsiteY20" fmla="*/ 159018 h 1144469"/>
              <a:gd name="connsiteX0" fmla="*/ 0 w 10687840"/>
              <a:gd name="connsiteY0" fmla="*/ 159018 h 1146199"/>
              <a:gd name="connsiteX1" fmla="*/ 159018 w 10687840"/>
              <a:gd name="connsiteY1" fmla="*/ 0 h 1146199"/>
              <a:gd name="connsiteX2" fmla="*/ 6220037 w 10687840"/>
              <a:gd name="connsiteY2" fmla="*/ 0 h 1146199"/>
              <a:gd name="connsiteX3" fmla="*/ 6220037 w 10687840"/>
              <a:gd name="connsiteY3" fmla="*/ 0 h 1146199"/>
              <a:gd name="connsiteX4" fmla="*/ 8885767 w 10687840"/>
              <a:gd name="connsiteY4" fmla="*/ 0 h 1146199"/>
              <a:gd name="connsiteX5" fmla="*/ 10503902 w 10687840"/>
              <a:gd name="connsiteY5" fmla="*/ 0 h 1146199"/>
              <a:gd name="connsiteX6" fmla="*/ 10662920 w 10687840"/>
              <a:gd name="connsiteY6" fmla="*/ 159018 h 1146199"/>
              <a:gd name="connsiteX7" fmla="*/ 10662920 w 10687840"/>
              <a:gd name="connsiteY7" fmla="*/ 556551 h 1146199"/>
              <a:gd name="connsiteX8" fmla="*/ 10662920 w 10687840"/>
              <a:gd name="connsiteY8" fmla="*/ 556551 h 1146199"/>
              <a:gd name="connsiteX9" fmla="*/ 10662920 w 10687840"/>
              <a:gd name="connsiteY9" fmla="*/ 795073 h 1146199"/>
              <a:gd name="connsiteX10" fmla="*/ 10662920 w 10687840"/>
              <a:gd name="connsiteY10" fmla="*/ 795070 h 1146199"/>
              <a:gd name="connsiteX11" fmla="*/ 10503902 w 10687840"/>
              <a:gd name="connsiteY11" fmla="*/ 954088 h 1146199"/>
              <a:gd name="connsiteX12" fmla="*/ 10669511 w 10687840"/>
              <a:gd name="connsiteY12" fmla="*/ 1086168 h 1146199"/>
              <a:gd name="connsiteX13" fmla="*/ 10687840 w 10687840"/>
              <a:gd name="connsiteY13" fmla="*/ 1144469 h 1146199"/>
              <a:gd name="connsiteX14" fmla="*/ 10294197 w 10687840"/>
              <a:gd name="connsiteY14" fmla="*/ 984568 h 1146199"/>
              <a:gd name="connsiteX15" fmla="*/ 159018 w 10687840"/>
              <a:gd name="connsiteY15" fmla="*/ 954088 h 1146199"/>
              <a:gd name="connsiteX16" fmla="*/ 0 w 10687840"/>
              <a:gd name="connsiteY16" fmla="*/ 795070 h 1146199"/>
              <a:gd name="connsiteX17" fmla="*/ 0 w 10687840"/>
              <a:gd name="connsiteY17" fmla="*/ 795073 h 1146199"/>
              <a:gd name="connsiteX18" fmla="*/ 0 w 10687840"/>
              <a:gd name="connsiteY18" fmla="*/ 556551 h 1146199"/>
              <a:gd name="connsiteX19" fmla="*/ 0 w 10687840"/>
              <a:gd name="connsiteY19" fmla="*/ 556551 h 1146199"/>
              <a:gd name="connsiteX20" fmla="*/ 0 w 10687840"/>
              <a:gd name="connsiteY20" fmla="*/ 159018 h 1146199"/>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309"/>
              <a:gd name="connsiteX1" fmla="*/ 159018 w 10951412"/>
              <a:gd name="connsiteY1" fmla="*/ 0 h 1388309"/>
              <a:gd name="connsiteX2" fmla="*/ 6220037 w 10951412"/>
              <a:gd name="connsiteY2" fmla="*/ 0 h 1388309"/>
              <a:gd name="connsiteX3" fmla="*/ 6220037 w 10951412"/>
              <a:gd name="connsiteY3" fmla="*/ 0 h 1388309"/>
              <a:gd name="connsiteX4" fmla="*/ 8885767 w 10951412"/>
              <a:gd name="connsiteY4" fmla="*/ 0 h 1388309"/>
              <a:gd name="connsiteX5" fmla="*/ 10503902 w 10951412"/>
              <a:gd name="connsiteY5" fmla="*/ 0 h 1388309"/>
              <a:gd name="connsiteX6" fmla="*/ 10662920 w 10951412"/>
              <a:gd name="connsiteY6" fmla="*/ 159018 h 1388309"/>
              <a:gd name="connsiteX7" fmla="*/ 10662920 w 10951412"/>
              <a:gd name="connsiteY7" fmla="*/ 556551 h 1388309"/>
              <a:gd name="connsiteX8" fmla="*/ 10662920 w 10951412"/>
              <a:gd name="connsiteY8" fmla="*/ 556551 h 1388309"/>
              <a:gd name="connsiteX9" fmla="*/ 10662920 w 10951412"/>
              <a:gd name="connsiteY9" fmla="*/ 795073 h 1388309"/>
              <a:gd name="connsiteX10" fmla="*/ 10662920 w 10951412"/>
              <a:gd name="connsiteY10" fmla="*/ 795070 h 1388309"/>
              <a:gd name="connsiteX11" fmla="*/ 10503902 w 10951412"/>
              <a:gd name="connsiteY11" fmla="*/ 954088 h 1388309"/>
              <a:gd name="connsiteX12" fmla="*/ 10669511 w 10951412"/>
              <a:gd name="connsiteY12" fmla="*/ 1086168 h 1388309"/>
              <a:gd name="connsiteX13" fmla="*/ 10951412 w 10951412"/>
              <a:gd name="connsiteY13" fmla="*/ 1388309 h 1388309"/>
              <a:gd name="connsiteX14" fmla="*/ 10294197 w 10951412"/>
              <a:gd name="connsiteY14" fmla="*/ 984568 h 1388309"/>
              <a:gd name="connsiteX15" fmla="*/ 159018 w 10951412"/>
              <a:gd name="connsiteY15" fmla="*/ 954088 h 1388309"/>
              <a:gd name="connsiteX16" fmla="*/ 0 w 10951412"/>
              <a:gd name="connsiteY16" fmla="*/ 795070 h 1388309"/>
              <a:gd name="connsiteX17" fmla="*/ 0 w 10951412"/>
              <a:gd name="connsiteY17" fmla="*/ 795073 h 1388309"/>
              <a:gd name="connsiteX18" fmla="*/ 0 w 10951412"/>
              <a:gd name="connsiteY18" fmla="*/ 556551 h 1388309"/>
              <a:gd name="connsiteX19" fmla="*/ 0 w 10951412"/>
              <a:gd name="connsiteY19" fmla="*/ 556551 h 1388309"/>
              <a:gd name="connsiteX20" fmla="*/ 0 w 10951412"/>
              <a:gd name="connsiteY20" fmla="*/ 159018 h 138830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44315 w 10740554"/>
              <a:gd name="connsiteY12" fmla="*/ 10709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1115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62920" h="1169869">
                <a:moveTo>
                  <a:pt x="0" y="159018"/>
                </a:moveTo>
                <a:cubicBezTo>
                  <a:pt x="0" y="71195"/>
                  <a:pt x="71195" y="0"/>
                  <a:pt x="159018" y="0"/>
                </a:cubicBezTo>
                <a:lnTo>
                  <a:pt x="6220037" y="0"/>
                </a:lnTo>
                <a:lnTo>
                  <a:pt x="6220037" y="0"/>
                </a:lnTo>
                <a:lnTo>
                  <a:pt x="8885767" y="0"/>
                </a:lnTo>
                <a:lnTo>
                  <a:pt x="10503902" y="0"/>
                </a:lnTo>
                <a:cubicBezTo>
                  <a:pt x="10591725" y="0"/>
                  <a:pt x="10662920" y="71195"/>
                  <a:pt x="10662920" y="159018"/>
                </a:cubicBezTo>
                <a:lnTo>
                  <a:pt x="10662920" y="556551"/>
                </a:lnTo>
                <a:lnTo>
                  <a:pt x="10662920" y="556551"/>
                </a:lnTo>
                <a:lnTo>
                  <a:pt x="10662920" y="795073"/>
                </a:lnTo>
                <a:lnTo>
                  <a:pt x="10662920" y="795070"/>
                </a:lnTo>
                <a:cubicBezTo>
                  <a:pt x="10662920" y="882893"/>
                  <a:pt x="10591725" y="954088"/>
                  <a:pt x="10503902" y="954088"/>
                </a:cubicBezTo>
                <a:cubicBezTo>
                  <a:pt x="10508587" y="1030288"/>
                  <a:pt x="10506684" y="1055688"/>
                  <a:pt x="10583851" y="1121728"/>
                </a:cubicBezTo>
                <a:cubicBezTo>
                  <a:pt x="10638283" y="1171642"/>
                  <a:pt x="10541159" y="1079315"/>
                  <a:pt x="10654893" y="1169869"/>
                </a:cubicBezTo>
                <a:cubicBezTo>
                  <a:pt x="10326001" y="1096249"/>
                  <a:pt x="10379286" y="1053108"/>
                  <a:pt x="10294197" y="984568"/>
                </a:cubicBezTo>
                <a:lnTo>
                  <a:pt x="159018" y="954088"/>
                </a:lnTo>
                <a:cubicBezTo>
                  <a:pt x="71195" y="954088"/>
                  <a:pt x="0" y="882893"/>
                  <a:pt x="0" y="795070"/>
                </a:cubicBezTo>
                <a:lnTo>
                  <a:pt x="0" y="795073"/>
                </a:lnTo>
                <a:lnTo>
                  <a:pt x="0" y="556551"/>
                </a:lnTo>
                <a:lnTo>
                  <a:pt x="0" y="556551"/>
                </a:lnTo>
                <a:lnTo>
                  <a:pt x="0" y="159018"/>
                </a:lnTo>
                <a:close/>
              </a:path>
            </a:pathLst>
          </a:custGeom>
          <a:solidFill>
            <a:srgbClr val="2F90F7"/>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r>
              <a:rPr lang="en-US" dirty="0">
                <a:solidFill>
                  <a:schemeClr val="tx1"/>
                </a:solidFill>
                <a:latin typeface="Arial Nova Light" panose="020B0304020202020204" pitchFamily="34" charset="0"/>
                <a:ea typeface="Yu Gothic" panose="020B0400000000000000" pitchFamily="34" charset="-128"/>
              </a:rPr>
              <a:t>Maybe as a hierarchy, with White people at the top with the most privilege, Black people at the bottom, and Asian Americans in between? </a:t>
            </a:r>
          </a:p>
          <a:p>
            <a:endParaRPr lang="en-US" dirty="0">
              <a:latin typeface="Arial Nova Light" panose="020B0304020202020204" pitchFamily="34" charset="0"/>
              <a:ea typeface="Yu Gothic" panose="020B0400000000000000" pitchFamily="34" charset="-128"/>
            </a:endParaRPr>
          </a:p>
        </p:txBody>
      </p:sp>
      <p:sp>
        <p:nvSpPr>
          <p:cNvPr id="17" name="Speech Bubble: Rectangle with Corners Rounded 10">
            <a:extLst>
              <a:ext uri="{FF2B5EF4-FFF2-40B4-BE49-F238E27FC236}">
                <a16:creationId xmlns:a16="http://schemas.microsoft.com/office/drawing/2014/main" id="{629BA91C-7ED3-4EAC-964B-96FF8F899338}"/>
              </a:ext>
            </a:extLst>
          </p:cNvPr>
          <p:cNvSpPr/>
          <p:nvPr/>
        </p:nvSpPr>
        <p:spPr>
          <a:xfrm flipH="1">
            <a:off x="850900" y="2921929"/>
            <a:ext cx="5448300" cy="971159"/>
          </a:xfrm>
          <a:custGeom>
            <a:avLst/>
            <a:gdLst>
              <a:gd name="connsiteX0" fmla="*/ 0 w 10662920"/>
              <a:gd name="connsiteY0" fmla="*/ 159018 h 954088"/>
              <a:gd name="connsiteX1" fmla="*/ 159018 w 10662920"/>
              <a:gd name="connsiteY1" fmla="*/ 0 h 954088"/>
              <a:gd name="connsiteX2" fmla="*/ 6220037 w 10662920"/>
              <a:gd name="connsiteY2" fmla="*/ 0 h 954088"/>
              <a:gd name="connsiteX3" fmla="*/ 6220037 w 10662920"/>
              <a:gd name="connsiteY3" fmla="*/ 0 h 954088"/>
              <a:gd name="connsiteX4" fmla="*/ 8885767 w 10662920"/>
              <a:gd name="connsiteY4" fmla="*/ 0 h 954088"/>
              <a:gd name="connsiteX5" fmla="*/ 10503902 w 10662920"/>
              <a:gd name="connsiteY5" fmla="*/ 0 h 954088"/>
              <a:gd name="connsiteX6" fmla="*/ 10662920 w 10662920"/>
              <a:gd name="connsiteY6" fmla="*/ 159018 h 954088"/>
              <a:gd name="connsiteX7" fmla="*/ 10662920 w 10662920"/>
              <a:gd name="connsiteY7" fmla="*/ 556551 h 954088"/>
              <a:gd name="connsiteX8" fmla="*/ 10662920 w 10662920"/>
              <a:gd name="connsiteY8" fmla="*/ 556551 h 954088"/>
              <a:gd name="connsiteX9" fmla="*/ 10662920 w 10662920"/>
              <a:gd name="connsiteY9" fmla="*/ 795073 h 954088"/>
              <a:gd name="connsiteX10" fmla="*/ 10662920 w 10662920"/>
              <a:gd name="connsiteY10" fmla="*/ 795070 h 954088"/>
              <a:gd name="connsiteX11" fmla="*/ 10503902 w 10662920"/>
              <a:gd name="connsiteY11" fmla="*/ 954088 h 954088"/>
              <a:gd name="connsiteX12" fmla="*/ 8885767 w 10662920"/>
              <a:gd name="connsiteY12" fmla="*/ 954088 h 954088"/>
              <a:gd name="connsiteX13" fmla="*/ 10872340 w 10662920"/>
              <a:gd name="connsiteY13" fmla="*/ 1256229 h 954088"/>
              <a:gd name="connsiteX14" fmla="*/ 6220037 w 10662920"/>
              <a:gd name="connsiteY14" fmla="*/ 954088 h 954088"/>
              <a:gd name="connsiteX15" fmla="*/ 159018 w 10662920"/>
              <a:gd name="connsiteY15" fmla="*/ 954088 h 954088"/>
              <a:gd name="connsiteX16" fmla="*/ 0 w 10662920"/>
              <a:gd name="connsiteY16" fmla="*/ 795070 h 954088"/>
              <a:gd name="connsiteX17" fmla="*/ 0 w 10662920"/>
              <a:gd name="connsiteY17" fmla="*/ 795073 h 954088"/>
              <a:gd name="connsiteX18" fmla="*/ 0 w 10662920"/>
              <a:gd name="connsiteY18" fmla="*/ 556551 h 954088"/>
              <a:gd name="connsiteX19" fmla="*/ 0 w 10662920"/>
              <a:gd name="connsiteY19" fmla="*/ 556551 h 954088"/>
              <a:gd name="connsiteX20" fmla="*/ 0 w 10662920"/>
              <a:gd name="connsiteY20" fmla="*/ 159018 h 954088"/>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6220037 w 10872340"/>
              <a:gd name="connsiteY14" fmla="*/ 95408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1209833"/>
              <a:gd name="connsiteY0" fmla="*/ 159018 h 1256229"/>
              <a:gd name="connsiteX1" fmla="*/ 159018 w 11209833"/>
              <a:gd name="connsiteY1" fmla="*/ 0 h 1256229"/>
              <a:gd name="connsiteX2" fmla="*/ 6220037 w 11209833"/>
              <a:gd name="connsiteY2" fmla="*/ 0 h 1256229"/>
              <a:gd name="connsiteX3" fmla="*/ 6220037 w 11209833"/>
              <a:gd name="connsiteY3" fmla="*/ 0 h 1256229"/>
              <a:gd name="connsiteX4" fmla="*/ 8885767 w 11209833"/>
              <a:gd name="connsiteY4" fmla="*/ 0 h 1256229"/>
              <a:gd name="connsiteX5" fmla="*/ 10503902 w 11209833"/>
              <a:gd name="connsiteY5" fmla="*/ 0 h 1256229"/>
              <a:gd name="connsiteX6" fmla="*/ 10662920 w 11209833"/>
              <a:gd name="connsiteY6" fmla="*/ 159018 h 1256229"/>
              <a:gd name="connsiteX7" fmla="*/ 10662920 w 11209833"/>
              <a:gd name="connsiteY7" fmla="*/ 556551 h 1256229"/>
              <a:gd name="connsiteX8" fmla="*/ 10662920 w 11209833"/>
              <a:gd name="connsiteY8" fmla="*/ 556551 h 1256229"/>
              <a:gd name="connsiteX9" fmla="*/ 10662920 w 11209833"/>
              <a:gd name="connsiteY9" fmla="*/ 795073 h 1256229"/>
              <a:gd name="connsiteX10" fmla="*/ 10662920 w 11209833"/>
              <a:gd name="connsiteY10" fmla="*/ 795070 h 1256229"/>
              <a:gd name="connsiteX11" fmla="*/ 10503902 w 11209833"/>
              <a:gd name="connsiteY11" fmla="*/ 954088 h 1256229"/>
              <a:gd name="connsiteX12" fmla="*/ 11209833 w 11209833"/>
              <a:gd name="connsiteY12" fmla="*/ 984568 h 1256229"/>
              <a:gd name="connsiteX13" fmla="*/ 10872340 w 11209833"/>
              <a:gd name="connsiteY13" fmla="*/ 1256229 h 1256229"/>
              <a:gd name="connsiteX14" fmla="*/ 10294197 w 11209833"/>
              <a:gd name="connsiteY14" fmla="*/ 984568 h 1256229"/>
              <a:gd name="connsiteX15" fmla="*/ 159018 w 11209833"/>
              <a:gd name="connsiteY15" fmla="*/ 954088 h 1256229"/>
              <a:gd name="connsiteX16" fmla="*/ 0 w 11209833"/>
              <a:gd name="connsiteY16" fmla="*/ 795070 h 1256229"/>
              <a:gd name="connsiteX17" fmla="*/ 0 w 11209833"/>
              <a:gd name="connsiteY17" fmla="*/ 795073 h 1256229"/>
              <a:gd name="connsiteX18" fmla="*/ 0 w 11209833"/>
              <a:gd name="connsiteY18" fmla="*/ 556551 h 1256229"/>
              <a:gd name="connsiteX19" fmla="*/ 0 w 11209833"/>
              <a:gd name="connsiteY19" fmla="*/ 556551 h 1256229"/>
              <a:gd name="connsiteX20" fmla="*/ 0 w 11209833"/>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669511 w 10872340"/>
              <a:gd name="connsiteY12" fmla="*/ 108616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687840"/>
              <a:gd name="connsiteY0" fmla="*/ 159018 h 1144469"/>
              <a:gd name="connsiteX1" fmla="*/ 159018 w 10687840"/>
              <a:gd name="connsiteY1" fmla="*/ 0 h 1144469"/>
              <a:gd name="connsiteX2" fmla="*/ 6220037 w 10687840"/>
              <a:gd name="connsiteY2" fmla="*/ 0 h 1144469"/>
              <a:gd name="connsiteX3" fmla="*/ 6220037 w 10687840"/>
              <a:gd name="connsiteY3" fmla="*/ 0 h 1144469"/>
              <a:gd name="connsiteX4" fmla="*/ 8885767 w 10687840"/>
              <a:gd name="connsiteY4" fmla="*/ 0 h 1144469"/>
              <a:gd name="connsiteX5" fmla="*/ 10503902 w 10687840"/>
              <a:gd name="connsiteY5" fmla="*/ 0 h 1144469"/>
              <a:gd name="connsiteX6" fmla="*/ 10662920 w 10687840"/>
              <a:gd name="connsiteY6" fmla="*/ 159018 h 1144469"/>
              <a:gd name="connsiteX7" fmla="*/ 10662920 w 10687840"/>
              <a:gd name="connsiteY7" fmla="*/ 556551 h 1144469"/>
              <a:gd name="connsiteX8" fmla="*/ 10662920 w 10687840"/>
              <a:gd name="connsiteY8" fmla="*/ 556551 h 1144469"/>
              <a:gd name="connsiteX9" fmla="*/ 10662920 w 10687840"/>
              <a:gd name="connsiteY9" fmla="*/ 795073 h 1144469"/>
              <a:gd name="connsiteX10" fmla="*/ 10662920 w 10687840"/>
              <a:gd name="connsiteY10" fmla="*/ 795070 h 1144469"/>
              <a:gd name="connsiteX11" fmla="*/ 10503902 w 10687840"/>
              <a:gd name="connsiteY11" fmla="*/ 954088 h 1144469"/>
              <a:gd name="connsiteX12" fmla="*/ 10669511 w 10687840"/>
              <a:gd name="connsiteY12" fmla="*/ 1086168 h 1144469"/>
              <a:gd name="connsiteX13" fmla="*/ 10687840 w 10687840"/>
              <a:gd name="connsiteY13" fmla="*/ 1144469 h 1144469"/>
              <a:gd name="connsiteX14" fmla="*/ 10294197 w 10687840"/>
              <a:gd name="connsiteY14" fmla="*/ 984568 h 1144469"/>
              <a:gd name="connsiteX15" fmla="*/ 159018 w 10687840"/>
              <a:gd name="connsiteY15" fmla="*/ 954088 h 1144469"/>
              <a:gd name="connsiteX16" fmla="*/ 0 w 10687840"/>
              <a:gd name="connsiteY16" fmla="*/ 795070 h 1144469"/>
              <a:gd name="connsiteX17" fmla="*/ 0 w 10687840"/>
              <a:gd name="connsiteY17" fmla="*/ 795073 h 1144469"/>
              <a:gd name="connsiteX18" fmla="*/ 0 w 10687840"/>
              <a:gd name="connsiteY18" fmla="*/ 556551 h 1144469"/>
              <a:gd name="connsiteX19" fmla="*/ 0 w 10687840"/>
              <a:gd name="connsiteY19" fmla="*/ 556551 h 1144469"/>
              <a:gd name="connsiteX20" fmla="*/ 0 w 10687840"/>
              <a:gd name="connsiteY20" fmla="*/ 159018 h 1144469"/>
              <a:gd name="connsiteX0" fmla="*/ 0 w 10687840"/>
              <a:gd name="connsiteY0" fmla="*/ 159018 h 1146199"/>
              <a:gd name="connsiteX1" fmla="*/ 159018 w 10687840"/>
              <a:gd name="connsiteY1" fmla="*/ 0 h 1146199"/>
              <a:gd name="connsiteX2" fmla="*/ 6220037 w 10687840"/>
              <a:gd name="connsiteY2" fmla="*/ 0 h 1146199"/>
              <a:gd name="connsiteX3" fmla="*/ 6220037 w 10687840"/>
              <a:gd name="connsiteY3" fmla="*/ 0 h 1146199"/>
              <a:gd name="connsiteX4" fmla="*/ 8885767 w 10687840"/>
              <a:gd name="connsiteY4" fmla="*/ 0 h 1146199"/>
              <a:gd name="connsiteX5" fmla="*/ 10503902 w 10687840"/>
              <a:gd name="connsiteY5" fmla="*/ 0 h 1146199"/>
              <a:gd name="connsiteX6" fmla="*/ 10662920 w 10687840"/>
              <a:gd name="connsiteY6" fmla="*/ 159018 h 1146199"/>
              <a:gd name="connsiteX7" fmla="*/ 10662920 w 10687840"/>
              <a:gd name="connsiteY7" fmla="*/ 556551 h 1146199"/>
              <a:gd name="connsiteX8" fmla="*/ 10662920 w 10687840"/>
              <a:gd name="connsiteY8" fmla="*/ 556551 h 1146199"/>
              <a:gd name="connsiteX9" fmla="*/ 10662920 w 10687840"/>
              <a:gd name="connsiteY9" fmla="*/ 795073 h 1146199"/>
              <a:gd name="connsiteX10" fmla="*/ 10662920 w 10687840"/>
              <a:gd name="connsiteY10" fmla="*/ 795070 h 1146199"/>
              <a:gd name="connsiteX11" fmla="*/ 10503902 w 10687840"/>
              <a:gd name="connsiteY11" fmla="*/ 954088 h 1146199"/>
              <a:gd name="connsiteX12" fmla="*/ 10669511 w 10687840"/>
              <a:gd name="connsiteY12" fmla="*/ 1086168 h 1146199"/>
              <a:gd name="connsiteX13" fmla="*/ 10687840 w 10687840"/>
              <a:gd name="connsiteY13" fmla="*/ 1144469 h 1146199"/>
              <a:gd name="connsiteX14" fmla="*/ 10294197 w 10687840"/>
              <a:gd name="connsiteY14" fmla="*/ 984568 h 1146199"/>
              <a:gd name="connsiteX15" fmla="*/ 159018 w 10687840"/>
              <a:gd name="connsiteY15" fmla="*/ 954088 h 1146199"/>
              <a:gd name="connsiteX16" fmla="*/ 0 w 10687840"/>
              <a:gd name="connsiteY16" fmla="*/ 795070 h 1146199"/>
              <a:gd name="connsiteX17" fmla="*/ 0 w 10687840"/>
              <a:gd name="connsiteY17" fmla="*/ 795073 h 1146199"/>
              <a:gd name="connsiteX18" fmla="*/ 0 w 10687840"/>
              <a:gd name="connsiteY18" fmla="*/ 556551 h 1146199"/>
              <a:gd name="connsiteX19" fmla="*/ 0 w 10687840"/>
              <a:gd name="connsiteY19" fmla="*/ 556551 h 1146199"/>
              <a:gd name="connsiteX20" fmla="*/ 0 w 10687840"/>
              <a:gd name="connsiteY20" fmla="*/ 159018 h 1146199"/>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309"/>
              <a:gd name="connsiteX1" fmla="*/ 159018 w 10951412"/>
              <a:gd name="connsiteY1" fmla="*/ 0 h 1388309"/>
              <a:gd name="connsiteX2" fmla="*/ 6220037 w 10951412"/>
              <a:gd name="connsiteY2" fmla="*/ 0 h 1388309"/>
              <a:gd name="connsiteX3" fmla="*/ 6220037 w 10951412"/>
              <a:gd name="connsiteY3" fmla="*/ 0 h 1388309"/>
              <a:gd name="connsiteX4" fmla="*/ 8885767 w 10951412"/>
              <a:gd name="connsiteY4" fmla="*/ 0 h 1388309"/>
              <a:gd name="connsiteX5" fmla="*/ 10503902 w 10951412"/>
              <a:gd name="connsiteY5" fmla="*/ 0 h 1388309"/>
              <a:gd name="connsiteX6" fmla="*/ 10662920 w 10951412"/>
              <a:gd name="connsiteY6" fmla="*/ 159018 h 1388309"/>
              <a:gd name="connsiteX7" fmla="*/ 10662920 w 10951412"/>
              <a:gd name="connsiteY7" fmla="*/ 556551 h 1388309"/>
              <a:gd name="connsiteX8" fmla="*/ 10662920 w 10951412"/>
              <a:gd name="connsiteY8" fmla="*/ 556551 h 1388309"/>
              <a:gd name="connsiteX9" fmla="*/ 10662920 w 10951412"/>
              <a:gd name="connsiteY9" fmla="*/ 795073 h 1388309"/>
              <a:gd name="connsiteX10" fmla="*/ 10662920 w 10951412"/>
              <a:gd name="connsiteY10" fmla="*/ 795070 h 1388309"/>
              <a:gd name="connsiteX11" fmla="*/ 10503902 w 10951412"/>
              <a:gd name="connsiteY11" fmla="*/ 954088 h 1388309"/>
              <a:gd name="connsiteX12" fmla="*/ 10669511 w 10951412"/>
              <a:gd name="connsiteY12" fmla="*/ 1086168 h 1388309"/>
              <a:gd name="connsiteX13" fmla="*/ 10951412 w 10951412"/>
              <a:gd name="connsiteY13" fmla="*/ 1388309 h 1388309"/>
              <a:gd name="connsiteX14" fmla="*/ 10294197 w 10951412"/>
              <a:gd name="connsiteY14" fmla="*/ 984568 h 1388309"/>
              <a:gd name="connsiteX15" fmla="*/ 159018 w 10951412"/>
              <a:gd name="connsiteY15" fmla="*/ 954088 h 1388309"/>
              <a:gd name="connsiteX16" fmla="*/ 0 w 10951412"/>
              <a:gd name="connsiteY16" fmla="*/ 795070 h 1388309"/>
              <a:gd name="connsiteX17" fmla="*/ 0 w 10951412"/>
              <a:gd name="connsiteY17" fmla="*/ 795073 h 1388309"/>
              <a:gd name="connsiteX18" fmla="*/ 0 w 10951412"/>
              <a:gd name="connsiteY18" fmla="*/ 556551 h 1388309"/>
              <a:gd name="connsiteX19" fmla="*/ 0 w 10951412"/>
              <a:gd name="connsiteY19" fmla="*/ 556551 h 1388309"/>
              <a:gd name="connsiteX20" fmla="*/ 0 w 10951412"/>
              <a:gd name="connsiteY20" fmla="*/ 159018 h 138830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44315 w 10740554"/>
              <a:gd name="connsiteY12" fmla="*/ 10709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1115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62920" h="1169869">
                <a:moveTo>
                  <a:pt x="0" y="159018"/>
                </a:moveTo>
                <a:cubicBezTo>
                  <a:pt x="0" y="71195"/>
                  <a:pt x="71195" y="0"/>
                  <a:pt x="159018" y="0"/>
                </a:cubicBezTo>
                <a:lnTo>
                  <a:pt x="6220037" y="0"/>
                </a:lnTo>
                <a:lnTo>
                  <a:pt x="6220037" y="0"/>
                </a:lnTo>
                <a:lnTo>
                  <a:pt x="8885767" y="0"/>
                </a:lnTo>
                <a:lnTo>
                  <a:pt x="10503902" y="0"/>
                </a:lnTo>
                <a:cubicBezTo>
                  <a:pt x="10591725" y="0"/>
                  <a:pt x="10662920" y="71195"/>
                  <a:pt x="10662920" y="159018"/>
                </a:cubicBezTo>
                <a:lnTo>
                  <a:pt x="10662920" y="556551"/>
                </a:lnTo>
                <a:lnTo>
                  <a:pt x="10662920" y="556551"/>
                </a:lnTo>
                <a:lnTo>
                  <a:pt x="10662920" y="795073"/>
                </a:lnTo>
                <a:lnTo>
                  <a:pt x="10662920" y="795070"/>
                </a:lnTo>
                <a:cubicBezTo>
                  <a:pt x="10662920" y="882893"/>
                  <a:pt x="10591725" y="954088"/>
                  <a:pt x="10503902" y="954088"/>
                </a:cubicBezTo>
                <a:cubicBezTo>
                  <a:pt x="10508587" y="1030288"/>
                  <a:pt x="10506684" y="1055688"/>
                  <a:pt x="10583851" y="1121728"/>
                </a:cubicBezTo>
                <a:cubicBezTo>
                  <a:pt x="10638283" y="1171642"/>
                  <a:pt x="10541159" y="1079315"/>
                  <a:pt x="10654893" y="1169869"/>
                </a:cubicBezTo>
                <a:cubicBezTo>
                  <a:pt x="10326001" y="1096249"/>
                  <a:pt x="10379286" y="1053108"/>
                  <a:pt x="10294197" y="984568"/>
                </a:cubicBezTo>
                <a:lnTo>
                  <a:pt x="159018" y="954088"/>
                </a:lnTo>
                <a:cubicBezTo>
                  <a:pt x="71195" y="954088"/>
                  <a:pt x="0" y="882893"/>
                  <a:pt x="0" y="795070"/>
                </a:cubicBezTo>
                <a:lnTo>
                  <a:pt x="0" y="795073"/>
                </a:lnTo>
                <a:lnTo>
                  <a:pt x="0" y="556551"/>
                </a:lnTo>
                <a:lnTo>
                  <a:pt x="0" y="556551"/>
                </a:lnTo>
                <a:lnTo>
                  <a:pt x="0" y="159018"/>
                </a:ln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91440" rtlCol="0" anchor="t"/>
          <a:lstStyle/>
          <a:p>
            <a:pPr marL="0" lvl="1"/>
            <a:r>
              <a:rPr lang="en-US" dirty="0">
                <a:solidFill>
                  <a:schemeClr val="tx1"/>
                </a:solidFill>
                <a:latin typeface="Arial Nova Light" panose="020B0304020202020204" pitchFamily="34" charset="0"/>
                <a:ea typeface="Yu Gothic" panose="020B0400000000000000" pitchFamily="34" charset="-128"/>
              </a:rPr>
              <a:t>Hmmm… but this ignores the different kinds of racism that Asian Americans and Black people face</a:t>
            </a:r>
            <a:endParaRPr lang="en-US" sz="1400" dirty="0">
              <a:latin typeface="Arial Nova Light" panose="020B0304020202020204" pitchFamily="34" charset="0"/>
              <a:ea typeface="Yu Gothic" panose="020B0400000000000000" pitchFamily="34" charset="-128"/>
            </a:endParaRPr>
          </a:p>
        </p:txBody>
      </p:sp>
      <p:sp>
        <p:nvSpPr>
          <p:cNvPr id="20" name="Speech Bubble: Rectangle with Corners Rounded 10">
            <a:extLst>
              <a:ext uri="{FF2B5EF4-FFF2-40B4-BE49-F238E27FC236}">
                <a16:creationId xmlns:a16="http://schemas.microsoft.com/office/drawing/2014/main" id="{05588E07-BE33-48B9-B5A0-69A6E5094E9F}"/>
              </a:ext>
            </a:extLst>
          </p:cNvPr>
          <p:cNvSpPr/>
          <p:nvPr/>
        </p:nvSpPr>
        <p:spPr>
          <a:xfrm>
            <a:off x="5466080" y="3809262"/>
            <a:ext cx="5864860" cy="971160"/>
          </a:xfrm>
          <a:custGeom>
            <a:avLst/>
            <a:gdLst>
              <a:gd name="connsiteX0" fmla="*/ 0 w 10662920"/>
              <a:gd name="connsiteY0" fmla="*/ 159018 h 954088"/>
              <a:gd name="connsiteX1" fmla="*/ 159018 w 10662920"/>
              <a:gd name="connsiteY1" fmla="*/ 0 h 954088"/>
              <a:gd name="connsiteX2" fmla="*/ 6220037 w 10662920"/>
              <a:gd name="connsiteY2" fmla="*/ 0 h 954088"/>
              <a:gd name="connsiteX3" fmla="*/ 6220037 w 10662920"/>
              <a:gd name="connsiteY3" fmla="*/ 0 h 954088"/>
              <a:gd name="connsiteX4" fmla="*/ 8885767 w 10662920"/>
              <a:gd name="connsiteY4" fmla="*/ 0 h 954088"/>
              <a:gd name="connsiteX5" fmla="*/ 10503902 w 10662920"/>
              <a:gd name="connsiteY5" fmla="*/ 0 h 954088"/>
              <a:gd name="connsiteX6" fmla="*/ 10662920 w 10662920"/>
              <a:gd name="connsiteY6" fmla="*/ 159018 h 954088"/>
              <a:gd name="connsiteX7" fmla="*/ 10662920 w 10662920"/>
              <a:gd name="connsiteY7" fmla="*/ 556551 h 954088"/>
              <a:gd name="connsiteX8" fmla="*/ 10662920 w 10662920"/>
              <a:gd name="connsiteY8" fmla="*/ 556551 h 954088"/>
              <a:gd name="connsiteX9" fmla="*/ 10662920 w 10662920"/>
              <a:gd name="connsiteY9" fmla="*/ 795073 h 954088"/>
              <a:gd name="connsiteX10" fmla="*/ 10662920 w 10662920"/>
              <a:gd name="connsiteY10" fmla="*/ 795070 h 954088"/>
              <a:gd name="connsiteX11" fmla="*/ 10503902 w 10662920"/>
              <a:gd name="connsiteY11" fmla="*/ 954088 h 954088"/>
              <a:gd name="connsiteX12" fmla="*/ 8885767 w 10662920"/>
              <a:gd name="connsiteY12" fmla="*/ 954088 h 954088"/>
              <a:gd name="connsiteX13" fmla="*/ 10872340 w 10662920"/>
              <a:gd name="connsiteY13" fmla="*/ 1256229 h 954088"/>
              <a:gd name="connsiteX14" fmla="*/ 6220037 w 10662920"/>
              <a:gd name="connsiteY14" fmla="*/ 954088 h 954088"/>
              <a:gd name="connsiteX15" fmla="*/ 159018 w 10662920"/>
              <a:gd name="connsiteY15" fmla="*/ 954088 h 954088"/>
              <a:gd name="connsiteX16" fmla="*/ 0 w 10662920"/>
              <a:gd name="connsiteY16" fmla="*/ 795070 h 954088"/>
              <a:gd name="connsiteX17" fmla="*/ 0 w 10662920"/>
              <a:gd name="connsiteY17" fmla="*/ 795073 h 954088"/>
              <a:gd name="connsiteX18" fmla="*/ 0 w 10662920"/>
              <a:gd name="connsiteY18" fmla="*/ 556551 h 954088"/>
              <a:gd name="connsiteX19" fmla="*/ 0 w 10662920"/>
              <a:gd name="connsiteY19" fmla="*/ 556551 h 954088"/>
              <a:gd name="connsiteX20" fmla="*/ 0 w 10662920"/>
              <a:gd name="connsiteY20" fmla="*/ 159018 h 954088"/>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6220037 w 10872340"/>
              <a:gd name="connsiteY14" fmla="*/ 95408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1209833"/>
              <a:gd name="connsiteY0" fmla="*/ 159018 h 1256229"/>
              <a:gd name="connsiteX1" fmla="*/ 159018 w 11209833"/>
              <a:gd name="connsiteY1" fmla="*/ 0 h 1256229"/>
              <a:gd name="connsiteX2" fmla="*/ 6220037 w 11209833"/>
              <a:gd name="connsiteY2" fmla="*/ 0 h 1256229"/>
              <a:gd name="connsiteX3" fmla="*/ 6220037 w 11209833"/>
              <a:gd name="connsiteY3" fmla="*/ 0 h 1256229"/>
              <a:gd name="connsiteX4" fmla="*/ 8885767 w 11209833"/>
              <a:gd name="connsiteY4" fmla="*/ 0 h 1256229"/>
              <a:gd name="connsiteX5" fmla="*/ 10503902 w 11209833"/>
              <a:gd name="connsiteY5" fmla="*/ 0 h 1256229"/>
              <a:gd name="connsiteX6" fmla="*/ 10662920 w 11209833"/>
              <a:gd name="connsiteY6" fmla="*/ 159018 h 1256229"/>
              <a:gd name="connsiteX7" fmla="*/ 10662920 w 11209833"/>
              <a:gd name="connsiteY7" fmla="*/ 556551 h 1256229"/>
              <a:gd name="connsiteX8" fmla="*/ 10662920 w 11209833"/>
              <a:gd name="connsiteY8" fmla="*/ 556551 h 1256229"/>
              <a:gd name="connsiteX9" fmla="*/ 10662920 w 11209833"/>
              <a:gd name="connsiteY9" fmla="*/ 795073 h 1256229"/>
              <a:gd name="connsiteX10" fmla="*/ 10662920 w 11209833"/>
              <a:gd name="connsiteY10" fmla="*/ 795070 h 1256229"/>
              <a:gd name="connsiteX11" fmla="*/ 10503902 w 11209833"/>
              <a:gd name="connsiteY11" fmla="*/ 954088 h 1256229"/>
              <a:gd name="connsiteX12" fmla="*/ 11209833 w 11209833"/>
              <a:gd name="connsiteY12" fmla="*/ 984568 h 1256229"/>
              <a:gd name="connsiteX13" fmla="*/ 10872340 w 11209833"/>
              <a:gd name="connsiteY13" fmla="*/ 1256229 h 1256229"/>
              <a:gd name="connsiteX14" fmla="*/ 10294197 w 11209833"/>
              <a:gd name="connsiteY14" fmla="*/ 984568 h 1256229"/>
              <a:gd name="connsiteX15" fmla="*/ 159018 w 11209833"/>
              <a:gd name="connsiteY15" fmla="*/ 954088 h 1256229"/>
              <a:gd name="connsiteX16" fmla="*/ 0 w 11209833"/>
              <a:gd name="connsiteY16" fmla="*/ 795070 h 1256229"/>
              <a:gd name="connsiteX17" fmla="*/ 0 w 11209833"/>
              <a:gd name="connsiteY17" fmla="*/ 795073 h 1256229"/>
              <a:gd name="connsiteX18" fmla="*/ 0 w 11209833"/>
              <a:gd name="connsiteY18" fmla="*/ 556551 h 1256229"/>
              <a:gd name="connsiteX19" fmla="*/ 0 w 11209833"/>
              <a:gd name="connsiteY19" fmla="*/ 556551 h 1256229"/>
              <a:gd name="connsiteX20" fmla="*/ 0 w 11209833"/>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669511 w 10872340"/>
              <a:gd name="connsiteY12" fmla="*/ 108616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687840"/>
              <a:gd name="connsiteY0" fmla="*/ 159018 h 1144469"/>
              <a:gd name="connsiteX1" fmla="*/ 159018 w 10687840"/>
              <a:gd name="connsiteY1" fmla="*/ 0 h 1144469"/>
              <a:gd name="connsiteX2" fmla="*/ 6220037 w 10687840"/>
              <a:gd name="connsiteY2" fmla="*/ 0 h 1144469"/>
              <a:gd name="connsiteX3" fmla="*/ 6220037 w 10687840"/>
              <a:gd name="connsiteY3" fmla="*/ 0 h 1144469"/>
              <a:gd name="connsiteX4" fmla="*/ 8885767 w 10687840"/>
              <a:gd name="connsiteY4" fmla="*/ 0 h 1144469"/>
              <a:gd name="connsiteX5" fmla="*/ 10503902 w 10687840"/>
              <a:gd name="connsiteY5" fmla="*/ 0 h 1144469"/>
              <a:gd name="connsiteX6" fmla="*/ 10662920 w 10687840"/>
              <a:gd name="connsiteY6" fmla="*/ 159018 h 1144469"/>
              <a:gd name="connsiteX7" fmla="*/ 10662920 w 10687840"/>
              <a:gd name="connsiteY7" fmla="*/ 556551 h 1144469"/>
              <a:gd name="connsiteX8" fmla="*/ 10662920 w 10687840"/>
              <a:gd name="connsiteY8" fmla="*/ 556551 h 1144469"/>
              <a:gd name="connsiteX9" fmla="*/ 10662920 w 10687840"/>
              <a:gd name="connsiteY9" fmla="*/ 795073 h 1144469"/>
              <a:gd name="connsiteX10" fmla="*/ 10662920 w 10687840"/>
              <a:gd name="connsiteY10" fmla="*/ 795070 h 1144469"/>
              <a:gd name="connsiteX11" fmla="*/ 10503902 w 10687840"/>
              <a:gd name="connsiteY11" fmla="*/ 954088 h 1144469"/>
              <a:gd name="connsiteX12" fmla="*/ 10669511 w 10687840"/>
              <a:gd name="connsiteY12" fmla="*/ 1086168 h 1144469"/>
              <a:gd name="connsiteX13" fmla="*/ 10687840 w 10687840"/>
              <a:gd name="connsiteY13" fmla="*/ 1144469 h 1144469"/>
              <a:gd name="connsiteX14" fmla="*/ 10294197 w 10687840"/>
              <a:gd name="connsiteY14" fmla="*/ 984568 h 1144469"/>
              <a:gd name="connsiteX15" fmla="*/ 159018 w 10687840"/>
              <a:gd name="connsiteY15" fmla="*/ 954088 h 1144469"/>
              <a:gd name="connsiteX16" fmla="*/ 0 w 10687840"/>
              <a:gd name="connsiteY16" fmla="*/ 795070 h 1144469"/>
              <a:gd name="connsiteX17" fmla="*/ 0 w 10687840"/>
              <a:gd name="connsiteY17" fmla="*/ 795073 h 1144469"/>
              <a:gd name="connsiteX18" fmla="*/ 0 w 10687840"/>
              <a:gd name="connsiteY18" fmla="*/ 556551 h 1144469"/>
              <a:gd name="connsiteX19" fmla="*/ 0 w 10687840"/>
              <a:gd name="connsiteY19" fmla="*/ 556551 h 1144469"/>
              <a:gd name="connsiteX20" fmla="*/ 0 w 10687840"/>
              <a:gd name="connsiteY20" fmla="*/ 159018 h 1144469"/>
              <a:gd name="connsiteX0" fmla="*/ 0 w 10687840"/>
              <a:gd name="connsiteY0" fmla="*/ 159018 h 1146199"/>
              <a:gd name="connsiteX1" fmla="*/ 159018 w 10687840"/>
              <a:gd name="connsiteY1" fmla="*/ 0 h 1146199"/>
              <a:gd name="connsiteX2" fmla="*/ 6220037 w 10687840"/>
              <a:gd name="connsiteY2" fmla="*/ 0 h 1146199"/>
              <a:gd name="connsiteX3" fmla="*/ 6220037 w 10687840"/>
              <a:gd name="connsiteY3" fmla="*/ 0 h 1146199"/>
              <a:gd name="connsiteX4" fmla="*/ 8885767 w 10687840"/>
              <a:gd name="connsiteY4" fmla="*/ 0 h 1146199"/>
              <a:gd name="connsiteX5" fmla="*/ 10503902 w 10687840"/>
              <a:gd name="connsiteY5" fmla="*/ 0 h 1146199"/>
              <a:gd name="connsiteX6" fmla="*/ 10662920 w 10687840"/>
              <a:gd name="connsiteY6" fmla="*/ 159018 h 1146199"/>
              <a:gd name="connsiteX7" fmla="*/ 10662920 w 10687840"/>
              <a:gd name="connsiteY7" fmla="*/ 556551 h 1146199"/>
              <a:gd name="connsiteX8" fmla="*/ 10662920 w 10687840"/>
              <a:gd name="connsiteY8" fmla="*/ 556551 h 1146199"/>
              <a:gd name="connsiteX9" fmla="*/ 10662920 w 10687840"/>
              <a:gd name="connsiteY9" fmla="*/ 795073 h 1146199"/>
              <a:gd name="connsiteX10" fmla="*/ 10662920 w 10687840"/>
              <a:gd name="connsiteY10" fmla="*/ 795070 h 1146199"/>
              <a:gd name="connsiteX11" fmla="*/ 10503902 w 10687840"/>
              <a:gd name="connsiteY11" fmla="*/ 954088 h 1146199"/>
              <a:gd name="connsiteX12" fmla="*/ 10669511 w 10687840"/>
              <a:gd name="connsiteY12" fmla="*/ 1086168 h 1146199"/>
              <a:gd name="connsiteX13" fmla="*/ 10687840 w 10687840"/>
              <a:gd name="connsiteY13" fmla="*/ 1144469 h 1146199"/>
              <a:gd name="connsiteX14" fmla="*/ 10294197 w 10687840"/>
              <a:gd name="connsiteY14" fmla="*/ 984568 h 1146199"/>
              <a:gd name="connsiteX15" fmla="*/ 159018 w 10687840"/>
              <a:gd name="connsiteY15" fmla="*/ 954088 h 1146199"/>
              <a:gd name="connsiteX16" fmla="*/ 0 w 10687840"/>
              <a:gd name="connsiteY16" fmla="*/ 795070 h 1146199"/>
              <a:gd name="connsiteX17" fmla="*/ 0 w 10687840"/>
              <a:gd name="connsiteY17" fmla="*/ 795073 h 1146199"/>
              <a:gd name="connsiteX18" fmla="*/ 0 w 10687840"/>
              <a:gd name="connsiteY18" fmla="*/ 556551 h 1146199"/>
              <a:gd name="connsiteX19" fmla="*/ 0 w 10687840"/>
              <a:gd name="connsiteY19" fmla="*/ 556551 h 1146199"/>
              <a:gd name="connsiteX20" fmla="*/ 0 w 10687840"/>
              <a:gd name="connsiteY20" fmla="*/ 159018 h 1146199"/>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309"/>
              <a:gd name="connsiteX1" fmla="*/ 159018 w 10951412"/>
              <a:gd name="connsiteY1" fmla="*/ 0 h 1388309"/>
              <a:gd name="connsiteX2" fmla="*/ 6220037 w 10951412"/>
              <a:gd name="connsiteY2" fmla="*/ 0 h 1388309"/>
              <a:gd name="connsiteX3" fmla="*/ 6220037 w 10951412"/>
              <a:gd name="connsiteY3" fmla="*/ 0 h 1388309"/>
              <a:gd name="connsiteX4" fmla="*/ 8885767 w 10951412"/>
              <a:gd name="connsiteY4" fmla="*/ 0 h 1388309"/>
              <a:gd name="connsiteX5" fmla="*/ 10503902 w 10951412"/>
              <a:gd name="connsiteY5" fmla="*/ 0 h 1388309"/>
              <a:gd name="connsiteX6" fmla="*/ 10662920 w 10951412"/>
              <a:gd name="connsiteY6" fmla="*/ 159018 h 1388309"/>
              <a:gd name="connsiteX7" fmla="*/ 10662920 w 10951412"/>
              <a:gd name="connsiteY7" fmla="*/ 556551 h 1388309"/>
              <a:gd name="connsiteX8" fmla="*/ 10662920 w 10951412"/>
              <a:gd name="connsiteY8" fmla="*/ 556551 h 1388309"/>
              <a:gd name="connsiteX9" fmla="*/ 10662920 w 10951412"/>
              <a:gd name="connsiteY9" fmla="*/ 795073 h 1388309"/>
              <a:gd name="connsiteX10" fmla="*/ 10662920 w 10951412"/>
              <a:gd name="connsiteY10" fmla="*/ 795070 h 1388309"/>
              <a:gd name="connsiteX11" fmla="*/ 10503902 w 10951412"/>
              <a:gd name="connsiteY11" fmla="*/ 954088 h 1388309"/>
              <a:gd name="connsiteX12" fmla="*/ 10669511 w 10951412"/>
              <a:gd name="connsiteY12" fmla="*/ 1086168 h 1388309"/>
              <a:gd name="connsiteX13" fmla="*/ 10951412 w 10951412"/>
              <a:gd name="connsiteY13" fmla="*/ 1388309 h 1388309"/>
              <a:gd name="connsiteX14" fmla="*/ 10294197 w 10951412"/>
              <a:gd name="connsiteY14" fmla="*/ 984568 h 1388309"/>
              <a:gd name="connsiteX15" fmla="*/ 159018 w 10951412"/>
              <a:gd name="connsiteY15" fmla="*/ 954088 h 1388309"/>
              <a:gd name="connsiteX16" fmla="*/ 0 w 10951412"/>
              <a:gd name="connsiteY16" fmla="*/ 795070 h 1388309"/>
              <a:gd name="connsiteX17" fmla="*/ 0 w 10951412"/>
              <a:gd name="connsiteY17" fmla="*/ 795073 h 1388309"/>
              <a:gd name="connsiteX18" fmla="*/ 0 w 10951412"/>
              <a:gd name="connsiteY18" fmla="*/ 556551 h 1388309"/>
              <a:gd name="connsiteX19" fmla="*/ 0 w 10951412"/>
              <a:gd name="connsiteY19" fmla="*/ 556551 h 1388309"/>
              <a:gd name="connsiteX20" fmla="*/ 0 w 10951412"/>
              <a:gd name="connsiteY20" fmla="*/ 159018 h 138830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44315 w 10740554"/>
              <a:gd name="connsiteY12" fmla="*/ 10709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1115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62920" h="1169869">
                <a:moveTo>
                  <a:pt x="0" y="159018"/>
                </a:moveTo>
                <a:cubicBezTo>
                  <a:pt x="0" y="71195"/>
                  <a:pt x="71195" y="0"/>
                  <a:pt x="159018" y="0"/>
                </a:cubicBezTo>
                <a:lnTo>
                  <a:pt x="6220037" y="0"/>
                </a:lnTo>
                <a:lnTo>
                  <a:pt x="6220037" y="0"/>
                </a:lnTo>
                <a:lnTo>
                  <a:pt x="8885767" y="0"/>
                </a:lnTo>
                <a:lnTo>
                  <a:pt x="10503902" y="0"/>
                </a:lnTo>
                <a:cubicBezTo>
                  <a:pt x="10591725" y="0"/>
                  <a:pt x="10662920" y="71195"/>
                  <a:pt x="10662920" y="159018"/>
                </a:cubicBezTo>
                <a:lnTo>
                  <a:pt x="10662920" y="556551"/>
                </a:lnTo>
                <a:lnTo>
                  <a:pt x="10662920" y="556551"/>
                </a:lnTo>
                <a:lnTo>
                  <a:pt x="10662920" y="795073"/>
                </a:lnTo>
                <a:lnTo>
                  <a:pt x="10662920" y="795070"/>
                </a:lnTo>
                <a:cubicBezTo>
                  <a:pt x="10662920" y="882893"/>
                  <a:pt x="10591725" y="954088"/>
                  <a:pt x="10503902" y="954088"/>
                </a:cubicBezTo>
                <a:cubicBezTo>
                  <a:pt x="10508587" y="1030288"/>
                  <a:pt x="10506684" y="1055688"/>
                  <a:pt x="10583851" y="1121728"/>
                </a:cubicBezTo>
                <a:cubicBezTo>
                  <a:pt x="10638283" y="1171642"/>
                  <a:pt x="10541159" y="1079315"/>
                  <a:pt x="10654893" y="1169869"/>
                </a:cubicBezTo>
                <a:cubicBezTo>
                  <a:pt x="10326001" y="1096249"/>
                  <a:pt x="10379286" y="1053108"/>
                  <a:pt x="10294197" y="984568"/>
                </a:cubicBezTo>
                <a:lnTo>
                  <a:pt x="159018" y="954088"/>
                </a:lnTo>
                <a:cubicBezTo>
                  <a:pt x="71195" y="954088"/>
                  <a:pt x="0" y="882893"/>
                  <a:pt x="0" y="795070"/>
                </a:cubicBezTo>
                <a:lnTo>
                  <a:pt x="0" y="795073"/>
                </a:lnTo>
                <a:lnTo>
                  <a:pt x="0" y="556551"/>
                </a:lnTo>
                <a:lnTo>
                  <a:pt x="0" y="556551"/>
                </a:lnTo>
                <a:lnTo>
                  <a:pt x="0" y="159018"/>
                </a:lnTo>
                <a:close/>
              </a:path>
            </a:pathLst>
          </a:custGeom>
          <a:solidFill>
            <a:srgbClr val="2F90F7"/>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91440" rtlCol="0" anchor="ctr"/>
          <a:lstStyle/>
          <a:p>
            <a:r>
              <a:rPr lang="en-US" dirty="0">
                <a:solidFill>
                  <a:schemeClr val="tx1"/>
                </a:solidFill>
                <a:latin typeface="Arial Nova Light" panose="020B0304020202020204" pitchFamily="34" charset="0"/>
                <a:ea typeface="Yu Gothic" panose="020B0400000000000000" pitchFamily="34" charset="-128"/>
              </a:rPr>
              <a:t>OK, maybe we can’t make comparisons then, because each group faces its own, independent kind of racism</a:t>
            </a:r>
          </a:p>
          <a:p>
            <a:endParaRPr lang="en-US" sz="1000" dirty="0">
              <a:solidFill>
                <a:schemeClr val="tx1"/>
              </a:solidFill>
              <a:latin typeface="Arial Nova Light" panose="020B0304020202020204" pitchFamily="34" charset="0"/>
              <a:ea typeface="Yu Gothic" panose="020B0400000000000000" pitchFamily="34" charset="-128"/>
            </a:endParaRPr>
          </a:p>
        </p:txBody>
      </p:sp>
      <p:sp>
        <p:nvSpPr>
          <p:cNvPr id="21" name="Speech Bubble: Rectangle with Corners Rounded 10">
            <a:extLst>
              <a:ext uri="{FF2B5EF4-FFF2-40B4-BE49-F238E27FC236}">
                <a16:creationId xmlns:a16="http://schemas.microsoft.com/office/drawing/2014/main" id="{7B0346F8-AF83-4662-8A2B-371F168CC4EE}"/>
              </a:ext>
            </a:extLst>
          </p:cNvPr>
          <p:cNvSpPr/>
          <p:nvPr/>
        </p:nvSpPr>
        <p:spPr>
          <a:xfrm flipH="1">
            <a:off x="861060" y="4684611"/>
            <a:ext cx="6647180" cy="1244963"/>
          </a:xfrm>
          <a:custGeom>
            <a:avLst/>
            <a:gdLst>
              <a:gd name="connsiteX0" fmla="*/ 0 w 10662920"/>
              <a:gd name="connsiteY0" fmla="*/ 159018 h 954088"/>
              <a:gd name="connsiteX1" fmla="*/ 159018 w 10662920"/>
              <a:gd name="connsiteY1" fmla="*/ 0 h 954088"/>
              <a:gd name="connsiteX2" fmla="*/ 6220037 w 10662920"/>
              <a:gd name="connsiteY2" fmla="*/ 0 h 954088"/>
              <a:gd name="connsiteX3" fmla="*/ 6220037 w 10662920"/>
              <a:gd name="connsiteY3" fmla="*/ 0 h 954088"/>
              <a:gd name="connsiteX4" fmla="*/ 8885767 w 10662920"/>
              <a:gd name="connsiteY4" fmla="*/ 0 h 954088"/>
              <a:gd name="connsiteX5" fmla="*/ 10503902 w 10662920"/>
              <a:gd name="connsiteY5" fmla="*/ 0 h 954088"/>
              <a:gd name="connsiteX6" fmla="*/ 10662920 w 10662920"/>
              <a:gd name="connsiteY6" fmla="*/ 159018 h 954088"/>
              <a:gd name="connsiteX7" fmla="*/ 10662920 w 10662920"/>
              <a:gd name="connsiteY7" fmla="*/ 556551 h 954088"/>
              <a:gd name="connsiteX8" fmla="*/ 10662920 w 10662920"/>
              <a:gd name="connsiteY8" fmla="*/ 556551 h 954088"/>
              <a:gd name="connsiteX9" fmla="*/ 10662920 w 10662920"/>
              <a:gd name="connsiteY9" fmla="*/ 795073 h 954088"/>
              <a:gd name="connsiteX10" fmla="*/ 10662920 w 10662920"/>
              <a:gd name="connsiteY10" fmla="*/ 795070 h 954088"/>
              <a:gd name="connsiteX11" fmla="*/ 10503902 w 10662920"/>
              <a:gd name="connsiteY11" fmla="*/ 954088 h 954088"/>
              <a:gd name="connsiteX12" fmla="*/ 8885767 w 10662920"/>
              <a:gd name="connsiteY12" fmla="*/ 954088 h 954088"/>
              <a:gd name="connsiteX13" fmla="*/ 10872340 w 10662920"/>
              <a:gd name="connsiteY13" fmla="*/ 1256229 h 954088"/>
              <a:gd name="connsiteX14" fmla="*/ 6220037 w 10662920"/>
              <a:gd name="connsiteY14" fmla="*/ 954088 h 954088"/>
              <a:gd name="connsiteX15" fmla="*/ 159018 w 10662920"/>
              <a:gd name="connsiteY15" fmla="*/ 954088 h 954088"/>
              <a:gd name="connsiteX16" fmla="*/ 0 w 10662920"/>
              <a:gd name="connsiteY16" fmla="*/ 795070 h 954088"/>
              <a:gd name="connsiteX17" fmla="*/ 0 w 10662920"/>
              <a:gd name="connsiteY17" fmla="*/ 795073 h 954088"/>
              <a:gd name="connsiteX18" fmla="*/ 0 w 10662920"/>
              <a:gd name="connsiteY18" fmla="*/ 556551 h 954088"/>
              <a:gd name="connsiteX19" fmla="*/ 0 w 10662920"/>
              <a:gd name="connsiteY19" fmla="*/ 556551 h 954088"/>
              <a:gd name="connsiteX20" fmla="*/ 0 w 10662920"/>
              <a:gd name="connsiteY20" fmla="*/ 159018 h 954088"/>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6220037 w 10872340"/>
              <a:gd name="connsiteY14" fmla="*/ 95408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511367 w 10872340"/>
              <a:gd name="connsiteY12" fmla="*/ 94392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1209833"/>
              <a:gd name="connsiteY0" fmla="*/ 159018 h 1256229"/>
              <a:gd name="connsiteX1" fmla="*/ 159018 w 11209833"/>
              <a:gd name="connsiteY1" fmla="*/ 0 h 1256229"/>
              <a:gd name="connsiteX2" fmla="*/ 6220037 w 11209833"/>
              <a:gd name="connsiteY2" fmla="*/ 0 h 1256229"/>
              <a:gd name="connsiteX3" fmla="*/ 6220037 w 11209833"/>
              <a:gd name="connsiteY3" fmla="*/ 0 h 1256229"/>
              <a:gd name="connsiteX4" fmla="*/ 8885767 w 11209833"/>
              <a:gd name="connsiteY4" fmla="*/ 0 h 1256229"/>
              <a:gd name="connsiteX5" fmla="*/ 10503902 w 11209833"/>
              <a:gd name="connsiteY5" fmla="*/ 0 h 1256229"/>
              <a:gd name="connsiteX6" fmla="*/ 10662920 w 11209833"/>
              <a:gd name="connsiteY6" fmla="*/ 159018 h 1256229"/>
              <a:gd name="connsiteX7" fmla="*/ 10662920 w 11209833"/>
              <a:gd name="connsiteY7" fmla="*/ 556551 h 1256229"/>
              <a:gd name="connsiteX8" fmla="*/ 10662920 w 11209833"/>
              <a:gd name="connsiteY8" fmla="*/ 556551 h 1256229"/>
              <a:gd name="connsiteX9" fmla="*/ 10662920 w 11209833"/>
              <a:gd name="connsiteY9" fmla="*/ 795073 h 1256229"/>
              <a:gd name="connsiteX10" fmla="*/ 10662920 w 11209833"/>
              <a:gd name="connsiteY10" fmla="*/ 795070 h 1256229"/>
              <a:gd name="connsiteX11" fmla="*/ 10503902 w 11209833"/>
              <a:gd name="connsiteY11" fmla="*/ 954088 h 1256229"/>
              <a:gd name="connsiteX12" fmla="*/ 11209833 w 11209833"/>
              <a:gd name="connsiteY12" fmla="*/ 984568 h 1256229"/>
              <a:gd name="connsiteX13" fmla="*/ 10872340 w 11209833"/>
              <a:gd name="connsiteY13" fmla="*/ 1256229 h 1256229"/>
              <a:gd name="connsiteX14" fmla="*/ 10294197 w 11209833"/>
              <a:gd name="connsiteY14" fmla="*/ 984568 h 1256229"/>
              <a:gd name="connsiteX15" fmla="*/ 159018 w 11209833"/>
              <a:gd name="connsiteY15" fmla="*/ 954088 h 1256229"/>
              <a:gd name="connsiteX16" fmla="*/ 0 w 11209833"/>
              <a:gd name="connsiteY16" fmla="*/ 795070 h 1256229"/>
              <a:gd name="connsiteX17" fmla="*/ 0 w 11209833"/>
              <a:gd name="connsiteY17" fmla="*/ 795073 h 1256229"/>
              <a:gd name="connsiteX18" fmla="*/ 0 w 11209833"/>
              <a:gd name="connsiteY18" fmla="*/ 556551 h 1256229"/>
              <a:gd name="connsiteX19" fmla="*/ 0 w 11209833"/>
              <a:gd name="connsiteY19" fmla="*/ 556551 h 1256229"/>
              <a:gd name="connsiteX20" fmla="*/ 0 w 11209833"/>
              <a:gd name="connsiteY20" fmla="*/ 159018 h 1256229"/>
              <a:gd name="connsiteX0" fmla="*/ 0 w 10872340"/>
              <a:gd name="connsiteY0" fmla="*/ 159018 h 1256229"/>
              <a:gd name="connsiteX1" fmla="*/ 159018 w 10872340"/>
              <a:gd name="connsiteY1" fmla="*/ 0 h 1256229"/>
              <a:gd name="connsiteX2" fmla="*/ 6220037 w 10872340"/>
              <a:gd name="connsiteY2" fmla="*/ 0 h 1256229"/>
              <a:gd name="connsiteX3" fmla="*/ 6220037 w 10872340"/>
              <a:gd name="connsiteY3" fmla="*/ 0 h 1256229"/>
              <a:gd name="connsiteX4" fmla="*/ 8885767 w 10872340"/>
              <a:gd name="connsiteY4" fmla="*/ 0 h 1256229"/>
              <a:gd name="connsiteX5" fmla="*/ 10503902 w 10872340"/>
              <a:gd name="connsiteY5" fmla="*/ 0 h 1256229"/>
              <a:gd name="connsiteX6" fmla="*/ 10662920 w 10872340"/>
              <a:gd name="connsiteY6" fmla="*/ 159018 h 1256229"/>
              <a:gd name="connsiteX7" fmla="*/ 10662920 w 10872340"/>
              <a:gd name="connsiteY7" fmla="*/ 556551 h 1256229"/>
              <a:gd name="connsiteX8" fmla="*/ 10662920 w 10872340"/>
              <a:gd name="connsiteY8" fmla="*/ 556551 h 1256229"/>
              <a:gd name="connsiteX9" fmla="*/ 10662920 w 10872340"/>
              <a:gd name="connsiteY9" fmla="*/ 795073 h 1256229"/>
              <a:gd name="connsiteX10" fmla="*/ 10662920 w 10872340"/>
              <a:gd name="connsiteY10" fmla="*/ 795070 h 1256229"/>
              <a:gd name="connsiteX11" fmla="*/ 10503902 w 10872340"/>
              <a:gd name="connsiteY11" fmla="*/ 954088 h 1256229"/>
              <a:gd name="connsiteX12" fmla="*/ 10669511 w 10872340"/>
              <a:gd name="connsiteY12" fmla="*/ 1086168 h 1256229"/>
              <a:gd name="connsiteX13" fmla="*/ 10872340 w 10872340"/>
              <a:gd name="connsiteY13" fmla="*/ 1256229 h 1256229"/>
              <a:gd name="connsiteX14" fmla="*/ 10294197 w 10872340"/>
              <a:gd name="connsiteY14" fmla="*/ 984568 h 1256229"/>
              <a:gd name="connsiteX15" fmla="*/ 159018 w 10872340"/>
              <a:gd name="connsiteY15" fmla="*/ 954088 h 1256229"/>
              <a:gd name="connsiteX16" fmla="*/ 0 w 10872340"/>
              <a:gd name="connsiteY16" fmla="*/ 795070 h 1256229"/>
              <a:gd name="connsiteX17" fmla="*/ 0 w 10872340"/>
              <a:gd name="connsiteY17" fmla="*/ 795073 h 1256229"/>
              <a:gd name="connsiteX18" fmla="*/ 0 w 10872340"/>
              <a:gd name="connsiteY18" fmla="*/ 556551 h 1256229"/>
              <a:gd name="connsiteX19" fmla="*/ 0 w 10872340"/>
              <a:gd name="connsiteY19" fmla="*/ 556551 h 1256229"/>
              <a:gd name="connsiteX20" fmla="*/ 0 w 10872340"/>
              <a:gd name="connsiteY20" fmla="*/ 159018 h 1256229"/>
              <a:gd name="connsiteX0" fmla="*/ 0 w 10687840"/>
              <a:gd name="connsiteY0" fmla="*/ 159018 h 1144469"/>
              <a:gd name="connsiteX1" fmla="*/ 159018 w 10687840"/>
              <a:gd name="connsiteY1" fmla="*/ 0 h 1144469"/>
              <a:gd name="connsiteX2" fmla="*/ 6220037 w 10687840"/>
              <a:gd name="connsiteY2" fmla="*/ 0 h 1144469"/>
              <a:gd name="connsiteX3" fmla="*/ 6220037 w 10687840"/>
              <a:gd name="connsiteY3" fmla="*/ 0 h 1144469"/>
              <a:gd name="connsiteX4" fmla="*/ 8885767 w 10687840"/>
              <a:gd name="connsiteY4" fmla="*/ 0 h 1144469"/>
              <a:gd name="connsiteX5" fmla="*/ 10503902 w 10687840"/>
              <a:gd name="connsiteY5" fmla="*/ 0 h 1144469"/>
              <a:gd name="connsiteX6" fmla="*/ 10662920 w 10687840"/>
              <a:gd name="connsiteY6" fmla="*/ 159018 h 1144469"/>
              <a:gd name="connsiteX7" fmla="*/ 10662920 w 10687840"/>
              <a:gd name="connsiteY7" fmla="*/ 556551 h 1144469"/>
              <a:gd name="connsiteX8" fmla="*/ 10662920 w 10687840"/>
              <a:gd name="connsiteY8" fmla="*/ 556551 h 1144469"/>
              <a:gd name="connsiteX9" fmla="*/ 10662920 w 10687840"/>
              <a:gd name="connsiteY9" fmla="*/ 795073 h 1144469"/>
              <a:gd name="connsiteX10" fmla="*/ 10662920 w 10687840"/>
              <a:gd name="connsiteY10" fmla="*/ 795070 h 1144469"/>
              <a:gd name="connsiteX11" fmla="*/ 10503902 w 10687840"/>
              <a:gd name="connsiteY11" fmla="*/ 954088 h 1144469"/>
              <a:gd name="connsiteX12" fmla="*/ 10669511 w 10687840"/>
              <a:gd name="connsiteY12" fmla="*/ 1086168 h 1144469"/>
              <a:gd name="connsiteX13" fmla="*/ 10687840 w 10687840"/>
              <a:gd name="connsiteY13" fmla="*/ 1144469 h 1144469"/>
              <a:gd name="connsiteX14" fmla="*/ 10294197 w 10687840"/>
              <a:gd name="connsiteY14" fmla="*/ 984568 h 1144469"/>
              <a:gd name="connsiteX15" fmla="*/ 159018 w 10687840"/>
              <a:gd name="connsiteY15" fmla="*/ 954088 h 1144469"/>
              <a:gd name="connsiteX16" fmla="*/ 0 w 10687840"/>
              <a:gd name="connsiteY16" fmla="*/ 795070 h 1144469"/>
              <a:gd name="connsiteX17" fmla="*/ 0 w 10687840"/>
              <a:gd name="connsiteY17" fmla="*/ 795073 h 1144469"/>
              <a:gd name="connsiteX18" fmla="*/ 0 w 10687840"/>
              <a:gd name="connsiteY18" fmla="*/ 556551 h 1144469"/>
              <a:gd name="connsiteX19" fmla="*/ 0 w 10687840"/>
              <a:gd name="connsiteY19" fmla="*/ 556551 h 1144469"/>
              <a:gd name="connsiteX20" fmla="*/ 0 w 10687840"/>
              <a:gd name="connsiteY20" fmla="*/ 159018 h 1144469"/>
              <a:gd name="connsiteX0" fmla="*/ 0 w 10687840"/>
              <a:gd name="connsiteY0" fmla="*/ 159018 h 1146199"/>
              <a:gd name="connsiteX1" fmla="*/ 159018 w 10687840"/>
              <a:gd name="connsiteY1" fmla="*/ 0 h 1146199"/>
              <a:gd name="connsiteX2" fmla="*/ 6220037 w 10687840"/>
              <a:gd name="connsiteY2" fmla="*/ 0 h 1146199"/>
              <a:gd name="connsiteX3" fmla="*/ 6220037 w 10687840"/>
              <a:gd name="connsiteY3" fmla="*/ 0 h 1146199"/>
              <a:gd name="connsiteX4" fmla="*/ 8885767 w 10687840"/>
              <a:gd name="connsiteY4" fmla="*/ 0 h 1146199"/>
              <a:gd name="connsiteX5" fmla="*/ 10503902 w 10687840"/>
              <a:gd name="connsiteY5" fmla="*/ 0 h 1146199"/>
              <a:gd name="connsiteX6" fmla="*/ 10662920 w 10687840"/>
              <a:gd name="connsiteY6" fmla="*/ 159018 h 1146199"/>
              <a:gd name="connsiteX7" fmla="*/ 10662920 w 10687840"/>
              <a:gd name="connsiteY7" fmla="*/ 556551 h 1146199"/>
              <a:gd name="connsiteX8" fmla="*/ 10662920 w 10687840"/>
              <a:gd name="connsiteY8" fmla="*/ 556551 h 1146199"/>
              <a:gd name="connsiteX9" fmla="*/ 10662920 w 10687840"/>
              <a:gd name="connsiteY9" fmla="*/ 795073 h 1146199"/>
              <a:gd name="connsiteX10" fmla="*/ 10662920 w 10687840"/>
              <a:gd name="connsiteY10" fmla="*/ 795070 h 1146199"/>
              <a:gd name="connsiteX11" fmla="*/ 10503902 w 10687840"/>
              <a:gd name="connsiteY11" fmla="*/ 954088 h 1146199"/>
              <a:gd name="connsiteX12" fmla="*/ 10669511 w 10687840"/>
              <a:gd name="connsiteY12" fmla="*/ 1086168 h 1146199"/>
              <a:gd name="connsiteX13" fmla="*/ 10687840 w 10687840"/>
              <a:gd name="connsiteY13" fmla="*/ 1144469 h 1146199"/>
              <a:gd name="connsiteX14" fmla="*/ 10294197 w 10687840"/>
              <a:gd name="connsiteY14" fmla="*/ 984568 h 1146199"/>
              <a:gd name="connsiteX15" fmla="*/ 159018 w 10687840"/>
              <a:gd name="connsiteY15" fmla="*/ 954088 h 1146199"/>
              <a:gd name="connsiteX16" fmla="*/ 0 w 10687840"/>
              <a:gd name="connsiteY16" fmla="*/ 795070 h 1146199"/>
              <a:gd name="connsiteX17" fmla="*/ 0 w 10687840"/>
              <a:gd name="connsiteY17" fmla="*/ 795073 h 1146199"/>
              <a:gd name="connsiteX18" fmla="*/ 0 w 10687840"/>
              <a:gd name="connsiteY18" fmla="*/ 556551 h 1146199"/>
              <a:gd name="connsiteX19" fmla="*/ 0 w 10687840"/>
              <a:gd name="connsiteY19" fmla="*/ 556551 h 1146199"/>
              <a:gd name="connsiteX20" fmla="*/ 0 w 10687840"/>
              <a:gd name="connsiteY20" fmla="*/ 159018 h 1146199"/>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934"/>
              <a:gd name="connsiteX1" fmla="*/ 159018 w 10951412"/>
              <a:gd name="connsiteY1" fmla="*/ 0 h 1388934"/>
              <a:gd name="connsiteX2" fmla="*/ 6220037 w 10951412"/>
              <a:gd name="connsiteY2" fmla="*/ 0 h 1388934"/>
              <a:gd name="connsiteX3" fmla="*/ 6220037 w 10951412"/>
              <a:gd name="connsiteY3" fmla="*/ 0 h 1388934"/>
              <a:gd name="connsiteX4" fmla="*/ 8885767 w 10951412"/>
              <a:gd name="connsiteY4" fmla="*/ 0 h 1388934"/>
              <a:gd name="connsiteX5" fmla="*/ 10503902 w 10951412"/>
              <a:gd name="connsiteY5" fmla="*/ 0 h 1388934"/>
              <a:gd name="connsiteX6" fmla="*/ 10662920 w 10951412"/>
              <a:gd name="connsiteY6" fmla="*/ 159018 h 1388934"/>
              <a:gd name="connsiteX7" fmla="*/ 10662920 w 10951412"/>
              <a:gd name="connsiteY7" fmla="*/ 556551 h 1388934"/>
              <a:gd name="connsiteX8" fmla="*/ 10662920 w 10951412"/>
              <a:gd name="connsiteY8" fmla="*/ 556551 h 1388934"/>
              <a:gd name="connsiteX9" fmla="*/ 10662920 w 10951412"/>
              <a:gd name="connsiteY9" fmla="*/ 795073 h 1388934"/>
              <a:gd name="connsiteX10" fmla="*/ 10662920 w 10951412"/>
              <a:gd name="connsiteY10" fmla="*/ 795070 h 1388934"/>
              <a:gd name="connsiteX11" fmla="*/ 10503902 w 10951412"/>
              <a:gd name="connsiteY11" fmla="*/ 954088 h 1388934"/>
              <a:gd name="connsiteX12" fmla="*/ 10669511 w 10951412"/>
              <a:gd name="connsiteY12" fmla="*/ 1086168 h 1388934"/>
              <a:gd name="connsiteX13" fmla="*/ 10951412 w 10951412"/>
              <a:gd name="connsiteY13" fmla="*/ 1388309 h 1388934"/>
              <a:gd name="connsiteX14" fmla="*/ 10294197 w 10951412"/>
              <a:gd name="connsiteY14" fmla="*/ 984568 h 1388934"/>
              <a:gd name="connsiteX15" fmla="*/ 159018 w 10951412"/>
              <a:gd name="connsiteY15" fmla="*/ 954088 h 1388934"/>
              <a:gd name="connsiteX16" fmla="*/ 0 w 10951412"/>
              <a:gd name="connsiteY16" fmla="*/ 795070 h 1388934"/>
              <a:gd name="connsiteX17" fmla="*/ 0 w 10951412"/>
              <a:gd name="connsiteY17" fmla="*/ 795073 h 1388934"/>
              <a:gd name="connsiteX18" fmla="*/ 0 w 10951412"/>
              <a:gd name="connsiteY18" fmla="*/ 556551 h 1388934"/>
              <a:gd name="connsiteX19" fmla="*/ 0 w 10951412"/>
              <a:gd name="connsiteY19" fmla="*/ 556551 h 1388934"/>
              <a:gd name="connsiteX20" fmla="*/ 0 w 10951412"/>
              <a:gd name="connsiteY20" fmla="*/ 159018 h 1388934"/>
              <a:gd name="connsiteX0" fmla="*/ 0 w 10951412"/>
              <a:gd name="connsiteY0" fmla="*/ 159018 h 1388309"/>
              <a:gd name="connsiteX1" fmla="*/ 159018 w 10951412"/>
              <a:gd name="connsiteY1" fmla="*/ 0 h 1388309"/>
              <a:gd name="connsiteX2" fmla="*/ 6220037 w 10951412"/>
              <a:gd name="connsiteY2" fmla="*/ 0 h 1388309"/>
              <a:gd name="connsiteX3" fmla="*/ 6220037 w 10951412"/>
              <a:gd name="connsiteY3" fmla="*/ 0 h 1388309"/>
              <a:gd name="connsiteX4" fmla="*/ 8885767 w 10951412"/>
              <a:gd name="connsiteY4" fmla="*/ 0 h 1388309"/>
              <a:gd name="connsiteX5" fmla="*/ 10503902 w 10951412"/>
              <a:gd name="connsiteY5" fmla="*/ 0 h 1388309"/>
              <a:gd name="connsiteX6" fmla="*/ 10662920 w 10951412"/>
              <a:gd name="connsiteY6" fmla="*/ 159018 h 1388309"/>
              <a:gd name="connsiteX7" fmla="*/ 10662920 w 10951412"/>
              <a:gd name="connsiteY7" fmla="*/ 556551 h 1388309"/>
              <a:gd name="connsiteX8" fmla="*/ 10662920 w 10951412"/>
              <a:gd name="connsiteY8" fmla="*/ 556551 h 1388309"/>
              <a:gd name="connsiteX9" fmla="*/ 10662920 w 10951412"/>
              <a:gd name="connsiteY9" fmla="*/ 795073 h 1388309"/>
              <a:gd name="connsiteX10" fmla="*/ 10662920 w 10951412"/>
              <a:gd name="connsiteY10" fmla="*/ 795070 h 1388309"/>
              <a:gd name="connsiteX11" fmla="*/ 10503902 w 10951412"/>
              <a:gd name="connsiteY11" fmla="*/ 954088 h 1388309"/>
              <a:gd name="connsiteX12" fmla="*/ 10669511 w 10951412"/>
              <a:gd name="connsiteY12" fmla="*/ 1086168 h 1388309"/>
              <a:gd name="connsiteX13" fmla="*/ 10951412 w 10951412"/>
              <a:gd name="connsiteY13" fmla="*/ 1388309 h 1388309"/>
              <a:gd name="connsiteX14" fmla="*/ 10294197 w 10951412"/>
              <a:gd name="connsiteY14" fmla="*/ 984568 h 1388309"/>
              <a:gd name="connsiteX15" fmla="*/ 159018 w 10951412"/>
              <a:gd name="connsiteY15" fmla="*/ 954088 h 1388309"/>
              <a:gd name="connsiteX16" fmla="*/ 0 w 10951412"/>
              <a:gd name="connsiteY16" fmla="*/ 795070 h 1388309"/>
              <a:gd name="connsiteX17" fmla="*/ 0 w 10951412"/>
              <a:gd name="connsiteY17" fmla="*/ 795073 h 1388309"/>
              <a:gd name="connsiteX18" fmla="*/ 0 w 10951412"/>
              <a:gd name="connsiteY18" fmla="*/ 556551 h 1388309"/>
              <a:gd name="connsiteX19" fmla="*/ 0 w 10951412"/>
              <a:gd name="connsiteY19" fmla="*/ 556551 h 1388309"/>
              <a:gd name="connsiteX20" fmla="*/ 0 w 10951412"/>
              <a:gd name="connsiteY20" fmla="*/ 159018 h 138830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669511 w 10740554"/>
              <a:gd name="connsiteY12" fmla="*/ 10861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44315 w 10740554"/>
              <a:gd name="connsiteY12" fmla="*/ 10709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09124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77261 w 10740554"/>
              <a:gd name="connsiteY12" fmla="*/ 111156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740554"/>
              <a:gd name="connsiteY0" fmla="*/ 159018 h 1225749"/>
              <a:gd name="connsiteX1" fmla="*/ 159018 w 10740554"/>
              <a:gd name="connsiteY1" fmla="*/ 0 h 1225749"/>
              <a:gd name="connsiteX2" fmla="*/ 6220037 w 10740554"/>
              <a:gd name="connsiteY2" fmla="*/ 0 h 1225749"/>
              <a:gd name="connsiteX3" fmla="*/ 6220037 w 10740554"/>
              <a:gd name="connsiteY3" fmla="*/ 0 h 1225749"/>
              <a:gd name="connsiteX4" fmla="*/ 8885767 w 10740554"/>
              <a:gd name="connsiteY4" fmla="*/ 0 h 1225749"/>
              <a:gd name="connsiteX5" fmla="*/ 10503902 w 10740554"/>
              <a:gd name="connsiteY5" fmla="*/ 0 h 1225749"/>
              <a:gd name="connsiteX6" fmla="*/ 10662920 w 10740554"/>
              <a:gd name="connsiteY6" fmla="*/ 159018 h 1225749"/>
              <a:gd name="connsiteX7" fmla="*/ 10662920 w 10740554"/>
              <a:gd name="connsiteY7" fmla="*/ 556551 h 1225749"/>
              <a:gd name="connsiteX8" fmla="*/ 10662920 w 10740554"/>
              <a:gd name="connsiteY8" fmla="*/ 556551 h 1225749"/>
              <a:gd name="connsiteX9" fmla="*/ 10662920 w 10740554"/>
              <a:gd name="connsiteY9" fmla="*/ 795073 h 1225749"/>
              <a:gd name="connsiteX10" fmla="*/ 10662920 w 10740554"/>
              <a:gd name="connsiteY10" fmla="*/ 795070 h 1225749"/>
              <a:gd name="connsiteX11" fmla="*/ 10503902 w 10740554"/>
              <a:gd name="connsiteY11" fmla="*/ 954088 h 1225749"/>
              <a:gd name="connsiteX12" fmla="*/ 10583851 w 10740554"/>
              <a:gd name="connsiteY12" fmla="*/ 1121728 h 1225749"/>
              <a:gd name="connsiteX13" fmla="*/ 10740554 w 10740554"/>
              <a:gd name="connsiteY13" fmla="*/ 1225749 h 1225749"/>
              <a:gd name="connsiteX14" fmla="*/ 10294197 w 10740554"/>
              <a:gd name="connsiteY14" fmla="*/ 984568 h 1225749"/>
              <a:gd name="connsiteX15" fmla="*/ 159018 w 10740554"/>
              <a:gd name="connsiteY15" fmla="*/ 954088 h 1225749"/>
              <a:gd name="connsiteX16" fmla="*/ 0 w 10740554"/>
              <a:gd name="connsiteY16" fmla="*/ 795070 h 1225749"/>
              <a:gd name="connsiteX17" fmla="*/ 0 w 10740554"/>
              <a:gd name="connsiteY17" fmla="*/ 795073 h 1225749"/>
              <a:gd name="connsiteX18" fmla="*/ 0 w 10740554"/>
              <a:gd name="connsiteY18" fmla="*/ 556551 h 1225749"/>
              <a:gd name="connsiteX19" fmla="*/ 0 w 10740554"/>
              <a:gd name="connsiteY19" fmla="*/ 556551 h 1225749"/>
              <a:gd name="connsiteX20" fmla="*/ 0 w 10740554"/>
              <a:gd name="connsiteY20" fmla="*/ 159018 h 122574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 name="connsiteX0" fmla="*/ 0 w 10662920"/>
              <a:gd name="connsiteY0" fmla="*/ 159018 h 1169869"/>
              <a:gd name="connsiteX1" fmla="*/ 159018 w 10662920"/>
              <a:gd name="connsiteY1" fmla="*/ 0 h 1169869"/>
              <a:gd name="connsiteX2" fmla="*/ 6220037 w 10662920"/>
              <a:gd name="connsiteY2" fmla="*/ 0 h 1169869"/>
              <a:gd name="connsiteX3" fmla="*/ 6220037 w 10662920"/>
              <a:gd name="connsiteY3" fmla="*/ 0 h 1169869"/>
              <a:gd name="connsiteX4" fmla="*/ 8885767 w 10662920"/>
              <a:gd name="connsiteY4" fmla="*/ 0 h 1169869"/>
              <a:gd name="connsiteX5" fmla="*/ 10503902 w 10662920"/>
              <a:gd name="connsiteY5" fmla="*/ 0 h 1169869"/>
              <a:gd name="connsiteX6" fmla="*/ 10662920 w 10662920"/>
              <a:gd name="connsiteY6" fmla="*/ 159018 h 1169869"/>
              <a:gd name="connsiteX7" fmla="*/ 10662920 w 10662920"/>
              <a:gd name="connsiteY7" fmla="*/ 556551 h 1169869"/>
              <a:gd name="connsiteX8" fmla="*/ 10662920 w 10662920"/>
              <a:gd name="connsiteY8" fmla="*/ 556551 h 1169869"/>
              <a:gd name="connsiteX9" fmla="*/ 10662920 w 10662920"/>
              <a:gd name="connsiteY9" fmla="*/ 795073 h 1169869"/>
              <a:gd name="connsiteX10" fmla="*/ 10662920 w 10662920"/>
              <a:gd name="connsiteY10" fmla="*/ 795070 h 1169869"/>
              <a:gd name="connsiteX11" fmla="*/ 10503902 w 10662920"/>
              <a:gd name="connsiteY11" fmla="*/ 954088 h 1169869"/>
              <a:gd name="connsiteX12" fmla="*/ 10583851 w 10662920"/>
              <a:gd name="connsiteY12" fmla="*/ 1121728 h 1169869"/>
              <a:gd name="connsiteX13" fmla="*/ 10654893 w 10662920"/>
              <a:gd name="connsiteY13" fmla="*/ 1169869 h 1169869"/>
              <a:gd name="connsiteX14" fmla="*/ 10294197 w 10662920"/>
              <a:gd name="connsiteY14" fmla="*/ 984568 h 1169869"/>
              <a:gd name="connsiteX15" fmla="*/ 159018 w 10662920"/>
              <a:gd name="connsiteY15" fmla="*/ 954088 h 1169869"/>
              <a:gd name="connsiteX16" fmla="*/ 0 w 10662920"/>
              <a:gd name="connsiteY16" fmla="*/ 795070 h 1169869"/>
              <a:gd name="connsiteX17" fmla="*/ 0 w 10662920"/>
              <a:gd name="connsiteY17" fmla="*/ 795073 h 1169869"/>
              <a:gd name="connsiteX18" fmla="*/ 0 w 10662920"/>
              <a:gd name="connsiteY18" fmla="*/ 556551 h 1169869"/>
              <a:gd name="connsiteX19" fmla="*/ 0 w 10662920"/>
              <a:gd name="connsiteY19" fmla="*/ 556551 h 1169869"/>
              <a:gd name="connsiteX20" fmla="*/ 0 w 10662920"/>
              <a:gd name="connsiteY20" fmla="*/ 159018 h 116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62920" h="1169869">
                <a:moveTo>
                  <a:pt x="0" y="159018"/>
                </a:moveTo>
                <a:cubicBezTo>
                  <a:pt x="0" y="71195"/>
                  <a:pt x="71195" y="0"/>
                  <a:pt x="159018" y="0"/>
                </a:cubicBezTo>
                <a:lnTo>
                  <a:pt x="6220037" y="0"/>
                </a:lnTo>
                <a:lnTo>
                  <a:pt x="6220037" y="0"/>
                </a:lnTo>
                <a:lnTo>
                  <a:pt x="8885767" y="0"/>
                </a:lnTo>
                <a:lnTo>
                  <a:pt x="10503902" y="0"/>
                </a:lnTo>
                <a:cubicBezTo>
                  <a:pt x="10591725" y="0"/>
                  <a:pt x="10662920" y="71195"/>
                  <a:pt x="10662920" y="159018"/>
                </a:cubicBezTo>
                <a:lnTo>
                  <a:pt x="10662920" y="556551"/>
                </a:lnTo>
                <a:lnTo>
                  <a:pt x="10662920" y="556551"/>
                </a:lnTo>
                <a:lnTo>
                  <a:pt x="10662920" y="795073"/>
                </a:lnTo>
                <a:lnTo>
                  <a:pt x="10662920" y="795070"/>
                </a:lnTo>
                <a:cubicBezTo>
                  <a:pt x="10662920" y="882893"/>
                  <a:pt x="10591725" y="954088"/>
                  <a:pt x="10503902" y="954088"/>
                </a:cubicBezTo>
                <a:cubicBezTo>
                  <a:pt x="10508587" y="1030288"/>
                  <a:pt x="10506684" y="1055688"/>
                  <a:pt x="10583851" y="1121728"/>
                </a:cubicBezTo>
                <a:cubicBezTo>
                  <a:pt x="10638283" y="1171642"/>
                  <a:pt x="10541159" y="1079315"/>
                  <a:pt x="10654893" y="1169869"/>
                </a:cubicBezTo>
                <a:cubicBezTo>
                  <a:pt x="10326001" y="1096249"/>
                  <a:pt x="10379286" y="1053108"/>
                  <a:pt x="10294197" y="984568"/>
                </a:cubicBezTo>
                <a:lnTo>
                  <a:pt x="159018" y="954088"/>
                </a:lnTo>
                <a:cubicBezTo>
                  <a:pt x="71195" y="954088"/>
                  <a:pt x="0" y="882893"/>
                  <a:pt x="0" y="795070"/>
                </a:cubicBezTo>
                <a:lnTo>
                  <a:pt x="0" y="795073"/>
                </a:lnTo>
                <a:lnTo>
                  <a:pt x="0" y="556551"/>
                </a:lnTo>
                <a:lnTo>
                  <a:pt x="0" y="556551"/>
                </a:lnTo>
                <a:lnTo>
                  <a:pt x="0" y="159018"/>
                </a:lnTo>
                <a:close/>
              </a:path>
            </a:pathLst>
          </a:cu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91440" rtlCol="0" anchor="t"/>
          <a:lstStyle/>
          <a:p>
            <a:pPr marL="0" lvl="1"/>
            <a:r>
              <a:rPr lang="en-US" dirty="0">
                <a:solidFill>
                  <a:schemeClr val="tx1"/>
                </a:solidFill>
                <a:latin typeface="Arial Nova Light" panose="020B0304020202020204" pitchFamily="34" charset="0"/>
                <a:ea typeface="Yu Gothic" panose="020B0400000000000000" pitchFamily="34" charset="-128"/>
              </a:rPr>
              <a:t>But they’re not independent! Racism against Asian Americans also perpetuates racism against Black people, and vice versa. </a:t>
            </a:r>
          </a:p>
          <a:p>
            <a:pPr marL="0" lvl="1"/>
            <a:r>
              <a:rPr lang="en-US" dirty="0">
                <a:solidFill>
                  <a:schemeClr val="tx1"/>
                </a:solidFill>
                <a:latin typeface="Arial Nova Light" panose="020B0304020202020204" pitchFamily="34" charset="0"/>
                <a:ea typeface="Yu Gothic" panose="020B0400000000000000" pitchFamily="34" charset="-128"/>
              </a:rPr>
              <a:t>Here’s a better explanation:</a:t>
            </a:r>
          </a:p>
        </p:txBody>
      </p:sp>
      <p:sp>
        <p:nvSpPr>
          <p:cNvPr id="2" name="Footer Placeholder 1">
            <a:extLst>
              <a:ext uri="{FF2B5EF4-FFF2-40B4-BE49-F238E27FC236}">
                <a16:creationId xmlns:a16="http://schemas.microsoft.com/office/drawing/2014/main" id="{6AC65F3D-3B3F-4EE2-B90D-74FE06C9C9C5}"/>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20628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17B-9F99-419A-BA6C-99B960655B26}"/>
              </a:ext>
            </a:extLst>
          </p:cNvPr>
          <p:cNvSpPr>
            <a:spLocks noGrp="1"/>
          </p:cNvSpPr>
          <p:nvPr>
            <p:ph type="title"/>
          </p:nvPr>
        </p:nvSpPr>
        <p:spPr>
          <a:xfrm>
            <a:off x="0" y="363379"/>
            <a:ext cx="12192000" cy="2997043"/>
          </a:xfrm>
          <a:solidFill>
            <a:srgbClr val="FFFF00"/>
          </a:solidFill>
        </p:spPr>
        <p:txBody>
          <a:bodyPr tIns="182880" anchor="t">
            <a:normAutofit/>
          </a:bodyPr>
          <a:lstStyle/>
          <a:p>
            <a:pPr algn="ctr"/>
            <a:r>
              <a:rPr lang="en-US" sz="2800" i="1" dirty="0"/>
              <a:t>Triangulation Theory</a:t>
            </a:r>
          </a:p>
        </p:txBody>
      </p:sp>
      <p:sp>
        <p:nvSpPr>
          <p:cNvPr id="3" name="Content Placeholder 2">
            <a:extLst>
              <a:ext uri="{FF2B5EF4-FFF2-40B4-BE49-F238E27FC236}">
                <a16:creationId xmlns:a16="http://schemas.microsoft.com/office/drawing/2014/main" id="{D6370577-33A4-44D1-8FED-975E02B1288B}"/>
              </a:ext>
            </a:extLst>
          </p:cNvPr>
          <p:cNvSpPr>
            <a:spLocks noGrp="1"/>
          </p:cNvSpPr>
          <p:nvPr>
            <p:ph idx="1"/>
          </p:nvPr>
        </p:nvSpPr>
        <p:spPr>
          <a:xfrm>
            <a:off x="838200" y="2281236"/>
            <a:ext cx="5257800" cy="1325563"/>
          </a:xfrm>
        </p:spPr>
        <p:txBody>
          <a:bodyPr>
            <a:normAutofit/>
          </a:bodyPr>
          <a:lstStyle/>
          <a:p>
            <a:pPr marL="0" indent="0" algn="ctr">
              <a:buNone/>
            </a:pPr>
            <a:r>
              <a:rPr lang="en-US" dirty="0"/>
              <a:t>SUPERIORITY/INFERIORITY</a:t>
            </a:r>
          </a:p>
          <a:p>
            <a:pPr marL="0" indent="0" algn="ctr">
              <a:buNone/>
            </a:pPr>
            <a:r>
              <a:rPr lang="en-US" dirty="0"/>
              <a:t>(MODEL MINORITY)</a:t>
            </a:r>
          </a:p>
        </p:txBody>
      </p:sp>
      <p:sp>
        <p:nvSpPr>
          <p:cNvPr id="4" name="Rectangle 3">
            <a:extLst>
              <a:ext uri="{FF2B5EF4-FFF2-40B4-BE49-F238E27FC236}">
                <a16:creationId xmlns:a16="http://schemas.microsoft.com/office/drawing/2014/main" id="{E8CFA33F-DA6F-4049-BA70-082600D8D151}"/>
              </a:ext>
            </a:extLst>
          </p:cNvPr>
          <p:cNvSpPr/>
          <p:nvPr/>
        </p:nvSpPr>
        <p:spPr>
          <a:xfrm>
            <a:off x="683393" y="1037512"/>
            <a:ext cx="10825214" cy="1036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Our society views Asian Americans in terms of two factors:</a:t>
            </a:r>
          </a:p>
        </p:txBody>
      </p:sp>
      <p:sp>
        <p:nvSpPr>
          <p:cNvPr id="5" name="Content Placeholder 2">
            <a:extLst>
              <a:ext uri="{FF2B5EF4-FFF2-40B4-BE49-F238E27FC236}">
                <a16:creationId xmlns:a16="http://schemas.microsoft.com/office/drawing/2014/main" id="{477D722F-EBCE-4D61-812B-887091A432A9}"/>
              </a:ext>
            </a:extLst>
          </p:cNvPr>
          <p:cNvSpPr txBox="1">
            <a:spLocks/>
          </p:cNvSpPr>
          <p:nvPr/>
        </p:nvSpPr>
        <p:spPr>
          <a:xfrm>
            <a:off x="6096000" y="2281236"/>
            <a:ext cx="52578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INSIDER/OUTSIDER</a:t>
            </a:r>
          </a:p>
          <a:p>
            <a:pPr marL="0" indent="0" algn="ctr">
              <a:buFont typeface="Arial" panose="020B0604020202020204" pitchFamily="34" charset="0"/>
              <a:buNone/>
            </a:pPr>
            <a:r>
              <a:rPr lang="en-US" dirty="0"/>
              <a:t>(PERPETUAL FOREIGNER)</a:t>
            </a:r>
          </a:p>
        </p:txBody>
      </p:sp>
      <p:sp>
        <p:nvSpPr>
          <p:cNvPr id="6" name="Content Placeholder 2">
            <a:extLst>
              <a:ext uri="{FF2B5EF4-FFF2-40B4-BE49-F238E27FC236}">
                <a16:creationId xmlns:a16="http://schemas.microsoft.com/office/drawing/2014/main" id="{D52F239A-02B2-4379-A28B-B907B607C742}"/>
              </a:ext>
            </a:extLst>
          </p:cNvPr>
          <p:cNvSpPr txBox="1">
            <a:spLocks/>
          </p:cNvSpPr>
          <p:nvPr/>
        </p:nvSpPr>
        <p:spPr>
          <a:xfrm>
            <a:off x="838200" y="3429000"/>
            <a:ext cx="5257800" cy="3063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dirty="0"/>
          </a:p>
        </p:txBody>
      </p:sp>
      <p:sp>
        <p:nvSpPr>
          <p:cNvPr id="7" name="Content Placeholder 2">
            <a:extLst>
              <a:ext uri="{FF2B5EF4-FFF2-40B4-BE49-F238E27FC236}">
                <a16:creationId xmlns:a16="http://schemas.microsoft.com/office/drawing/2014/main" id="{1FEFED35-DCFE-4455-89C3-864B50A62D02}"/>
              </a:ext>
            </a:extLst>
          </p:cNvPr>
          <p:cNvSpPr txBox="1">
            <a:spLocks/>
          </p:cNvSpPr>
          <p:nvPr/>
        </p:nvSpPr>
        <p:spPr>
          <a:xfrm>
            <a:off x="1508760" y="3814203"/>
            <a:ext cx="3916680" cy="2162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Our society perceives Asian Americans as relatively superior to Black people in order to oppress both (but especially Black people).</a:t>
            </a:r>
          </a:p>
        </p:txBody>
      </p:sp>
      <p:sp>
        <p:nvSpPr>
          <p:cNvPr id="8" name="Content Placeholder 2">
            <a:extLst>
              <a:ext uri="{FF2B5EF4-FFF2-40B4-BE49-F238E27FC236}">
                <a16:creationId xmlns:a16="http://schemas.microsoft.com/office/drawing/2014/main" id="{933B3C2C-96CA-4E40-B9B7-1E623DB322B5}"/>
              </a:ext>
            </a:extLst>
          </p:cNvPr>
          <p:cNvSpPr txBox="1">
            <a:spLocks/>
          </p:cNvSpPr>
          <p:nvPr/>
        </p:nvSpPr>
        <p:spPr>
          <a:xfrm>
            <a:off x="6756400" y="3814203"/>
            <a:ext cx="3937000" cy="2162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Our society perceives Asian Americans as outsiders, unassimilable, in order to ostracize them from political and civic action</a:t>
            </a:r>
          </a:p>
        </p:txBody>
      </p:sp>
      <p:sp>
        <p:nvSpPr>
          <p:cNvPr id="9" name="Footer Placeholder 8">
            <a:extLst>
              <a:ext uri="{FF2B5EF4-FFF2-40B4-BE49-F238E27FC236}">
                <a16:creationId xmlns:a16="http://schemas.microsoft.com/office/drawing/2014/main" id="{8B43EE76-F24E-4FE5-892C-6D9B736D339D}"/>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391959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CCE6AE-069B-46B0-904B-EA407BB146DA}"/>
              </a:ext>
            </a:extLst>
          </p:cNvPr>
          <p:cNvSpPr/>
          <p:nvPr/>
        </p:nvSpPr>
        <p:spPr>
          <a:xfrm>
            <a:off x="1104900" y="5016500"/>
            <a:ext cx="9525000" cy="355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9A45B-F94A-4625-A949-886E8582DDC3}"/>
              </a:ext>
            </a:extLst>
          </p:cNvPr>
          <p:cNvSpPr>
            <a:spLocks noGrp="1"/>
          </p:cNvSpPr>
          <p:nvPr>
            <p:ph type="title"/>
          </p:nvPr>
        </p:nvSpPr>
        <p:spPr>
          <a:xfrm>
            <a:off x="838200" y="365125"/>
            <a:ext cx="10515600" cy="822960"/>
          </a:xfrm>
          <a:solidFill>
            <a:srgbClr val="FFFF00"/>
          </a:solidFill>
        </p:spPr>
        <p:txBody>
          <a:bodyPr>
            <a:normAutofit/>
          </a:bodyPr>
          <a:lstStyle/>
          <a:p>
            <a:r>
              <a:rPr lang="en-US" sz="4000" dirty="0"/>
              <a:t>What is the Model Minority Myth?</a:t>
            </a:r>
          </a:p>
        </p:txBody>
      </p:sp>
      <p:sp>
        <p:nvSpPr>
          <p:cNvPr id="6" name="Rectangle 5">
            <a:extLst>
              <a:ext uri="{FF2B5EF4-FFF2-40B4-BE49-F238E27FC236}">
                <a16:creationId xmlns:a16="http://schemas.microsoft.com/office/drawing/2014/main" id="{B48949EA-6C1D-4481-9F5E-EBCBF40DCEA5}"/>
              </a:ext>
            </a:extLst>
          </p:cNvPr>
          <p:cNvSpPr/>
          <p:nvPr/>
        </p:nvSpPr>
        <p:spPr>
          <a:xfrm>
            <a:off x="1104900" y="5410200"/>
            <a:ext cx="3733800" cy="355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07176-D3BB-4336-B8F4-AE241555011B}"/>
              </a:ext>
            </a:extLst>
          </p:cNvPr>
          <p:cNvSpPr>
            <a:spLocks noGrp="1"/>
          </p:cNvSpPr>
          <p:nvPr>
            <p:ph idx="1"/>
          </p:nvPr>
        </p:nvSpPr>
        <p:spPr>
          <a:xfrm>
            <a:off x="838200" y="1384301"/>
            <a:ext cx="10515600" cy="4432300"/>
          </a:xfrm>
        </p:spPr>
        <p:txBody>
          <a:bodyPr>
            <a:normAutofit/>
          </a:bodyPr>
          <a:lstStyle/>
          <a:p>
            <a:r>
              <a:rPr lang="en-US" sz="2400" dirty="0"/>
              <a:t>Definition: the myth that Asian Americans have achieved economic success through quiet hard work, education, and other “cultural values”</a:t>
            </a:r>
          </a:p>
          <a:p>
            <a:r>
              <a:rPr lang="en-US" sz="2400" dirty="0"/>
              <a:t>Not only does the Model Minority Myth (MMM) exaggerate Asian American success, homogenize Asian America, and ignore discrimination against Asian Americans…</a:t>
            </a:r>
          </a:p>
          <a:p>
            <a:r>
              <a:rPr lang="en-US" sz="2400" dirty="0"/>
              <a:t>But also, the MMM purposefully frames Asian American “</a:t>
            </a:r>
            <a:r>
              <a:rPr lang="en-US" sz="2400" i="1" dirty="0"/>
              <a:t>cultural values” </a:t>
            </a:r>
            <a:r>
              <a:rPr lang="en-US" sz="2400" dirty="0"/>
              <a:t>as superior to Black “</a:t>
            </a:r>
            <a:r>
              <a:rPr lang="en-US" sz="2400" i="1" dirty="0"/>
              <a:t>cultural values” </a:t>
            </a:r>
            <a:r>
              <a:rPr lang="en-US" sz="2400" dirty="0"/>
              <a:t>by implying that if Black people just stopped complaining about racial inequality and worked harder, they could also succeed </a:t>
            </a:r>
          </a:p>
          <a:p>
            <a:pPr lvl="1"/>
            <a:r>
              <a:rPr lang="en-US" sz="2000" dirty="0"/>
              <a:t>“Cultural values” is a stand-in for race in “colorblind” discussions</a:t>
            </a:r>
          </a:p>
          <a:p>
            <a:pPr lvl="1"/>
            <a:r>
              <a:rPr lang="en-US" sz="2000" dirty="0"/>
              <a:t>Asian American “cultural values” are also shown as passive, apolitical, and irreconcilably different from White America</a:t>
            </a:r>
            <a:endParaRPr lang="en-US" sz="2000" dirty="0">
              <a:solidFill>
                <a:schemeClr val="bg1"/>
              </a:solidFill>
              <a:highlight>
                <a:srgbClr val="000000"/>
              </a:highlight>
            </a:endParaRPr>
          </a:p>
          <a:p>
            <a:r>
              <a:rPr lang="en-US" sz="2400" dirty="0"/>
              <a:t>The MMM conveniently shifts the cause of racial inequalities away from systemic reasons and to internal sources</a:t>
            </a:r>
            <a:endParaRPr lang="en-US" dirty="0"/>
          </a:p>
        </p:txBody>
      </p:sp>
      <p:sp>
        <p:nvSpPr>
          <p:cNvPr id="7" name="Footer Placeholder 6">
            <a:extLst>
              <a:ext uri="{FF2B5EF4-FFF2-40B4-BE49-F238E27FC236}">
                <a16:creationId xmlns:a16="http://schemas.microsoft.com/office/drawing/2014/main" id="{C6B475BF-A890-45EC-9F38-10DBE78FB573}"/>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403612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29ED0CC-576C-4AE0-8565-35461BF72559}"/>
              </a:ext>
            </a:extLst>
          </p:cNvPr>
          <p:cNvSpPr/>
          <p:nvPr/>
        </p:nvSpPr>
        <p:spPr>
          <a:xfrm>
            <a:off x="4744720" y="2919095"/>
            <a:ext cx="6126480" cy="28448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E32D47-84CB-4E1E-A3A2-06C370F71EFC}"/>
              </a:ext>
            </a:extLst>
          </p:cNvPr>
          <p:cNvSpPr/>
          <p:nvPr/>
        </p:nvSpPr>
        <p:spPr>
          <a:xfrm>
            <a:off x="7467600" y="2580640"/>
            <a:ext cx="3403600" cy="28448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9A45B-F94A-4625-A949-886E8582DDC3}"/>
              </a:ext>
            </a:extLst>
          </p:cNvPr>
          <p:cNvSpPr>
            <a:spLocks noGrp="1"/>
          </p:cNvSpPr>
          <p:nvPr>
            <p:ph type="title"/>
          </p:nvPr>
        </p:nvSpPr>
        <p:spPr>
          <a:xfrm>
            <a:off x="838200" y="365125"/>
            <a:ext cx="10515600" cy="822960"/>
          </a:xfrm>
          <a:solidFill>
            <a:srgbClr val="FFFF00"/>
          </a:solidFill>
        </p:spPr>
        <p:txBody>
          <a:bodyPr>
            <a:normAutofit/>
          </a:bodyPr>
          <a:lstStyle/>
          <a:p>
            <a:r>
              <a:rPr lang="en-US" sz="4000" dirty="0"/>
              <a:t>What is the Perpetual Foreigner Stereotype?</a:t>
            </a:r>
          </a:p>
        </p:txBody>
      </p:sp>
      <p:sp>
        <p:nvSpPr>
          <p:cNvPr id="3" name="Content Placeholder 2">
            <a:extLst>
              <a:ext uri="{FF2B5EF4-FFF2-40B4-BE49-F238E27FC236}">
                <a16:creationId xmlns:a16="http://schemas.microsoft.com/office/drawing/2014/main" id="{61C07176-D3BB-4336-B8F4-AE241555011B}"/>
              </a:ext>
            </a:extLst>
          </p:cNvPr>
          <p:cNvSpPr>
            <a:spLocks noGrp="1"/>
          </p:cNvSpPr>
          <p:nvPr>
            <p:ph idx="1"/>
          </p:nvPr>
        </p:nvSpPr>
        <p:spPr>
          <a:xfrm>
            <a:off x="838200" y="1384300"/>
            <a:ext cx="10515600" cy="4843779"/>
          </a:xfrm>
        </p:spPr>
        <p:txBody>
          <a:bodyPr>
            <a:normAutofit/>
          </a:bodyPr>
          <a:lstStyle/>
          <a:p>
            <a:r>
              <a:rPr lang="en-US" sz="2400" dirty="0"/>
              <a:t>Definition: the stereotype of immigrant and native-born Asian Americans as innately “un-American,” forever unable to assimilate into American culture</a:t>
            </a:r>
          </a:p>
          <a:p>
            <a:r>
              <a:rPr lang="en-US" sz="2400" dirty="0"/>
              <a:t>The Perpetual Foreigner Stereotype (PFS) erases the enormous contributions that Asian Americans have made in the formation of this country, scapegoats Asian Americans in times of domestic turmoil, and deters Asian Americans from gaining political power</a:t>
            </a:r>
          </a:p>
          <a:p>
            <a:pPr lvl="1"/>
            <a:r>
              <a:rPr lang="en-US" sz="2000" dirty="0"/>
              <a:t>Outright ostracization (e.g., The Chinese Exclusion Act) has been replaced with more subtle reminders of foreignness, such as calling COVID-19 “The China Virus” or “Kung Flu,” and the associated rise in violence against Asian Americans</a:t>
            </a:r>
          </a:p>
          <a:p>
            <a:r>
              <a:rPr lang="en-US" sz="2400" dirty="0"/>
              <a:t>By ostracizing Asian Americans, the PFS leaves the Asian American community vulnerable to attacks and too politically weak to retaliate</a:t>
            </a:r>
          </a:p>
          <a:p>
            <a:endParaRPr lang="en-US" sz="2400" dirty="0"/>
          </a:p>
          <a:p>
            <a:endParaRPr lang="en-US" sz="2400" dirty="0"/>
          </a:p>
        </p:txBody>
      </p:sp>
      <p:sp>
        <p:nvSpPr>
          <p:cNvPr id="8" name="Footer Placeholder 7">
            <a:extLst>
              <a:ext uri="{FF2B5EF4-FFF2-40B4-BE49-F238E27FC236}">
                <a16:creationId xmlns:a16="http://schemas.microsoft.com/office/drawing/2014/main" id="{AAE10EAC-BF2C-4CE9-9510-39CC8BCB01C5}"/>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144950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C7B6226-4100-4953-8C2A-0F5E9F65587F}"/>
              </a:ext>
            </a:extLst>
          </p:cNvPr>
          <p:cNvSpPr/>
          <p:nvPr/>
        </p:nvSpPr>
        <p:spPr>
          <a:xfrm>
            <a:off x="383284" y="0"/>
            <a:ext cx="3609661" cy="685799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 name="Title 1">
            <a:extLst>
              <a:ext uri="{FF2B5EF4-FFF2-40B4-BE49-F238E27FC236}">
                <a16:creationId xmlns:a16="http://schemas.microsoft.com/office/drawing/2014/main" id="{59A92871-D62E-434E-A64E-0C5D6CE23C49}"/>
              </a:ext>
            </a:extLst>
          </p:cNvPr>
          <p:cNvSpPr>
            <a:spLocks noGrp="1"/>
          </p:cNvSpPr>
          <p:nvPr>
            <p:ph type="title"/>
          </p:nvPr>
        </p:nvSpPr>
        <p:spPr>
          <a:xfrm>
            <a:off x="589349" y="234545"/>
            <a:ext cx="3281735" cy="6445655"/>
          </a:xfrm>
        </p:spPr>
        <p:txBody>
          <a:bodyPr>
            <a:normAutofit/>
          </a:bodyPr>
          <a:lstStyle/>
          <a:p>
            <a:r>
              <a:rPr lang="en-US" u="sng" dirty="0"/>
              <a:t>In short,</a:t>
            </a:r>
            <a:br>
              <a:rPr lang="en-US" u="sng" dirty="0"/>
            </a:br>
            <a:r>
              <a:rPr lang="en-US" sz="3000" dirty="0"/>
              <a:t>the model minority myth and the perpetual foreigner stereotype ostracize Asian Americans, leaving the community vulnerable to attack, while also further oppressing Black people through false comparisons.</a:t>
            </a:r>
            <a:endParaRPr lang="en-US" sz="3000" u="sng" dirty="0"/>
          </a:p>
        </p:txBody>
      </p:sp>
      <p:grpSp>
        <p:nvGrpSpPr>
          <p:cNvPr id="49" name="Group 48">
            <a:extLst>
              <a:ext uri="{FF2B5EF4-FFF2-40B4-BE49-F238E27FC236}">
                <a16:creationId xmlns:a16="http://schemas.microsoft.com/office/drawing/2014/main" id="{CA2E6895-9337-458F-A4FD-0BDF19D84547}"/>
              </a:ext>
            </a:extLst>
          </p:cNvPr>
          <p:cNvGrpSpPr/>
          <p:nvPr/>
        </p:nvGrpSpPr>
        <p:grpSpPr>
          <a:xfrm>
            <a:off x="4168032" y="365851"/>
            <a:ext cx="7490886" cy="6126293"/>
            <a:chOff x="3671750" y="358344"/>
            <a:chExt cx="7490886" cy="6126293"/>
          </a:xfrm>
        </p:grpSpPr>
        <p:grpSp>
          <p:nvGrpSpPr>
            <p:cNvPr id="17" name="Group 16">
              <a:extLst>
                <a:ext uri="{FF2B5EF4-FFF2-40B4-BE49-F238E27FC236}">
                  <a16:creationId xmlns:a16="http://schemas.microsoft.com/office/drawing/2014/main" id="{BA4EC231-7993-475F-A2AA-F26B4E8C59B6}"/>
                </a:ext>
              </a:extLst>
            </p:cNvPr>
            <p:cNvGrpSpPr/>
            <p:nvPr/>
          </p:nvGrpSpPr>
          <p:grpSpPr>
            <a:xfrm>
              <a:off x="3671750" y="358344"/>
              <a:ext cx="7490886" cy="5908888"/>
              <a:chOff x="3128709" y="1521912"/>
              <a:chExt cx="5380290" cy="4420982"/>
            </a:xfrm>
          </p:grpSpPr>
          <p:grpSp>
            <p:nvGrpSpPr>
              <p:cNvPr id="9" name="Group 8">
                <a:extLst>
                  <a:ext uri="{FF2B5EF4-FFF2-40B4-BE49-F238E27FC236}">
                    <a16:creationId xmlns:a16="http://schemas.microsoft.com/office/drawing/2014/main" id="{D1A302A2-5B3F-4D0D-8878-F0021731A06C}"/>
                  </a:ext>
                </a:extLst>
              </p:cNvPr>
              <p:cNvGrpSpPr/>
              <p:nvPr/>
            </p:nvGrpSpPr>
            <p:grpSpPr>
              <a:xfrm>
                <a:off x="4150462" y="1919559"/>
                <a:ext cx="3693058" cy="3693524"/>
                <a:chOff x="726542" y="1778000"/>
                <a:chExt cx="3693058" cy="3693524"/>
              </a:xfrm>
            </p:grpSpPr>
            <p:cxnSp>
              <p:nvCxnSpPr>
                <p:cNvPr id="7" name="Straight Arrow Connector 6">
                  <a:extLst>
                    <a:ext uri="{FF2B5EF4-FFF2-40B4-BE49-F238E27FC236}">
                      <a16:creationId xmlns:a16="http://schemas.microsoft.com/office/drawing/2014/main" id="{5068BAF6-C14C-4645-BC30-ED699A020AB2}"/>
                    </a:ext>
                  </a:extLst>
                </p:cNvPr>
                <p:cNvCxnSpPr>
                  <a:cxnSpLocks/>
                </p:cNvCxnSpPr>
                <p:nvPr/>
              </p:nvCxnSpPr>
              <p:spPr>
                <a:xfrm flipV="1">
                  <a:off x="741680" y="1778000"/>
                  <a:ext cx="0" cy="3693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BE0AB4B-11B0-4035-A8A2-27FD532BCBB8}"/>
                    </a:ext>
                  </a:extLst>
                </p:cNvPr>
                <p:cNvCxnSpPr>
                  <a:cxnSpLocks/>
                </p:cNvCxnSpPr>
                <p:nvPr/>
              </p:nvCxnSpPr>
              <p:spPr>
                <a:xfrm>
                  <a:off x="726542" y="5455920"/>
                  <a:ext cx="369305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8503CA0C-DC9D-4610-B254-A1B2856EBAA8}"/>
                  </a:ext>
                </a:extLst>
              </p:cNvPr>
              <p:cNvSpPr txBox="1"/>
              <p:nvPr/>
            </p:nvSpPr>
            <p:spPr>
              <a:xfrm>
                <a:off x="3128709" y="1919558"/>
                <a:ext cx="1330957" cy="345414"/>
              </a:xfrm>
              <a:prstGeom prst="rect">
                <a:avLst/>
              </a:prstGeom>
              <a:noFill/>
            </p:spPr>
            <p:txBody>
              <a:bodyPr wrap="square" rtlCol="0">
                <a:spAutoFit/>
              </a:bodyPr>
              <a:lstStyle/>
              <a:p>
                <a:r>
                  <a:rPr lang="en-US" sz="2400" dirty="0"/>
                  <a:t>“Superior”</a:t>
                </a:r>
              </a:p>
            </p:txBody>
          </p:sp>
          <p:sp>
            <p:nvSpPr>
              <p:cNvPr id="11" name="TextBox 10">
                <a:extLst>
                  <a:ext uri="{FF2B5EF4-FFF2-40B4-BE49-F238E27FC236}">
                    <a16:creationId xmlns:a16="http://schemas.microsoft.com/office/drawing/2014/main" id="{3C3F46B4-C322-465E-A32B-658253F0CAD8}"/>
                  </a:ext>
                </a:extLst>
              </p:cNvPr>
              <p:cNvSpPr txBox="1"/>
              <p:nvPr/>
            </p:nvSpPr>
            <p:spPr>
              <a:xfrm>
                <a:off x="3128709" y="5267669"/>
                <a:ext cx="1330957" cy="345414"/>
              </a:xfrm>
              <a:prstGeom prst="rect">
                <a:avLst/>
              </a:prstGeom>
              <a:noFill/>
            </p:spPr>
            <p:txBody>
              <a:bodyPr wrap="square" rtlCol="0">
                <a:spAutoFit/>
              </a:bodyPr>
              <a:lstStyle/>
              <a:p>
                <a:r>
                  <a:rPr lang="en-US" sz="2400" dirty="0"/>
                  <a:t>“Inferior”</a:t>
                </a:r>
              </a:p>
            </p:txBody>
          </p:sp>
          <p:sp>
            <p:nvSpPr>
              <p:cNvPr id="12" name="TextBox 11">
                <a:extLst>
                  <a:ext uri="{FF2B5EF4-FFF2-40B4-BE49-F238E27FC236}">
                    <a16:creationId xmlns:a16="http://schemas.microsoft.com/office/drawing/2014/main" id="{BF98DDF7-F5F9-4C5A-A873-CD8960C3D453}"/>
                  </a:ext>
                </a:extLst>
              </p:cNvPr>
              <p:cNvSpPr txBox="1"/>
              <p:nvPr/>
            </p:nvSpPr>
            <p:spPr>
              <a:xfrm>
                <a:off x="4165600" y="5597480"/>
                <a:ext cx="1036891" cy="345414"/>
              </a:xfrm>
              <a:prstGeom prst="rect">
                <a:avLst/>
              </a:prstGeom>
              <a:noFill/>
            </p:spPr>
            <p:txBody>
              <a:bodyPr wrap="square" rtlCol="0">
                <a:spAutoFit/>
              </a:bodyPr>
              <a:lstStyle/>
              <a:p>
                <a:r>
                  <a:rPr lang="en-US" sz="2400" dirty="0"/>
                  <a:t>“Outsider”</a:t>
                </a:r>
              </a:p>
            </p:txBody>
          </p:sp>
          <p:sp>
            <p:nvSpPr>
              <p:cNvPr id="13" name="TextBox 12">
                <a:extLst>
                  <a:ext uri="{FF2B5EF4-FFF2-40B4-BE49-F238E27FC236}">
                    <a16:creationId xmlns:a16="http://schemas.microsoft.com/office/drawing/2014/main" id="{57D43A2E-90CF-40A3-AFE4-3434CD7E45ED}"/>
                  </a:ext>
                </a:extLst>
              </p:cNvPr>
              <p:cNvSpPr txBox="1"/>
              <p:nvPr/>
            </p:nvSpPr>
            <p:spPr>
              <a:xfrm>
                <a:off x="7178042" y="5597479"/>
                <a:ext cx="1330957" cy="345414"/>
              </a:xfrm>
              <a:prstGeom prst="rect">
                <a:avLst/>
              </a:prstGeom>
              <a:noFill/>
            </p:spPr>
            <p:txBody>
              <a:bodyPr wrap="square" rtlCol="0">
                <a:spAutoFit/>
              </a:bodyPr>
              <a:lstStyle/>
              <a:p>
                <a:r>
                  <a:rPr lang="en-US" sz="2400" dirty="0"/>
                  <a:t>“Insider”</a:t>
                </a:r>
              </a:p>
            </p:txBody>
          </p:sp>
          <p:sp>
            <p:nvSpPr>
              <p:cNvPr id="14" name="TextBox 13">
                <a:extLst>
                  <a:ext uri="{FF2B5EF4-FFF2-40B4-BE49-F238E27FC236}">
                    <a16:creationId xmlns:a16="http://schemas.microsoft.com/office/drawing/2014/main" id="{0C461CBC-84CC-4E44-9052-011AB0762178}"/>
                  </a:ext>
                </a:extLst>
              </p:cNvPr>
              <p:cNvSpPr txBox="1"/>
              <p:nvPr/>
            </p:nvSpPr>
            <p:spPr>
              <a:xfrm>
                <a:off x="6573826" y="1521912"/>
                <a:ext cx="1722252" cy="437524"/>
              </a:xfrm>
              <a:prstGeom prst="rect">
                <a:avLst/>
              </a:prstGeom>
              <a:noFill/>
            </p:spPr>
            <p:txBody>
              <a:bodyPr wrap="square" rtlCol="0">
                <a:spAutoFit/>
              </a:bodyPr>
              <a:lstStyle/>
              <a:p>
                <a:pPr algn="r"/>
                <a:r>
                  <a:rPr lang="en-US" sz="3200" dirty="0"/>
                  <a:t>White people</a:t>
                </a:r>
              </a:p>
            </p:txBody>
          </p:sp>
          <p:sp>
            <p:nvSpPr>
              <p:cNvPr id="15" name="TextBox 14">
                <a:extLst>
                  <a:ext uri="{FF2B5EF4-FFF2-40B4-BE49-F238E27FC236}">
                    <a16:creationId xmlns:a16="http://schemas.microsoft.com/office/drawing/2014/main" id="{D1167A2E-E315-4B80-886C-C498749D9D14}"/>
                  </a:ext>
                </a:extLst>
              </p:cNvPr>
              <p:cNvSpPr txBox="1"/>
              <p:nvPr/>
            </p:nvSpPr>
            <p:spPr>
              <a:xfrm>
                <a:off x="6411357" y="5051443"/>
                <a:ext cx="1884720" cy="437524"/>
              </a:xfrm>
              <a:prstGeom prst="rect">
                <a:avLst/>
              </a:prstGeom>
              <a:noFill/>
            </p:spPr>
            <p:txBody>
              <a:bodyPr wrap="square" rtlCol="0">
                <a:spAutoFit/>
              </a:bodyPr>
              <a:lstStyle/>
              <a:p>
                <a:pPr algn="r"/>
                <a:r>
                  <a:rPr lang="en-US" sz="3200" dirty="0"/>
                  <a:t>Black people</a:t>
                </a:r>
              </a:p>
            </p:txBody>
          </p:sp>
          <p:sp>
            <p:nvSpPr>
              <p:cNvPr id="16" name="TextBox 15">
                <a:extLst>
                  <a:ext uri="{FF2B5EF4-FFF2-40B4-BE49-F238E27FC236}">
                    <a16:creationId xmlns:a16="http://schemas.microsoft.com/office/drawing/2014/main" id="{1148DE6D-6FD8-4F28-97A7-89813524DF99}"/>
                  </a:ext>
                </a:extLst>
              </p:cNvPr>
              <p:cNvSpPr txBox="1"/>
              <p:nvPr/>
            </p:nvSpPr>
            <p:spPr>
              <a:xfrm>
                <a:off x="4164441" y="2898450"/>
                <a:ext cx="1409787" cy="805966"/>
              </a:xfrm>
              <a:prstGeom prst="rect">
                <a:avLst/>
              </a:prstGeom>
              <a:noFill/>
            </p:spPr>
            <p:txBody>
              <a:bodyPr wrap="square" rtlCol="0">
                <a:spAutoFit/>
              </a:bodyPr>
              <a:lstStyle/>
              <a:p>
                <a:r>
                  <a:rPr lang="en-US" sz="3200" dirty="0"/>
                  <a:t>Asian Americans</a:t>
                </a:r>
              </a:p>
            </p:txBody>
          </p:sp>
        </p:grpSp>
        <p:sp>
          <p:nvSpPr>
            <p:cNvPr id="20" name="TextBox 19">
              <a:extLst>
                <a:ext uri="{FF2B5EF4-FFF2-40B4-BE49-F238E27FC236}">
                  <a16:creationId xmlns:a16="http://schemas.microsoft.com/office/drawing/2014/main" id="{A2368A53-1491-4F4D-A9D4-9E85CCC85E96}"/>
                </a:ext>
              </a:extLst>
            </p:cNvPr>
            <p:cNvSpPr txBox="1"/>
            <p:nvPr/>
          </p:nvSpPr>
          <p:spPr>
            <a:xfrm>
              <a:off x="5337139" y="1007513"/>
              <a:ext cx="2679121" cy="830997"/>
            </a:xfrm>
            <a:prstGeom prst="rect">
              <a:avLst/>
            </a:prstGeom>
            <a:noFill/>
          </p:spPr>
          <p:txBody>
            <a:bodyPr wrap="square">
              <a:spAutoFit/>
            </a:bodyPr>
            <a:lstStyle/>
            <a:p>
              <a:pPr algn="ctr"/>
              <a:r>
                <a:rPr lang="en-US" sz="1600" dirty="0">
                  <a:solidFill>
                    <a:schemeClr val="tx1"/>
                  </a:solidFill>
                  <a:latin typeface="Arial Nova Light" panose="020B0304020202020204" pitchFamily="34" charset="0"/>
                </a:rPr>
                <a:t>The model minority myth does not give </a:t>
              </a:r>
              <a:r>
                <a:rPr lang="en-US" sz="1600" dirty="0" err="1">
                  <a:solidFill>
                    <a:schemeClr val="tx1"/>
                  </a:solidFill>
                  <a:latin typeface="Arial Nova Light" panose="020B0304020202020204" pitchFamily="34" charset="0"/>
                </a:rPr>
                <a:t>AsAms</a:t>
              </a:r>
              <a:r>
                <a:rPr lang="en-US" sz="1600" dirty="0">
                  <a:solidFill>
                    <a:schemeClr val="tx1"/>
                  </a:solidFill>
                  <a:latin typeface="Arial Nova Light" panose="020B0304020202020204" pitchFamily="34" charset="0"/>
                </a:rPr>
                <a:t> the full privileges of Whiteness</a:t>
              </a:r>
            </a:p>
          </p:txBody>
        </p:sp>
        <p:cxnSp>
          <p:nvCxnSpPr>
            <p:cNvPr id="5" name="Straight Arrow Connector 4">
              <a:extLst>
                <a:ext uri="{FF2B5EF4-FFF2-40B4-BE49-F238E27FC236}">
                  <a16:creationId xmlns:a16="http://schemas.microsoft.com/office/drawing/2014/main" id="{95C664F1-890D-4053-93F9-28985B2D4607}"/>
                </a:ext>
              </a:extLst>
            </p:cNvPr>
            <p:cNvCxnSpPr>
              <a:cxnSpLocks/>
            </p:cNvCxnSpPr>
            <p:nvPr/>
          </p:nvCxnSpPr>
          <p:spPr>
            <a:xfrm flipH="1">
              <a:off x="6505989" y="922267"/>
              <a:ext cx="2513212" cy="1843865"/>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85C9EF5-3EF2-4B11-8C74-14D92E4808F0}"/>
                </a:ext>
              </a:extLst>
            </p:cNvPr>
            <p:cNvSpPr txBox="1"/>
            <p:nvPr/>
          </p:nvSpPr>
          <p:spPr>
            <a:xfrm>
              <a:off x="7356084" y="2103274"/>
              <a:ext cx="3354434" cy="830997"/>
            </a:xfrm>
            <a:prstGeom prst="rect">
              <a:avLst/>
            </a:prstGeom>
            <a:noFill/>
          </p:spPr>
          <p:txBody>
            <a:bodyPr wrap="square">
              <a:spAutoFit/>
            </a:bodyPr>
            <a:lstStyle/>
            <a:p>
              <a:pPr algn="ctr"/>
              <a:r>
                <a:rPr lang="en-US" sz="1600" dirty="0">
                  <a:solidFill>
                    <a:schemeClr val="tx1"/>
                  </a:solidFill>
                  <a:latin typeface="Arial Nova Light" panose="020B0304020202020204" pitchFamily="34" charset="0"/>
                </a:rPr>
                <a:t>As “perpetual foreigners,” </a:t>
              </a:r>
              <a:r>
                <a:rPr lang="en-US" sz="1600" dirty="0" err="1">
                  <a:solidFill>
                    <a:schemeClr val="tx1"/>
                  </a:solidFill>
                  <a:latin typeface="Arial Nova Light" panose="020B0304020202020204" pitchFamily="34" charset="0"/>
                </a:rPr>
                <a:t>AsAms</a:t>
              </a:r>
              <a:r>
                <a:rPr lang="en-US" sz="1600" dirty="0">
                  <a:solidFill>
                    <a:schemeClr val="tx1"/>
                  </a:solidFill>
                  <a:latin typeface="Arial Nova Light" panose="020B0304020202020204" pitchFamily="34" charset="0"/>
                </a:rPr>
                <a:t> are dissuaded from political action and thus barred from gaining power</a:t>
              </a:r>
            </a:p>
          </p:txBody>
        </p:sp>
        <p:cxnSp>
          <p:nvCxnSpPr>
            <p:cNvPr id="24" name="Straight Arrow Connector 23">
              <a:extLst>
                <a:ext uri="{FF2B5EF4-FFF2-40B4-BE49-F238E27FC236}">
                  <a16:creationId xmlns:a16="http://schemas.microsoft.com/office/drawing/2014/main" id="{44933F17-9FDF-40E6-BD78-88C1E26EE473}"/>
                </a:ext>
              </a:extLst>
            </p:cNvPr>
            <p:cNvCxnSpPr/>
            <p:nvPr/>
          </p:nvCxnSpPr>
          <p:spPr>
            <a:xfrm flipH="1" flipV="1">
              <a:off x="7251684" y="3030049"/>
              <a:ext cx="3458834" cy="0"/>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842148C-BF8F-4CB5-8F7F-EA5363DB1F78}"/>
                </a:ext>
              </a:extLst>
            </p:cNvPr>
            <p:cNvSpPr txBox="1"/>
            <p:nvPr/>
          </p:nvSpPr>
          <p:spPr>
            <a:xfrm>
              <a:off x="5392197" y="4321353"/>
              <a:ext cx="2624063" cy="830997"/>
            </a:xfrm>
            <a:prstGeom prst="rect">
              <a:avLst/>
            </a:prstGeom>
            <a:noFill/>
          </p:spPr>
          <p:txBody>
            <a:bodyPr wrap="square">
              <a:spAutoFit/>
            </a:bodyPr>
            <a:lstStyle/>
            <a:p>
              <a:pPr algn="ctr"/>
              <a:r>
                <a:rPr lang="en-US" sz="1600" dirty="0">
                  <a:solidFill>
                    <a:schemeClr val="tx1"/>
                  </a:solidFill>
                  <a:latin typeface="Arial Nova Light" panose="020B0304020202020204" pitchFamily="34" charset="0"/>
                </a:rPr>
                <a:t>The model minority myth purposefully frames </a:t>
              </a:r>
              <a:r>
                <a:rPr lang="en-US" sz="1600" dirty="0" err="1">
                  <a:solidFill>
                    <a:schemeClr val="tx1"/>
                  </a:solidFill>
                  <a:latin typeface="Arial Nova Light" panose="020B0304020202020204" pitchFamily="34" charset="0"/>
                </a:rPr>
                <a:t>AsAms</a:t>
              </a:r>
              <a:r>
                <a:rPr lang="en-US" sz="1600" dirty="0">
                  <a:solidFill>
                    <a:schemeClr val="tx1"/>
                  </a:solidFill>
                  <a:latin typeface="Arial Nova Light" panose="020B0304020202020204" pitchFamily="34" charset="0"/>
                </a:rPr>
                <a:t> as superior to  Black people</a:t>
              </a:r>
            </a:p>
          </p:txBody>
        </p:sp>
        <p:cxnSp>
          <p:nvCxnSpPr>
            <p:cNvPr id="34" name="Straight Arrow Connector 33">
              <a:extLst>
                <a:ext uri="{FF2B5EF4-FFF2-40B4-BE49-F238E27FC236}">
                  <a16:creationId xmlns:a16="http://schemas.microsoft.com/office/drawing/2014/main" id="{8859240B-21CB-4888-9D32-0A7FB9713733}"/>
                </a:ext>
              </a:extLst>
            </p:cNvPr>
            <p:cNvCxnSpPr>
              <a:cxnSpLocks/>
            </p:cNvCxnSpPr>
            <p:nvPr/>
          </p:nvCxnSpPr>
          <p:spPr>
            <a:xfrm>
              <a:off x="6505989" y="3322262"/>
              <a:ext cx="2513212" cy="1843865"/>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9C83817-315C-41A5-BDD3-FA5990176D58}"/>
                </a:ext>
              </a:extLst>
            </p:cNvPr>
            <p:cNvCxnSpPr>
              <a:cxnSpLocks/>
              <a:stCxn id="13" idx="1"/>
              <a:endCxn id="12" idx="3"/>
            </p:cNvCxnSpPr>
            <p:nvPr/>
          </p:nvCxnSpPr>
          <p:spPr>
            <a:xfrm flipH="1">
              <a:off x="6559042" y="6036399"/>
              <a:ext cx="2750525" cy="1"/>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B9EF470-CEDF-4C34-886C-5383BA755BD9}"/>
                </a:ext>
              </a:extLst>
            </p:cNvPr>
            <p:cNvSpPr txBox="1"/>
            <p:nvPr/>
          </p:nvSpPr>
          <p:spPr>
            <a:xfrm>
              <a:off x="4968260" y="6115305"/>
              <a:ext cx="6096000" cy="369332"/>
            </a:xfrm>
            <a:prstGeom prst="rect">
              <a:avLst/>
            </a:prstGeom>
            <a:noFill/>
          </p:spPr>
          <p:txBody>
            <a:bodyPr wrap="square">
              <a:spAutoFit/>
            </a:bodyPr>
            <a:lstStyle/>
            <a:p>
              <a:pPr algn="ctr"/>
              <a:r>
                <a:rPr lang="en-US" dirty="0"/>
                <a:t>The process of “Ostracization”</a:t>
              </a:r>
            </a:p>
          </p:txBody>
        </p:sp>
        <p:cxnSp>
          <p:nvCxnSpPr>
            <p:cNvPr id="42" name="Straight Arrow Connector 41">
              <a:extLst>
                <a:ext uri="{FF2B5EF4-FFF2-40B4-BE49-F238E27FC236}">
                  <a16:creationId xmlns:a16="http://schemas.microsoft.com/office/drawing/2014/main" id="{7AE1D370-E652-4332-BDBC-4BEB1D20176E}"/>
                </a:ext>
              </a:extLst>
            </p:cNvPr>
            <p:cNvCxnSpPr>
              <a:cxnSpLocks/>
              <a:stCxn id="11" idx="0"/>
            </p:cNvCxnSpPr>
            <p:nvPr/>
          </p:nvCxnSpPr>
          <p:spPr>
            <a:xfrm flipV="1">
              <a:off x="4598285" y="3275381"/>
              <a:ext cx="0" cy="2089375"/>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2B622E3-84EB-4748-800C-AEBAB59A4319}"/>
                </a:ext>
              </a:extLst>
            </p:cNvPr>
            <p:cNvSpPr txBox="1"/>
            <p:nvPr/>
          </p:nvSpPr>
          <p:spPr>
            <a:xfrm rot="16200000">
              <a:off x="3123524" y="3985358"/>
              <a:ext cx="2066285" cy="646331"/>
            </a:xfrm>
            <a:prstGeom prst="rect">
              <a:avLst/>
            </a:prstGeom>
            <a:noFill/>
          </p:spPr>
          <p:txBody>
            <a:bodyPr wrap="square">
              <a:spAutoFit/>
            </a:bodyPr>
            <a:lstStyle/>
            <a:p>
              <a:pPr algn="ctr"/>
              <a:r>
                <a:rPr lang="en-US" dirty="0"/>
                <a:t>The process of “Valorization”</a:t>
              </a:r>
            </a:p>
          </p:txBody>
        </p:sp>
      </p:grpSp>
      <p:sp>
        <p:nvSpPr>
          <p:cNvPr id="51" name="Footer Placeholder 50">
            <a:extLst>
              <a:ext uri="{FF2B5EF4-FFF2-40B4-BE49-F238E27FC236}">
                <a16:creationId xmlns:a16="http://schemas.microsoft.com/office/drawing/2014/main" id="{AA804AB0-673F-4EB7-928E-3EAE0153C87B}"/>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1913740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D1EA7C-67B9-483B-9ED8-9A9E7B0C3400}"/>
              </a:ext>
            </a:extLst>
          </p:cNvPr>
          <p:cNvSpPr/>
          <p:nvPr/>
        </p:nvSpPr>
        <p:spPr>
          <a:xfrm>
            <a:off x="0" y="266466"/>
            <a:ext cx="12192000" cy="15216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600200" rIns="1600200" bIns="182880" rtlCol="0" anchor="ctr"/>
          <a:lstStyle/>
          <a:p>
            <a:pPr algn="ctr"/>
            <a:r>
              <a:rPr lang="en-US" sz="4000" dirty="0"/>
              <a:t>Where do we see the Model Minority Myth and the Perpetual Foreigner Stereotype? </a:t>
            </a:r>
            <a:endParaRPr lang="en-US" sz="4000" dirty="0">
              <a:solidFill>
                <a:schemeClr val="bg1"/>
              </a:solidFill>
            </a:endParaRPr>
          </a:p>
        </p:txBody>
      </p:sp>
      <p:pic>
        <p:nvPicPr>
          <p:cNvPr id="46" name="Picture 45">
            <a:extLst>
              <a:ext uri="{FF2B5EF4-FFF2-40B4-BE49-F238E27FC236}">
                <a16:creationId xmlns:a16="http://schemas.microsoft.com/office/drawing/2014/main" id="{9527F15B-2DF6-4D31-9E7A-FE6F0DD606ED}"/>
              </a:ext>
            </a:extLst>
          </p:cNvPr>
          <p:cNvPicPr>
            <a:picLocks noChangeAspect="1"/>
          </p:cNvPicPr>
          <p:nvPr/>
        </p:nvPicPr>
        <p:blipFill>
          <a:blip r:embed="rId2"/>
          <a:stretch>
            <a:fillRect/>
          </a:stretch>
        </p:blipFill>
        <p:spPr>
          <a:xfrm>
            <a:off x="137636" y="1898992"/>
            <a:ext cx="6001036" cy="1828800"/>
          </a:xfrm>
          <a:prstGeom prst="rect">
            <a:avLst/>
          </a:prstGeom>
        </p:spPr>
      </p:pic>
      <p:pic>
        <p:nvPicPr>
          <p:cNvPr id="48" name="Picture 47">
            <a:extLst>
              <a:ext uri="{FF2B5EF4-FFF2-40B4-BE49-F238E27FC236}">
                <a16:creationId xmlns:a16="http://schemas.microsoft.com/office/drawing/2014/main" id="{F7ABCB17-435F-44C1-AF50-3B4B8212BAB2}"/>
              </a:ext>
            </a:extLst>
          </p:cNvPr>
          <p:cNvPicPr>
            <a:picLocks noChangeAspect="1"/>
          </p:cNvPicPr>
          <p:nvPr/>
        </p:nvPicPr>
        <p:blipFill>
          <a:blip r:embed="rId3"/>
          <a:stretch>
            <a:fillRect/>
          </a:stretch>
        </p:blipFill>
        <p:spPr>
          <a:xfrm>
            <a:off x="6138672" y="1898992"/>
            <a:ext cx="6053328" cy="1828800"/>
          </a:xfrm>
          <a:prstGeom prst="rect">
            <a:avLst/>
          </a:prstGeom>
        </p:spPr>
      </p:pic>
      <p:sp>
        <p:nvSpPr>
          <p:cNvPr id="49" name="TextBox 48">
            <a:extLst>
              <a:ext uri="{FF2B5EF4-FFF2-40B4-BE49-F238E27FC236}">
                <a16:creationId xmlns:a16="http://schemas.microsoft.com/office/drawing/2014/main" id="{819F0C37-15EA-4964-BAF3-6C84FDB1877E}"/>
              </a:ext>
            </a:extLst>
          </p:cNvPr>
          <p:cNvSpPr txBox="1"/>
          <p:nvPr/>
        </p:nvSpPr>
        <p:spPr>
          <a:xfrm>
            <a:off x="207502" y="3727792"/>
            <a:ext cx="11776996" cy="646331"/>
          </a:xfrm>
          <a:prstGeom prst="rect">
            <a:avLst/>
          </a:prstGeom>
          <a:noFill/>
        </p:spPr>
        <p:txBody>
          <a:bodyPr wrap="square" rtlCol="0">
            <a:spAutoFit/>
          </a:bodyPr>
          <a:lstStyle/>
          <a:p>
            <a:pPr algn="ctr"/>
            <a:r>
              <a:rPr lang="en-US" dirty="0">
                <a:latin typeface="+mj-lt"/>
              </a:rPr>
              <a:t>You’ll often see people contrast the </a:t>
            </a:r>
            <a:r>
              <a:rPr lang="en-US" i="1" dirty="0">
                <a:latin typeface="+mj-lt"/>
              </a:rPr>
              <a:t>perceived</a:t>
            </a:r>
            <a:r>
              <a:rPr lang="en-US" dirty="0">
                <a:latin typeface="+mj-lt"/>
              </a:rPr>
              <a:t> political passivity of Asian Americans with the </a:t>
            </a:r>
            <a:r>
              <a:rPr lang="en-US" i="1" dirty="0">
                <a:latin typeface="+mj-lt"/>
              </a:rPr>
              <a:t>perceived</a:t>
            </a:r>
            <a:r>
              <a:rPr lang="en-US" dirty="0">
                <a:latin typeface="+mj-lt"/>
              </a:rPr>
              <a:t> aggression and political activism of Black people, making solidarity between the two communities more difficult and disenfranchising both groups.</a:t>
            </a:r>
          </a:p>
        </p:txBody>
      </p:sp>
      <p:grpSp>
        <p:nvGrpSpPr>
          <p:cNvPr id="54" name="Group 53">
            <a:extLst>
              <a:ext uri="{FF2B5EF4-FFF2-40B4-BE49-F238E27FC236}">
                <a16:creationId xmlns:a16="http://schemas.microsoft.com/office/drawing/2014/main" id="{96939744-803E-4128-825E-DE834D58A7EC}"/>
              </a:ext>
            </a:extLst>
          </p:cNvPr>
          <p:cNvGrpSpPr/>
          <p:nvPr/>
        </p:nvGrpSpPr>
        <p:grpSpPr>
          <a:xfrm>
            <a:off x="509246" y="4406321"/>
            <a:ext cx="5257816" cy="2300542"/>
            <a:chOff x="324277" y="4406321"/>
            <a:chExt cx="5257816" cy="2300542"/>
          </a:xfrm>
        </p:grpSpPr>
        <p:grpSp>
          <p:nvGrpSpPr>
            <p:cNvPr id="52" name="Group 51">
              <a:extLst>
                <a:ext uri="{FF2B5EF4-FFF2-40B4-BE49-F238E27FC236}">
                  <a16:creationId xmlns:a16="http://schemas.microsoft.com/office/drawing/2014/main" id="{F3C2350A-BBA3-43E2-904A-63432AFF15F5}"/>
                </a:ext>
              </a:extLst>
            </p:cNvPr>
            <p:cNvGrpSpPr/>
            <p:nvPr/>
          </p:nvGrpSpPr>
          <p:grpSpPr>
            <a:xfrm>
              <a:off x="398705" y="4451132"/>
              <a:ext cx="5172755" cy="2210920"/>
              <a:chOff x="292380" y="4261160"/>
              <a:chExt cx="5691548" cy="2426067"/>
            </a:xfrm>
          </p:grpSpPr>
          <p:pic>
            <p:nvPicPr>
              <p:cNvPr id="35" name="Picture 34">
                <a:extLst>
                  <a:ext uri="{FF2B5EF4-FFF2-40B4-BE49-F238E27FC236}">
                    <a16:creationId xmlns:a16="http://schemas.microsoft.com/office/drawing/2014/main" id="{B03A2ADC-2615-4DB6-A6E1-7E0D5225AEC7}"/>
                  </a:ext>
                </a:extLst>
              </p:cNvPr>
              <p:cNvPicPr>
                <a:picLocks noChangeAspect="1"/>
              </p:cNvPicPr>
              <p:nvPr/>
            </p:nvPicPr>
            <p:blipFill>
              <a:blip r:embed="rId4"/>
              <a:stretch>
                <a:fillRect/>
              </a:stretch>
            </p:blipFill>
            <p:spPr>
              <a:xfrm>
                <a:off x="292380" y="4959100"/>
                <a:ext cx="5691548" cy="1728127"/>
              </a:xfrm>
              <a:prstGeom prst="rect">
                <a:avLst/>
              </a:prstGeom>
            </p:spPr>
          </p:pic>
          <p:pic>
            <p:nvPicPr>
              <p:cNvPr id="51" name="Picture 50">
                <a:extLst>
                  <a:ext uri="{FF2B5EF4-FFF2-40B4-BE49-F238E27FC236}">
                    <a16:creationId xmlns:a16="http://schemas.microsoft.com/office/drawing/2014/main" id="{E9B103FE-85D4-4B87-B7A1-1411C4330858}"/>
                  </a:ext>
                </a:extLst>
              </p:cNvPr>
              <p:cNvPicPr>
                <a:picLocks noChangeAspect="1"/>
              </p:cNvPicPr>
              <p:nvPr/>
            </p:nvPicPr>
            <p:blipFill>
              <a:blip r:embed="rId5"/>
              <a:stretch>
                <a:fillRect/>
              </a:stretch>
            </p:blipFill>
            <p:spPr>
              <a:xfrm>
                <a:off x="296360" y="4261160"/>
                <a:ext cx="5687568" cy="676495"/>
              </a:xfrm>
              <a:prstGeom prst="rect">
                <a:avLst/>
              </a:prstGeom>
            </p:spPr>
          </p:pic>
        </p:grpSp>
        <p:sp>
          <p:nvSpPr>
            <p:cNvPr id="53" name="Rectangle 52">
              <a:extLst>
                <a:ext uri="{FF2B5EF4-FFF2-40B4-BE49-F238E27FC236}">
                  <a16:creationId xmlns:a16="http://schemas.microsoft.com/office/drawing/2014/main" id="{B84465FC-1079-499D-9AD0-A5B6F645B8F3}"/>
                </a:ext>
              </a:extLst>
            </p:cNvPr>
            <p:cNvSpPr/>
            <p:nvPr/>
          </p:nvSpPr>
          <p:spPr>
            <a:xfrm>
              <a:off x="324277" y="4406321"/>
              <a:ext cx="5257816" cy="23005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Connector: Elbow 59">
            <a:extLst>
              <a:ext uri="{FF2B5EF4-FFF2-40B4-BE49-F238E27FC236}">
                <a16:creationId xmlns:a16="http://schemas.microsoft.com/office/drawing/2014/main" id="{47E45B16-8236-4448-9C1B-874A48D2D424}"/>
              </a:ext>
            </a:extLst>
          </p:cNvPr>
          <p:cNvCxnSpPr>
            <a:cxnSpLocks/>
          </p:cNvCxnSpPr>
          <p:nvPr/>
        </p:nvCxnSpPr>
        <p:spPr>
          <a:xfrm rot="16200000" flipV="1">
            <a:off x="288970" y="3690918"/>
            <a:ext cx="365760" cy="182880"/>
          </a:xfrm>
          <a:prstGeom prst="bentConnector3">
            <a:avLst>
              <a:gd name="adj1" fmla="val 21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F89C45E-8E95-421E-B36C-4242DFEBB43C}"/>
              </a:ext>
            </a:extLst>
          </p:cNvPr>
          <p:cNvSpPr txBox="1"/>
          <p:nvPr/>
        </p:nvSpPr>
        <p:spPr>
          <a:xfrm>
            <a:off x="6045200" y="4607885"/>
            <a:ext cx="5669280" cy="1477328"/>
          </a:xfrm>
          <a:prstGeom prst="rect">
            <a:avLst/>
          </a:prstGeom>
          <a:noFill/>
        </p:spPr>
        <p:txBody>
          <a:bodyPr wrap="square" rtlCol="0">
            <a:spAutoFit/>
          </a:bodyPr>
          <a:lstStyle/>
          <a:p>
            <a:r>
              <a:rPr lang="en-US" dirty="0">
                <a:latin typeface="+mj-lt"/>
              </a:rPr>
              <a:t>Viewing Asian Americans as somehow “un-American” seems to excuse violence committed against Asian Americans, while also ignoring the fact that not only are there Asian Americans who “vote, wear red white and blue, volunteer,” etc., but also, Asian Americans who choose not to are still just as American.</a:t>
            </a:r>
          </a:p>
        </p:txBody>
      </p:sp>
      <p:cxnSp>
        <p:nvCxnSpPr>
          <p:cNvPr id="67" name="Connector: Elbow 66">
            <a:extLst>
              <a:ext uri="{FF2B5EF4-FFF2-40B4-BE49-F238E27FC236}">
                <a16:creationId xmlns:a16="http://schemas.microsoft.com/office/drawing/2014/main" id="{854349E9-E263-4BB1-AA94-BEF974C8A0D8}"/>
              </a:ext>
            </a:extLst>
          </p:cNvPr>
          <p:cNvCxnSpPr>
            <a:cxnSpLocks/>
          </p:cNvCxnSpPr>
          <p:nvPr/>
        </p:nvCxnSpPr>
        <p:spPr>
          <a:xfrm rot="10800000" flipV="1">
            <a:off x="6070010" y="6106692"/>
            <a:ext cx="365760" cy="182880"/>
          </a:xfrm>
          <a:prstGeom prst="bentConnector3">
            <a:avLst>
              <a:gd name="adj1" fmla="val 21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Footer Placeholder 67">
            <a:extLst>
              <a:ext uri="{FF2B5EF4-FFF2-40B4-BE49-F238E27FC236}">
                <a16:creationId xmlns:a16="http://schemas.microsoft.com/office/drawing/2014/main" id="{EAE583B3-B408-43FA-B337-3012C8771D94}"/>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6455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9D39A0-C2F4-4B46-A509-3636AF333906}"/>
              </a:ext>
            </a:extLst>
          </p:cNvPr>
          <p:cNvSpPr/>
          <p:nvPr/>
        </p:nvSpPr>
        <p:spPr>
          <a:xfrm>
            <a:off x="3749040" y="4673600"/>
            <a:ext cx="7183120" cy="2743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9A45B-F94A-4625-A949-886E8582DDC3}"/>
              </a:ext>
            </a:extLst>
          </p:cNvPr>
          <p:cNvSpPr>
            <a:spLocks noGrp="1"/>
          </p:cNvSpPr>
          <p:nvPr>
            <p:ph type="title"/>
          </p:nvPr>
        </p:nvSpPr>
        <p:spPr>
          <a:xfrm>
            <a:off x="838200" y="365125"/>
            <a:ext cx="10515600" cy="822960"/>
          </a:xfrm>
          <a:solidFill>
            <a:srgbClr val="FFFF00"/>
          </a:solidFill>
        </p:spPr>
        <p:txBody>
          <a:bodyPr>
            <a:normAutofit/>
          </a:bodyPr>
          <a:lstStyle/>
          <a:p>
            <a:r>
              <a:rPr lang="en-US" sz="4000" dirty="0"/>
              <a:t>Let’s look at anti-Asian violence during COVID-19</a:t>
            </a:r>
          </a:p>
        </p:txBody>
      </p:sp>
      <p:sp>
        <p:nvSpPr>
          <p:cNvPr id="3" name="Content Placeholder 2">
            <a:extLst>
              <a:ext uri="{FF2B5EF4-FFF2-40B4-BE49-F238E27FC236}">
                <a16:creationId xmlns:a16="http://schemas.microsoft.com/office/drawing/2014/main" id="{61C07176-D3BB-4336-B8F4-AE241555011B}"/>
              </a:ext>
            </a:extLst>
          </p:cNvPr>
          <p:cNvSpPr>
            <a:spLocks noGrp="1"/>
          </p:cNvSpPr>
          <p:nvPr>
            <p:ph idx="1"/>
          </p:nvPr>
        </p:nvSpPr>
        <p:spPr>
          <a:xfrm>
            <a:off x="838200" y="1422400"/>
            <a:ext cx="10515600" cy="5344160"/>
          </a:xfrm>
        </p:spPr>
        <p:txBody>
          <a:bodyPr>
            <a:normAutofit/>
          </a:bodyPr>
          <a:lstStyle/>
          <a:p>
            <a:r>
              <a:rPr lang="en-US" sz="2400" dirty="0"/>
              <a:t>Context: during the COVID-19 pandemic, hate crimes against Asian Americans have skyrocketed more than 150% as Asian Americans get scapegoated for spreading the “China Virus”</a:t>
            </a:r>
          </a:p>
          <a:p>
            <a:r>
              <a:rPr lang="en-US" sz="2400" dirty="0"/>
              <a:t>Political disenfranchisement and media portrayals of Asian Americans as “foreign” and “passive” make the Asian American community especially vulnerable to racist attacks</a:t>
            </a:r>
          </a:p>
          <a:p>
            <a:pPr lvl="1"/>
            <a:r>
              <a:rPr lang="en-US" sz="2000" dirty="0"/>
              <a:t>During US-Asia conflicts, domestic attacks on Asian Americans become a proxy war</a:t>
            </a:r>
          </a:p>
          <a:p>
            <a:pPr lvl="1"/>
            <a:r>
              <a:rPr lang="en-US" sz="2000" dirty="0"/>
              <a:t>Differences in ethnicity, nationality, and citizenship status are disregarded by attackers because of historical ignorance towards Asian American diversity</a:t>
            </a:r>
          </a:p>
          <a:p>
            <a:r>
              <a:rPr lang="en-US" sz="2400" dirty="0"/>
              <a:t>Instead of focusing on the systemic issue of pervasive anti-Asian rhetoric in America, the discussion has shifted to inaccurately blaming Black people for this rise in violence, again elevating the “Model Minority” at the expense of the Black community and Black-Asian solidarity</a:t>
            </a:r>
          </a:p>
        </p:txBody>
      </p:sp>
      <p:sp>
        <p:nvSpPr>
          <p:cNvPr id="7" name="Footer Placeholder 6">
            <a:extLst>
              <a:ext uri="{FF2B5EF4-FFF2-40B4-BE49-F238E27FC236}">
                <a16:creationId xmlns:a16="http://schemas.microsoft.com/office/drawing/2014/main" id="{5E7AA7F9-1053-4350-AC61-8251FFEEFD47}"/>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380025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A45B-F94A-4625-A949-886E8582DDC3}"/>
              </a:ext>
            </a:extLst>
          </p:cNvPr>
          <p:cNvSpPr>
            <a:spLocks noGrp="1"/>
          </p:cNvSpPr>
          <p:nvPr>
            <p:ph type="title"/>
          </p:nvPr>
        </p:nvSpPr>
        <p:spPr>
          <a:xfrm>
            <a:off x="838200" y="365125"/>
            <a:ext cx="10515600" cy="822960"/>
          </a:xfrm>
          <a:solidFill>
            <a:srgbClr val="FFFF00"/>
          </a:solidFill>
        </p:spPr>
        <p:txBody>
          <a:bodyPr>
            <a:normAutofit/>
          </a:bodyPr>
          <a:lstStyle/>
          <a:p>
            <a:r>
              <a:rPr lang="en-US" sz="4000" dirty="0"/>
              <a:t>Let’s look at Affirmative Action</a:t>
            </a:r>
          </a:p>
        </p:txBody>
      </p:sp>
      <p:sp>
        <p:nvSpPr>
          <p:cNvPr id="4" name="Rectangle 3">
            <a:extLst>
              <a:ext uri="{FF2B5EF4-FFF2-40B4-BE49-F238E27FC236}">
                <a16:creationId xmlns:a16="http://schemas.microsoft.com/office/drawing/2014/main" id="{63D7B88A-0FB1-41A5-B104-8FF8D139C5A0}"/>
              </a:ext>
            </a:extLst>
          </p:cNvPr>
          <p:cNvSpPr/>
          <p:nvPr/>
        </p:nvSpPr>
        <p:spPr>
          <a:xfrm>
            <a:off x="1112520" y="2720340"/>
            <a:ext cx="9664700" cy="2667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07176-D3BB-4336-B8F4-AE241555011B}"/>
              </a:ext>
            </a:extLst>
          </p:cNvPr>
          <p:cNvSpPr>
            <a:spLocks noGrp="1"/>
          </p:cNvSpPr>
          <p:nvPr>
            <p:ph idx="1"/>
          </p:nvPr>
        </p:nvSpPr>
        <p:spPr>
          <a:xfrm>
            <a:off x="838200" y="1422400"/>
            <a:ext cx="10515600" cy="5344160"/>
          </a:xfrm>
        </p:spPr>
        <p:txBody>
          <a:bodyPr>
            <a:normAutofit fontScale="92500"/>
          </a:bodyPr>
          <a:lstStyle/>
          <a:p>
            <a:r>
              <a:rPr lang="en-US" dirty="0"/>
              <a:t>Context: In the 1980s, an increase in the number of Asian American applicants to prestigious universities did not result in a comparable increase in acceptances </a:t>
            </a:r>
          </a:p>
          <a:p>
            <a:r>
              <a:rPr lang="en-US" dirty="0"/>
              <a:t>Public debate quickly shifted from the bigger issue of if these institutions had imposed racial quotas on Asian Americans to preserve the Whiteness of their student bodies</a:t>
            </a:r>
          </a:p>
          <a:p>
            <a:r>
              <a:rPr lang="en-US" dirty="0"/>
              <a:t>Instead, it focused on whether Affirmative Action programs specifically designed to benefit Black and Latinx people unfairly discriminated against Asian Americans, who were more portrayed as more deserving of admission </a:t>
            </a:r>
          </a:p>
          <a:p>
            <a:pPr lvl="1"/>
            <a:r>
              <a:rPr lang="en-US" dirty="0"/>
              <a:t>Note that Affirmative Action programs impact a relatively miniscule number of slots</a:t>
            </a:r>
          </a:p>
          <a:p>
            <a:pPr lvl="1"/>
            <a:r>
              <a:rPr lang="en-US" dirty="0"/>
              <a:t>Numerous Asian American advocacy groups and community organizations disputed this false narrative, but were ignored– probably because they contradicted the myth of Asian American </a:t>
            </a:r>
            <a:r>
              <a:rPr lang="en-US" dirty="0" err="1"/>
              <a:t>apoliticalness</a:t>
            </a:r>
            <a:endParaRPr lang="en-US" dirty="0">
              <a:solidFill>
                <a:schemeClr val="bg1"/>
              </a:solidFill>
              <a:highlight>
                <a:srgbClr val="000000"/>
              </a:highlight>
            </a:endParaRPr>
          </a:p>
        </p:txBody>
      </p:sp>
      <p:sp>
        <p:nvSpPr>
          <p:cNvPr id="5" name="Footer Placeholder 4">
            <a:extLst>
              <a:ext uri="{FF2B5EF4-FFF2-40B4-BE49-F238E27FC236}">
                <a16:creationId xmlns:a16="http://schemas.microsoft.com/office/drawing/2014/main" id="{D007A59E-0FC9-4CAA-8D36-DD780435F1E7}"/>
              </a:ext>
            </a:extLst>
          </p:cNvPr>
          <p:cNvSpPr>
            <a:spLocks noGrp="1"/>
          </p:cNvSpPr>
          <p:nvPr>
            <p:ph type="ftr" sz="quarter" idx="11"/>
          </p:nvPr>
        </p:nvSpPr>
        <p:spPr/>
        <p:txBody>
          <a:bodyPr/>
          <a:lstStyle/>
          <a:p>
            <a:r>
              <a:rPr lang="en-US"/>
              <a:t>Claire Jean Kim, "The Racial Triangulation of Asian Americans"</a:t>
            </a:r>
          </a:p>
        </p:txBody>
      </p:sp>
    </p:spTree>
    <p:extLst>
      <p:ext uri="{BB962C8B-B14F-4D97-AF65-F5344CB8AC3E}">
        <p14:creationId xmlns:p14="http://schemas.microsoft.com/office/powerpoint/2010/main" val="3198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SA">
      <a:majorFont>
        <a:latin typeface="Tw Cen MT Condensed Extra Bold"/>
        <a:ea typeface=""/>
        <a:cs typeface=""/>
      </a:majorFont>
      <a:minorFont>
        <a:latin typeface="Tw Cen MT Condensed Extra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1419</TotalTime>
  <Words>1288</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 Light</vt:lpstr>
      <vt:lpstr>Calibri</vt:lpstr>
      <vt:lpstr>Tw Cen MT Condensed Extra Bold</vt:lpstr>
      <vt:lpstr>Office Theme</vt:lpstr>
      <vt:lpstr>HOW DOES U.S. SOCIETY VIEW ASIAN AMERICANS?</vt:lpstr>
      <vt:lpstr>PowerPoint Presentation</vt:lpstr>
      <vt:lpstr>Triangulation Theory</vt:lpstr>
      <vt:lpstr>What is the Model Minority Myth?</vt:lpstr>
      <vt:lpstr>What is the Perpetual Foreigner Stereotype?</vt:lpstr>
      <vt:lpstr>In short, the model minority myth and the perpetual foreigner stereotype ostracize Asian Americans, leaving the community vulnerable to attack, while also further oppressing Black people through false comparisons.</vt:lpstr>
      <vt:lpstr>PowerPoint Presentation</vt:lpstr>
      <vt:lpstr>Let’s look at anti-Asian violence during COVID-19</vt:lpstr>
      <vt:lpstr>Let’s look at Affirmative Action</vt:lpstr>
      <vt:lpstr>Let’s look at early U.S. Legal History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RACIAL TRIANGULATION OF ASIAN AMERICANS</dc:title>
  <dc:creator>Robin Zeng</dc:creator>
  <cp:lastModifiedBy>Robin Zeng</cp:lastModifiedBy>
  <cp:revision>82</cp:revision>
  <dcterms:created xsi:type="dcterms:W3CDTF">2021-04-01T18:02:30Z</dcterms:created>
  <dcterms:modified xsi:type="dcterms:W3CDTF">2021-04-06T16:22:47Z</dcterms:modified>
</cp:coreProperties>
</file>