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7" r:id="rId4"/>
    <p:sldId id="268" r:id="rId5"/>
    <p:sldId id="259" r:id="rId6"/>
    <p:sldId id="264" r:id="rId7"/>
    <p:sldId id="260" r:id="rId8"/>
    <p:sldId id="261" r:id="rId9"/>
    <p:sldId id="258" r:id="rId10"/>
    <p:sldId id="273" r:id="rId11"/>
    <p:sldId id="269" r:id="rId12"/>
    <p:sldId id="257" r:id="rId13"/>
    <p:sldId id="270" r:id="rId14"/>
    <p:sldId id="262" r:id="rId15"/>
    <p:sldId id="263" r:id="rId16"/>
    <p:sldId id="265" r:id="rId17"/>
    <p:sldId id="271" r:id="rId18"/>
    <p:sldId id="27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280" y="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A45EC3-13BE-4CC7-8205-561A8BD5878E}"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US"/>
        </a:p>
      </dgm:t>
    </dgm:pt>
    <dgm:pt modelId="{508C57B2-40DC-494B-9FFF-93FE57EA053E}">
      <dgm:prSet phldrT="[Text]"/>
      <dgm:spPr/>
      <dgm:t>
        <a:bodyPr/>
        <a:lstStyle/>
        <a:p>
          <a:r>
            <a:rPr lang="en-US" dirty="0" smtClean="0"/>
            <a:t>Contracting Authority</a:t>
          </a:r>
          <a:endParaRPr lang="en-US" dirty="0"/>
        </a:p>
      </dgm:t>
    </dgm:pt>
    <dgm:pt modelId="{EBBF4BB3-4350-4167-9EC1-1AF9BEE1BFB4}" type="parTrans" cxnId="{F9DFACB9-C03A-4F55-8B3D-B709E046A63D}">
      <dgm:prSet/>
      <dgm:spPr/>
      <dgm:t>
        <a:bodyPr/>
        <a:lstStyle/>
        <a:p>
          <a:endParaRPr lang="en-US"/>
        </a:p>
      </dgm:t>
    </dgm:pt>
    <dgm:pt modelId="{4EDAD3AE-D9B4-4A3C-BDA5-3F08090E1319}" type="sibTrans" cxnId="{F9DFACB9-C03A-4F55-8B3D-B709E046A63D}">
      <dgm:prSet/>
      <dgm:spPr/>
      <dgm:t>
        <a:bodyPr/>
        <a:lstStyle/>
        <a:p>
          <a:endParaRPr lang="en-US"/>
        </a:p>
      </dgm:t>
    </dgm:pt>
    <dgm:pt modelId="{69E5F817-F130-40E5-A94F-559CC6D28211}">
      <dgm:prSet phldrT="[Text]"/>
      <dgm:spPr/>
      <dgm:t>
        <a:bodyPr/>
        <a:lstStyle/>
        <a:p>
          <a:r>
            <a:rPr lang="en-US" dirty="0" smtClean="0"/>
            <a:t>Demand side</a:t>
          </a:r>
          <a:endParaRPr lang="en-US" dirty="0"/>
        </a:p>
      </dgm:t>
    </dgm:pt>
    <dgm:pt modelId="{057C93F4-C57D-4F65-9664-D34FC86398F7}" type="parTrans" cxnId="{5517EF3B-F73D-43F1-9536-B0C162033C8E}">
      <dgm:prSet/>
      <dgm:spPr/>
      <dgm:t>
        <a:bodyPr/>
        <a:lstStyle/>
        <a:p>
          <a:endParaRPr lang="en-US"/>
        </a:p>
      </dgm:t>
    </dgm:pt>
    <dgm:pt modelId="{53F2329F-57F3-4E2B-9423-E109090986D5}" type="sibTrans" cxnId="{5517EF3B-F73D-43F1-9536-B0C162033C8E}">
      <dgm:prSet/>
      <dgm:spPr/>
      <dgm:t>
        <a:bodyPr/>
        <a:lstStyle/>
        <a:p>
          <a:endParaRPr lang="en-US"/>
        </a:p>
      </dgm:t>
    </dgm:pt>
    <dgm:pt modelId="{8B70D4D4-81A8-4AED-A30D-3C95A810713F}">
      <dgm:prSet phldrT="[Text]"/>
      <dgm:spPr/>
      <dgm:t>
        <a:bodyPr/>
        <a:lstStyle/>
        <a:p>
          <a:r>
            <a:rPr lang="en-US" dirty="0" smtClean="0"/>
            <a:t>Tender documents</a:t>
          </a:r>
          <a:endParaRPr lang="en-US" dirty="0"/>
        </a:p>
      </dgm:t>
    </dgm:pt>
    <dgm:pt modelId="{0BF498F8-23E2-4C4F-9BB3-05C36A97EF7A}" type="parTrans" cxnId="{43AD1478-C89A-4C0C-A062-0877619828FA}">
      <dgm:prSet/>
      <dgm:spPr/>
      <dgm:t>
        <a:bodyPr/>
        <a:lstStyle/>
        <a:p>
          <a:endParaRPr lang="en-US"/>
        </a:p>
      </dgm:t>
    </dgm:pt>
    <dgm:pt modelId="{1EBC8539-41A1-4CC2-81CD-6E266AFC076C}" type="sibTrans" cxnId="{43AD1478-C89A-4C0C-A062-0877619828FA}">
      <dgm:prSet/>
      <dgm:spPr/>
      <dgm:t>
        <a:bodyPr/>
        <a:lstStyle/>
        <a:p>
          <a:endParaRPr lang="en-US"/>
        </a:p>
      </dgm:t>
    </dgm:pt>
    <dgm:pt modelId="{1984F9C1-ACA2-4ABB-B4A5-AE5E0868D1EC}">
      <dgm:prSet phldrT="[Text]"/>
      <dgm:spPr/>
      <dgm:t>
        <a:bodyPr/>
        <a:lstStyle/>
        <a:p>
          <a:r>
            <a:rPr lang="en-US" dirty="0" err="1" smtClean="0"/>
            <a:t>ToR</a:t>
          </a:r>
          <a:endParaRPr lang="en-US" dirty="0"/>
        </a:p>
      </dgm:t>
    </dgm:pt>
    <dgm:pt modelId="{26F9F20E-D242-47C4-A7C4-A644992065B3}" type="parTrans" cxnId="{D620CA0F-BDA6-4CC7-A736-24BF9077E1B2}">
      <dgm:prSet/>
      <dgm:spPr/>
      <dgm:t>
        <a:bodyPr/>
        <a:lstStyle/>
        <a:p>
          <a:endParaRPr lang="en-US"/>
        </a:p>
      </dgm:t>
    </dgm:pt>
    <dgm:pt modelId="{35F3C5B8-B034-45C2-B443-B4EC38C6F305}" type="sibTrans" cxnId="{D620CA0F-BDA6-4CC7-A736-24BF9077E1B2}">
      <dgm:prSet/>
      <dgm:spPr/>
      <dgm:t>
        <a:bodyPr/>
        <a:lstStyle/>
        <a:p>
          <a:endParaRPr lang="en-US"/>
        </a:p>
      </dgm:t>
    </dgm:pt>
    <dgm:pt modelId="{D42CFF82-4506-411C-B701-DC053BFC5957}">
      <dgm:prSet phldrT="[Text]"/>
      <dgm:spPr/>
      <dgm:t>
        <a:bodyPr/>
        <a:lstStyle/>
        <a:p>
          <a:r>
            <a:rPr lang="en-US" dirty="0" smtClean="0"/>
            <a:t>Contractors</a:t>
          </a:r>
          <a:endParaRPr lang="en-US" dirty="0"/>
        </a:p>
      </dgm:t>
    </dgm:pt>
    <dgm:pt modelId="{8F50EDF0-733D-4109-AD4E-26441C9DA8D3}" type="parTrans" cxnId="{541D41EC-2905-420A-9609-CFA69BC0CF7A}">
      <dgm:prSet/>
      <dgm:spPr/>
      <dgm:t>
        <a:bodyPr/>
        <a:lstStyle/>
        <a:p>
          <a:endParaRPr lang="en-US"/>
        </a:p>
      </dgm:t>
    </dgm:pt>
    <dgm:pt modelId="{15908BB4-E5F6-42B8-9D7F-4C44A6B993DB}" type="sibTrans" cxnId="{541D41EC-2905-420A-9609-CFA69BC0CF7A}">
      <dgm:prSet/>
      <dgm:spPr/>
      <dgm:t>
        <a:bodyPr/>
        <a:lstStyle/>
        <a:p>
          <a:endParaRPr lang="en-US"/>
        </a:p>
      </dgm:t>
    </dgm:pt>
    <dgm:pt modelId="{0EC09392-FDBC-4399-8BEF-C620ABC16CE1}">
      <dgm:prSet phldrT="[Text]"/>
      <dgm:spPr/>
      <dgm:t>
        <a:bodyPr/>
        <a:lstStyle/>
        <a:p>
          <a:r>
            <a:rPr lang="en-US" dirty="0" smtClean="0"/>
            <a:t>Offer side</a:t>
          </a:r>
          <a:endParaRPr lang="en-US" dirty="0"/>
        </a:p>
      </dgm:t>
    </dgm:pt>
    <dgm:pt modelId="{C15A7229-998E-43E2-9EA5-255EBCCE1CA9}" type="parTrans" cxnId="{EA844BF3-F06C-4405-9D54-B65868B513AB}">
      <dgm:prSet/>
      <dgm:spPr/>
      <dgm:t>
        <a:bodyPr/>
        <a:lstStyle/>
        <a:p>
          <a:endParaRPr lang="en-US"/>
        </a:p>
      </dgm:t>
    </dgm:pt>
    <dgm:pt modelId="{0EC06B06-C6DB-4104-87F3-3DB5973A9185}" type="sibTrans" cxnId="{EA844BF3-F06C-4405-9D54-B65868B513AB}">
      <dgm:prSet/>
      <dgm:spPr/>
      <dgm:t>
        <a:bodyPr/>
        <a:lstStyle/>
        <a:p>
          <a:endParaRPr lang="en-US"/>
        </a:p>
      </dgm:t>
    </dgm:pt>
    <dgm:pt modelId="{98943DD9-6585-430F-B9E5-F70470B2E925}" type="pres">
      <dgm:prSet presAssocID="{93A45EC3-13BE-4CC7-8205-561A8BD5878E}" presName="Name0" presStyleCnt="0">
        <dgm:presLayoutVars>
          <dgm:dir/>
          <dgm:animLvl val="lvl"/>
          <dgm:resizeHandles val="exact"/>
        </dgm:presLayoutVars>
      </dgm:prSet>
      <dgm:spPr/>
      <dgm:t>
        <a:bodyPr/>
        <a:lstStyle/>
        <a:p>
          <a:endParaRPr lang="en-US"/>
        </a:p>
      </dgm:t>
    </dgm:pt>
    <dgm:pt modelId="{8866B1F8-5649-4FF1-BD57-5AD1F5415EAC}" type="pres">
      <dgm:prSet presAssocID="{93A45EC3-13BE-4CC7-8205-561A8BD5878E}" presName="tSp" presStyleCnt="0"/>
      <dgm:spPr/>
    </dgm:pt>
    <dgm:pt modelId="{EDE0095D-E516-42B6-9829-52CB283066EF}" type="pres">
      <dgm:prSet presAssocID="{93A45EC3-13BE-4CC7-8205-561A8BD5878E}" presName="bSp" presStyleCnt="0"/>
      <dgm:spPr/>
    </dgm:pt>
    <dgm:pt modelId="{64D09B69-878B-4E1B-BE2F-BFA544DFFA7B}" type="pres">
      <dgm:prSet presAssocID="{93A45EC3-13BE-4CC7-8205-561A8BD5878E}" presName="process" presStyleCnt="0"/>
      <dgm:spPr/>
    </dgm:pt>
    <dgm:pt modelId="{26EC8FAC-CC4F-4F72-958B-1FF2001625DB}" type="pres">
      <dgm:prSet presAssocID="{508C57B2-40DC-494B-9FFF-93FE57EA053E}" presName="composite1" presStyleCnt="0"/>
      <dgm:spPr/>
    </dgm:pt>
    <dgm:pt modelId="{02E695CD-A422-4D65-9FF1-2381752AA314}" type="pres">
      <dgm:prSet presAssocID="{508C57B2-40DC-494B-9FFF-93FE57EA053E}" presName="dummyNode1" presStyleLbl="node1" presStyleIdx="0" presStyleCnt="3"/>
      <dgm:spPr/>
    </dgm:pt>
    <dgm:pt modelId="{3B7D3735-0890-4628-AC16-73EF201EA851}" type="pres">
      <dgm:prSet presAssocID="{508C57B2-40DC-494B-9FFF-93FE57EA053E}" presName="childNode1" presStyleLbl="bgAcc1" presStyleIdx="0" presStyleCnt="3">
        <dgm:presLayoutVars>
          <dgm:bulletEnabled val="1"/>
        </dgm:presLayoutVars>
      </dgm:prSet>
      <dgm:spPr/>
      <dgm:t>
        <a:bodyPr/>
        <a:lstStyle/>
        <a:p>
          <a:endParaRPr lang="en-US"/>
        </a:p>
      </dgm:t>
    </dgm:pt>
    <dgm:pt modelId="{FC2AC0CC-64FA-41F3-828A-EF9F4AB29E74}" type="pres">
      <dgm:prSet presAssocID="{508C57B2-40DC-494B-9FFF-93FE57EA053E}" presName="childNode1tx" presStyleLbl="bgAcc1" presStyleIdx="0" presStyleCnt="3">
        <dgm:presLayoutVars>
          <dgm:bulletEnabled val="1"/>
        </dgm:presLayoutVars>
      </dgm:prSet>
      <dgm:spPr/>
      <dgm:t>
        <a:bodyPr/>
        <a:lstStyle/>
        <a:p>
          <a:endParaRPr lang="en-US"/>
        </a:p>
      </dgm:t>
    </dgm:pt>
    <dgm:pt modelId="{A9234851-276D-40A4-91AB-C044F52EA549}" type="pres">
      <dgm:prSet presAssocID="{508C57B2-40DC-494B-9FFF-93FE57EA053E}" presName="parentNode1" presStyleLbl="node1" presStyleIdx="0" presStyleCnt="3">
        <dgm:presLayoutVars>
          <dgm:chMax val="1"/>
          <dgm:bulletEnabled val="1"/>
        </dgm:presLayoutVars>
      </dgm:prSet>
      <dgm:spPr/>
      <dgm:t>
        <a:bodyPr/>
        <a:lstStyle/>
        <a:p>
          <a:endParaRPr lang="en-US"/>
        </a:p>
      </dgm:t>
    </dgm:pt>
    <dgm:pt modelId="{1918F2BF-DE5D-4712-A30E-71523A575E5A}" type="pres">
      <dgm:prSet presAssocID="{508C57B2-40DC-494B-9FFF-93FE57EA053E}" presName="connSite1" presStyleCnt="0"/>
      <dgm:spPr/>
    </dgm:pt>
    <dgm:pt modelId="{DED8748C-B2C5-481C-A164-C120A8E4E5D7}" type="pres">
      <dgm:prSet presAssocID="{4EDAD3AE-D9B4-4A3C-BDA5-3F08090E1319}" presName="Name9" presStyleLbl="sibTrans2D1" presStyleIdx="0" presStyleCnt="2"/>
      <dgm:spPr/>
      <dgm:t>
        <a:bodyPr/>
        <a:lstStyle/>
        <a:p>
          <a:endParaRPr lang="en-US"/>
        </a:p>
      </dgm:t>
    </dgm:pt>
    <dgm:pt modelId="{F57AA347-5AAC-4F94-A108-BA8CD19848D4}" type="pres">
      <dgm:prSet presAssocID="{8B70D4D4-81A8-4AED-A30D-3C95A810713F}" presName="composite2" presStyleCnt="0"/>
      <dgm:spPr/>
    </dgm:pt>
    <dgm:pt modelId="{0657493B-1CFA-4CBC-A536-347F6A40D956}" type="pres">
      <dgm:prSet presAssocID="{8B70D4D4-81A8-4AED-A30D-3C95A810713F}" presName="dummyNode2" presStyleLbl="node1" presStyleIdx="0" presStyleCnt="3"/>
      <dgm:spPr/>
    </dgm:pt>
    <dgm:pt modelId="{15F02859-853F-4676-A4FE-EEBF3283D81C}" type="pres">
      <dgm:prSet presAssocID="{8B70D4D4-81A8-4AED-A30D-3C95A810713F}" presName="childNode2" presStyleLbl="bgAcc1" presStyleIdx="1" presStyleCnt="3">
        <dgm:presLayoutVars>
          <dgm:bulletEnabled val="1"/>
        </dgm:presLayoutVars>
      </dgm:prSet>
      <dgm:spPr/>
      <dgm:t>
        <a:bodyPr/>
        <a:lstStyle/>
        <a:p>
          <a:endParaRPr lang="en-US"/>
        </a:p>
      </dgm:t>
    </dgm:pt>
    <dgm:pt modelId="{8B1EE12A-5AB2-4C11-BA74-B86980C3862A}" type="pres">
      <dgm:prSet presAssocID="{8B70D4D4-81A8-4AED-A30D-3C95A810713F}" presName="childNode2tx" presStyleLbl="bgAcc1" presStyleIdx="1" presStyleCnt="3">
        <dgm:presLayoutVars>
          <dgm:bulletEnabled val="1"/>
        </dgm:presLayoutVars>
      </dgm:prSet>
      <dgm:spPr/>
      <dgm:t>
        <a:bodyPr/>
        <a:lstStyle/>
        <a:p>
          <a:endParaRPr lang="en-US"/>
        </a:p>
      </dgm:t>
    </dgm:pt>
    <dgm:pt modelId="{9FA7CC72-4CDF-49F7-BC67-E006FABCD833}" type="pres">
      <dgm:prSet presAssocID="{8B70D4D4-81A8-4AED-A30D-3C95A810713F}" presName="parentNode2" presStyleLbl="node1" presStyleIdx="1" presStyleCnt="3">
        <dgm:presLayoutVars>
          <dgm:chMax val="0"/>
          <dgm:bulletEnabled val="1"/>
        </dgm:presLayoutVars>
      </dgm:prSet>
      <dgm:spPr/>
      <dgm:t>
        <a:bodyPr/>
        <a:lstStyle/>
        <a:p>
          <a:endParaRPr lang="en-US"/>
        </a:p>
      </dgm:t>
    </dgm:pt>
    <dgm:pt modelId="{CE337286-4109-48BC-BB47-5DDE2D862CB7}" type="pres">
      <dgm:prSet presAssocID="{8B70D4D4-81A8-4AED-A30D-3C95A810713F}" presName="connSite2" presStyleCnt="0"/>
      <dgm:spPr/>
    </dgm:pt>
    <dgm:pt modelId="{4C1C8A5A-A531-4026-A58D-B4CD9A22919E}" type="pres">
      <dgm:prSet presAssocID="{1EBC8539-41A1-4CC2-81CD-6E266AFC076C}" presName="Name18" presStyleLbl="sibTrans2D1" presStyleIdx="1" presStyleCnt="2"/>
      <dgm:spPr/>
      <dgm:t>
        <a:bodyPr/>
        <a:lstStyle/>
        <a:p>
          <a:endParaRPr lang="en-US"/>
        </a:p>
      </dgm:t>
    </dgm:pt>
    <dgm:pt modelId="{1F5FDB84-C339-48A7-A02B-84FCDF1E900F}" type="pres">
      <dgm:prSet presAssocID="{D42CFF82-4506-411C-B701-DC053BFC5957}" presName="composite1" presStyleCnt="0"/>
      <dgm:spPr/>
    </dgm:pt>
    <dgm:pt modelId="{23E2BC7C-F278-4535-9633-87E537401E08}" type="pres">
      <dgm:prSet presAssocID="{D42CFF82-4506-411C-B701-DC053BFC5957}" presName="dummyNode1" presStyleLbl="node1" presStyleIdx="1" presStyleCnt="3"/>
      <dgm:spPr/>
    </dgm:pt>
    <dgm:pt modelId="{BC2EC9B3-AD25-4B99-B799-FE8DEA135940}" type="pres">
      <dgm:prSet presAssocID="{D42CFF82-4506-411C-B701-DC053BFC5957}" presName="childNode1" presStyleLbl="bgAcc1" presStyleIdx="2" presStyleCnt="3">
        <dgm:presLayoutVars>
          <dgm:bulletEnabled val="1"/>
        </dgm:presLayoutVars>
      </dgm:prSet>
      <dgm:spPr/>
      <dgm:t>
        <a:bodyPr/>
        <a:lstStyle/>
        <a:p>
          <a:endParaRPr lang="en-US"/>
        </a:p>
      </dgm:t>
    </dgm:pt>
    <dgm:pt modelId="{F0D26FC6-B1BD-42DD-9CEE-286F81DBAACC}" type="pres">
      <dgm:prSet presAssocID="{D42CFF82-4506-411C-B701-DC053BFC5957}" presName="childNode1tx" presStyleLbl="bgAcc1" presStyleIdx="2" presStyleCnt="3">
        <dgm:presLayoutVars>
          <dgm:bulletEnabled val="1"/>
        </dgm:presLayoutVars>
      </dgm:prSet>
      <dgm:spPr/>
      <dgm:t>
        <a:bodyPr/>
        <a:lstStyle/>
        <a:p>
          <a:endParaRPr lang="en-US"/>
        </a:p>
      </dgm:t>
    </dgm:pt>
    <dgm:pt modelId="{8D8F8BC8-F068-443D-8C0B-8FD995559AA4}" type="pres">
      <dgm:prSet presAssocID="{D42CFF82-4506-411C-B701-DC053BFC5957}" presName="parentNode1" presStyleLbl="node1" presStyleIdx="2" presStyleCnt="3">
        <dgm:presLayoutVars>
          <dgm:chMax val="1"/>
          <dgm:bulletEnabled val="1"/>
        </dgm:presLayoutVars>
      </dgm:prSet>
      <dgm:spPr/>
      <dgm:t>
        <a:bodyPr/>
        <a:lstStyle/>
        <a:p>
          <a:endParaRPr lang="en-US"/>
        </a:p>
      </dgm:t>
    </dgm:pt>
    <dgm:pt modelId="{AC0EF013-BF4E-454E-8A58-88F9A883D239}" type="pres">
      <dgm:prSet presAssocID="{D42CFF82-4506-411C-B701-DC053BFC5957}" presName="connSite1" presStyleCnt="0"/>
      <dgm:spPr/>
    </dgm:pt>
  </dgm:ptLst>
  <dgm:cxnLst>
    <dgm:cxn modelId="{43AD1478-C89A-4C0C-A062-0877619828FA}" srcId="{93A45EC3-13BE-4CC7-8205-561A8BD5878E}" destId="{8B70D4D4-81A8-4AED-A30D-3C95A810713F}" srcOrd="1" destOrd="0" parTransId="{0BF498F8-23E2-4C4F-9BB3-05C36A97EF7A}" sibTransId="{1EBC8539-41A1-4CC2-81CD-6E266AFC076C}"/>
    <dgm:cxn modelId="{C0DD8333-2486-4BC0-A54C-4A2A369CBF68}" type="presOf" srcId="{0EC09392-FDBC-4399-8BEF-C620ABC16CE1}" destId="{BC2EC9B3-AD25-4B99-B799-FE8DEA135940}" srcOrd="0" destOrd="0" presId="urn:microsoft.com/office/officeart/2005/8/layout/hProcess4"/>
    <dgm:cxn modelId="{B6DA74AE-B790-4AB9-AD8B-C0534EF1B57B}" type="presOf" srcId="{1984F9C1-ACA2-4ABB-B4A5-AE5E0868D1EC}" destId="{15F02859-853F-4676-A4FE-EEBF3283D81C}" srcOrd="0" destOrd="0" presId="urn:microsoft.com/office/officeart/2005/8/layout/hProcess4"/>
    <dgm:cxn modelId="{B4FFAA8E-60C8-49C4-AEB5-AD22E16B9494}" type="presOf" srcId="{69E5F817-F130-40E5-A94F-559CC6D28211}" destId="{3B7D3735-0890-4628-AC16-73EF201EA851}" srcOrd="0" destOrd="0" presId="urn:microsoft.com/office/officeart/2005/8/layout/hProcess4"/>
    <dgm:cxn modelId="{D620CA0F-BDA6-4CC7-A736-24BF9077E1B2}" srcId="{8B70D4D4-81A8-4AED-A30D-3C95A810713F}" destId="{1984F9C1-ACA2-4ABB-B4A5-AE5E0868D1EC}" srcOrd="0" destOrd="0" parTransId="{26F9F20E-D242-47C4-A7C4-A644992065B3}" sibTransId="{35F3C5B8-B034-45C2-B443-B4EC38C6F305}"/>
    <dgm:cxn modelId="{541D41EC-2905-420A-9609-CFA69BC0CF7A}" srcId="{93A45EC3-13BE-4CC7-8205-561A8BD5878E}" destId="{D42CFF82-4506-411C-B701-DC053BFC5957}" srcOrd="2" destOrd="0" parTransId="{8F50EDF0-733D-4109-AD4E-26441C9DA8D3}" sibTransId="{15908BB4-E5F6-42B8-9D7F-4C44A6B993DB}"/>
    <dgm:cxn modelId="{5517EF3B-F73D-43F1-9536-B0C162033C8E}" srcId="{508C57B2-40DC-494B-9FFF-93FE57EA053E}" destId="{69E5F817-F130-40E5-A94F-559CC6D28211}" srcOrd="0" destOrd="0" parTransId="{057C93F4-C57D-4F65-9664-D34FC86398F7}" sibTransId="{53F2329F-57F3-4E2B-9423-E109090986D5}"/>
    <dgm:cxn modelId="{EFB1ECF6-6D55-4154-9391-21E2926262B8}" type="presOf" srcId="{69E5F817-F130-40E5-A94F-559CC6D28211}" destId="{FC2AC0CC-64FA-41F3-828A-EF9F4AB29E74}" srcOrd="1" destOrd="0" presId="urn:microsoft.com/office/officeart/2005/8/layout/hProcess4"/>
    <dgm:cxn modelId="{E51AC53E-1709-4C1C-AF47-8DC335650E2E}" type="presOf" srcId="{93A45EC3-13BE-4CC7-8205-561A8BD5878E}" destId="{98943DD9-6585-430F-B9E5-F70470B2E925}" srcOrd="0" destOrd="0" presId="urn:microsoft.com/office/officeart/2005/8/layout/hProcess4"/>
    <dgm:cxn modelId="{3BCF684B-789F-4A9D-B6AC-B42168A2B776}" type="presOf" srcId="{1984F9C1-ACA2-4ABB-B4A5-AE5E0868D1EC}" destId="{8B1EE12A-5AB2-4C11-BA74-B86980C3862A}" srcOrd="1" destOrd="0" presId="urn:microsoft.com/office/officeart/2005/8/layout/hProcess4"/>
    <dgm:cxn modelId="{025EA130-59AA-4437-9A45-086CAB804A2D}" type="presOf" srcId="{508C57B2-40DC-494B-9FFF-93FE57EA053E}" destId="{A9234851-276D-40A4-91AB-C044F52EA549}" srcOrd="0" destOrd="0" presId="urn:microsoft.com/office/officeart/2005/8/layout/hProcess4"/>
    <dgm:cxn modelId="{F9DFACB9-C03A-4F55-8B3D-B709E046A63D}" srcId="{93A45EC3-13BE-4CC7-8205-561A8BD5878E}" destId="{508C57B2-40DC-494B-9FFF-93FE57EA053E}" srcOrd="0" destOrd="0" parTransId="{EBBF4BB3-4350-4167-9EC1-1AF9BEE1BFB4}" sibTransId="{4EDAD3AE-D9B4-4A3C-BDA5-3F08090E1319}"/>
    <dgm:cxn modelId="{9E24A92A-F041-48E8-80D3-66EE6EF10AD2}" type="presOf" srcId="{1EBC8539-41A1-4CC2-81CD-6E266AFC076C}" destId="{4C1C8A5A-A531-4026-A58D-B4CD9A22919E}" srcOrd="0" destOrd="0" presId="urn:microsoft.com/office/officeart/2005/8/layout/hProcess4"/>
    <dgm:cxn modelId="{96CB8539-AB5D-45D0-BE27-BFAAFBAFB2DF}" type="presOf" srcId="{0EC09392-FDBC-4399-8BEF-C620ABC16CE1}" destId="{F0D26FC6-B1BD-42DD-9CEE-286F81DBAACC}" srcOrd="1" destOrd="0" presId="urn:microsoft.com/office/officeart/2005/8/layout/hProcess4"/>
    <dgm:cxn modelId="{5A589856-D01E-4B9F-8555-BCB49B39FFCE}" type="presOf" srcId="{8B70D4D4-81A8-4AED-A30D-3C95A810713F}" destId="{9FA7CC72-4CDF-49F7-BC67-E006FABCD833}" srcOrd="0" destOrd="0" presId="urn:microsoft.com/office/officeart/2005/8/layout/hProcess4"/>
    <dgm:cxn modelId="{EA844BF3-F06C-4405-9D54-B65868B513AB}" srcId="{D42CFF82-4506-411C-B701-DC053BFC5957}" destId="{0EC09392-FDBC-4399-8BEF-C620ABC16CE1}" srcOrd="0" destOrd="0" parTransId="{C15A7229-998E-43E2-9EA5-255EBCCE1CA9}" sibTransId="{0EC06B06-C6DB-4104-87F3-3DB5973A9185}"/>
    <dgm:cxn modelId="{D06947E1-746C-49C7-AFE5-D2295C7B5EFD}" type="presOf" srcId="{D42CFF82-4506-411C-B701-DC053BFC5957}" destId="{8D8F8BC8-F068-443D-8C0B-8FD995559AA4}" srcOrd="0" destOrd="0" presId="urn:microsoft.com/office/officeart/2005/8/layout/hProcess4"/>
    <dgm:cxn modelId="{9D3C17F5-2A1A-4A50-A198-70BBDCFA7710}" type="presOf" srcId="{4EDAD3AE-D9B4-4A3C-BDA5-3F08090E1319}" destId="{DED8748C-B2C5-481C-A164-C120A8E4E5D7}" srcOrd="0" destOrd="0" presId="urn:microsoft.com/office/officeart/2005/8/layout/hProcess4"/>
    <dgm:cxn modelId="{C5511A6B-E744-4CE2-B1EB-10C71486EBE9}" type="presParOf" srcId="{98943DD9-6585-430F-B9E5-F70470B2E925}" destId="{8866B1F8-5649-4FF1-BD57-5AD1F5415EAC}" srcOrd="0" destOrd="0" presId="urn:microsoft.com/office/officeart/2005/8/layout/hProcess4"/>
    <dgm:cxn modelId="{1CBEA164-CAD8-4FCD-8A05-DC5D96117796}" type="presParOf" srcId="{98943DD9-6585-430F-B9E5-F70470B2E925}" destId="{EDE0095D-E516-42B6-9829-52CB283066EF}" srcOrd="1" destOrd="0" presId="urn:microsoft.com/office/officeart/2005/8/layout/hProcess4"/>
    <dgm:cxn modelId="{E31C5E3A-526C-4C72-BC5A-4B4F29A74598}" type="presParOf" srcId="{98943DD9-6585-430F-B9E5-F70470B2E925}" destId="{64D09B69-878B-4E1B-BE2F-BFA544DFFA7B}" srcOrd="2" destOrd="0" presId="urn:microsoft.com/office/officeart/2005/8/layout/hProcess4"/>
    <dgm:cxn modelId="{0B126E7A-F4B5-4B34-A06D-FE79C5F1DAE1}" type="presParOf" srcId="{64D09B69-878B-4E1B-BE2F-BFA544DFFA7B}" destId="{26EC8FAC-CC4F-4F72-958B-1FF2001625DB}" srcOrd="0" destOrd="0" presId="urn:microsoft.com/office/officeart/2005/8/layout/hProcess4"/>
    <dgm:cxn modelId="{EF519544-2C9B-4ABC-AF9F-04377BA206A3}" type="presParOf" srcId="{26EC8FAC-CC4F-4F72-958B-1FF2001625DB}" destId="{02E695CD-A422-4D65-9FF1-2381752AA314}" srcOrd="0" destOrd="0" presId="urn:microsoft.com/office/officeart/2005/8/layout/hProcess4"/>
    <dgm:cxn modelId="{7E5971F4-04A9-41C4-9B5B-47FC4763BDB6}" type="presParOf" srcId="{26EC8FAC-CC4F-4F72-958B-1FF2001625DB}" destId="{3B7D3735-0890-4628-AC16-73EF201EA851}" srcOrd="1" destOrd="0" presId="urn:microsoft.com/office/officeart/2005/8/layout/hProcess4"/>
    <dgm:cxn modelId="{CB1925A6-12F6-4938-8EF4-50EC28A5D3FD}" type="presParOf" srcId="{26EC8FAC-CC4F-4F72-958B-1FF2001625DB}" destId="{FC2AC0CC-64FA-41F3-828A-EF9F4AB29E74}" srcOrd="2" destOrd="0" presId="urn:microsoft.com/office/officeart/2005/8/layout/hProcess4"/>
    <dgm:cxn modelId="{8942807C-2670-4EAD-A61D-B144A0AA92EF}" type="presParOf" srcId="{26EC8FAC-CC4F-4F72-958B-1FF2001625DB}" destId="{A9234851-276D-40A4-91AB-C044F52EA549}" srcOrd="3" destOrd="0" presId="urn:microsoft.com/office/officeart/2005/8/layout/hProcess4"/>
    <dgm:cxn modelId="{801FC2D9-84E1-4AB4-A4A7-DB416277FAD2}" type="presParOf" srcId="{26EC8FAC-CC4F-4F72-958B-1FF2001625DB}" destId="{1918F2BF-DE5D-4712-A30E-71523A575E5A}" srcOrd="4" destOrd="0" presId="urn:microsoft.com/office/officeart/2005/8/layout/hProcess4"/>
    <dgm:cxn modelId="{C36FB64C-AF19-4637-BE99-02A5E8C5CE99}" type="presParOf" srcId="{64D09B69-878B-4E1B-BE2F-BFA544DFFA7B}" destId="{DED8748C-B2C5-481C-A164-C120A8E4E5D7}" srcOrd="1" destOrd="0" presId="urn:microsoft.com/office/officeart/2005/8/layout/hProcess4"/>
    <dgm:cxn modelId="{FA13DB9F-97A0-42AE-91DD-747EB76495A0}" type="presParOf" srcId="{64D09B69-878B-4E1B-BE2F-BFA544DFFA7B}" destId="{F57AA347-5AAC-4F94-A108-BA8CD19848D4}" srcOrd="2" destOrd="0" presId="urn:microsoft.com/office/officeart/2005/8/layout/hProcess4"/>
    <dgm:cxn modelId="{B2BC0E9F-5F5A-44CE-AF50-77AB065B13AB}" type="presParOf" srcId="{F57AA347-5AAC-4F94-A108-BA8CD19848D4}" destId="{0657493B-1CFA-4CBC-A536-347F6A40D956}" srcOrd="0" destOrd="0" presId="urn:microsoft.com/office/officeart/2005/8/layout/hProcess4"/>
    <dgm:cxn modelId="{0BB0C230-C503-41F6-BEA3-2D7514AC4444}" type="presParOf" srcId="{F57AA347-5AAC-4F94-A108-BA8CD19848D4}" destId="{15F02859-853F-4676-A4FE-EEBF3283D81C}" srcOrd="1" destOrd="0" presId="urn:microsoft.com/office/officeart/2005/8/layout/hProcess4"/>
    <dgm:cxn modelId="{C5036EFA-026A-4C1A-9CAB-678D3F0CAC7C}" type="presParOf" srcId="{F57AA347-5AAC-4F94-A108-BA8CD19848D4}" destId="{8B1EE12A-5AB2-4C11-BA74-B86980C3862A}" srcOrd="2" destOrd="0" presId="urn:microsoft.com/office/officeart/2005/8/layout/hProcess4"/>
    <dgm:cxn modelId="{32DB673B-4D0F-4F7F-A353-E9E933671824}" type="presParOf" srcId="{F57AA347-5AAC-4F94-A108-BA8CD19848D4}" destId="{9FA7CC72-4CDF-49F7-BC67-E006FABCD833}" srcOrd="3" destOrd="0" presId="urn:microsoft.com/office/officeart/2005/8/layout/hProcess4"/>
    <dgm:cxn modelId="{05E24A79-0354-40CC-A3BD-A09790E95A1B}" type="presParOf" srcId="{F57AA347-5AAC-4F94-A108-BA8CD19848D4}" destId="{CE337286-4109-48BC-BB47-5DDE2D862CB7}" srcOrd="4" destOrd="0" presId="urn:microsoft.com/office/officeart/2005/8/layout/hProcess4"/>
    <dgm:cxn modelId="{077D8D1A-8059-427F-A182-B13C5B3BEE9E}" type="presParOf" srcId="{64D09B69-878B-4E1B-BE2F-BFA544DFFA7B}" destId="{4C1C8A5A-A531-4026-A58D-B4CD9A22919E}" srcOrd="3" destOrd="0" presId="urn:microsoft.com/office/officeart/2005/8/layout/hProcess4"/>
    <dgm:cxn modelId="{2D2DCED6-496B-4DBD-96BA-E51CA2661127}" type="presParOf" srcId="{64D09B69-878B-4E1B-BE2F-BFA544DFFA7B}" destId="{1F5FDB84-C339-48A7-A02B-84FCDF1E900F}" srcOrd="4" destOrd="0" presId="urn:microsoft.com/office/officeart/2005/8/layout/hProcess4"/>
    <dgm:cxn modelId="{CE9C1154-5585-450F-A2D6-401CB02AD665}" type="presParOf" srcId="{1F5FDB84-C339-48A7-A02B-84FCDF1E900F}" destId="{23E2BC7C-F278-4535-9633-87E537401E08}" srcOrd="0" destOrd="0" presId="urn:microsoft.com/office/officeart/2005/8/layout/hProcess4"/>
    <dgm:cxn modelId="{4AC7E7AD-C7B3-4C79-A3D2-4A4FDBAABD26}" type="presParOf" srcId="{1F5FDB84-C339-48A7-A02B-84FCDF1E900F}" destId="{BC2EC9B3-AD25-4B99-B799-FE8DEA135940}" srcOrd="1" destOrd="0" presId="urn:microsoft.com/office/officeart/2005/8/layout/hProcess4"/>
    <dgm:cxn modelId="{672DED75-18FF-4CC7-A869-F2E8C865B636}" type="presParOf" srcId="{1F5FDB84-C339-48A7-A02B-84FCDF1E900F}" destId="{F0D26FC6-B1BD-42DD-9CEE-286F81DBAACC}" srcOrd="2" destOrd="0" presId="urn:microsoft.com/office/officeart/2005/8/layout/hProcess4"/>
    <dgm:cxn modelId="{6B8D6A5B-32EA-45E3-A86A-A803A2C88291}" type="presParOf" srcId="{1F5FDB84-C339-48A7-A02B-84FCDF1E900F}" destId="{8D8F8BC8-F068-443D-8C0B-8FD995559AA4}" srcOrd="3" destOrd="0" presId="urn:microsoft.com/office/officeart/2005/8/layout/hProcess4"/>
    <dgm:cxn modelId="{C32BB7BC-425E-457C-8032-32236A5C50DF}" type="presParOf" srcId="{1F5FDB84-C339-48A7-A02B-84FCDF1E900F}" destId="{AC0EF013-BF4E-454E-8A58-88F9A883D239}"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7D3735-0890-4628-AC16-73EF201EA851}">
      <dsp:nvSpPr>
        <dsp:cNvPr id="0" name=""/>
        <dsp:cNvSpPr/>
      </dsp:nvSpPr>
      <dsp:spPr>
        <a:xfrm>
          <a:off x="1366715" y="531113"/>
          <a:ext cx="1237370" cy="102057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Demand side</a:t>
          </a:r>
          <a:endParaRPr lang="en-US" sz="2000" kern="1200" dirty="0"/>
        </a:p>
      </dsp:txBody>
      <dsp:txXfrm>
        <a:off x="1390201" y="554599"/>
        <a:ext cx="1190398" cy="754906"/>
      </dsp:txXfrm>
    </dsp:sp>
    <dsp:sp modelId="{DED8748C-B2C5-481C-A164-C120A8E4E5D7}">
      <dsp:nvSpPr>
        <dsp:cNvPr id="0" name=""/>
        <dsp:cNvSpPr/>
      </dsp:nvSpPr>
      <dsp:spPr>
        <a:xfrm>
          <a:off x="2008837" y="582937"/>
          <a:ext cx="1647115" cy="1647115"/>
        </a:xfrm>
        <a:prstGeom prst="leftCircularArrow">
          <a:avLst>
            <a:gd name="adj1" fmla="val 4858"/>
            <a:gd name="adj2" fmla="val 622966"/>
            <a:gd name="adj3" fmla="val 2398477"/>
            <a:gd name="adj4" fmla="val 9024489"/>
            <a:gd name="adj5" fmla="val 566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9234851-276D-40A4-91AB-C044F52EA549}">
      <dsp:nvSpPr>
        <dsp:cNvPr id="0" name=""/>
        <dsp:cNvSpPr/>
      </dsp:nvSpPr>
      <dsp:spPr>
        <a:xfrm>
          <a:off x="1641686" y="1332992"/>
          <a:ext cx="1099885" cy="43738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lvl="0" algn="ctr" defTabSz="577850">
            <a:lnSpc>
              <a:spcPct val="90000"/>
            </a:lnSpc>
            <a:spcBef>
              <a:spcPct val="0"/>
            </a:spcBef>
            <a:spcAft>
              <a:spcPct val="35000"/>
            </a:spcAft>
          </a:pPr>
          <a:r>
            <a:rPr lang="en-US" sz="1300" kern="1200" dirty="0" smtClean="0"/>
            <a:t>Contracting Authority</a:t>
          </a:r>
          <a:endParaRPr lang="en-US" sz="1300" kern="1200" dirty="0"/>
        </a:p>
      </dsp:txBody>
      <dsp:txXfrm>
        <a:off x="1654497" y="1345803"/>
        <a:ext cx="1074263" cy="411766"/>
      </dsp:txXfrm>
    </dsp:sp>
    <dsp:sp modelId="{15F02859-853F-4676-A4FE-EEBF3283D81C}">
      <dsp:nvSpPr>
        <dsp:cNvPr id="0" name=""/>
        <dsp:cNvSpPr/>
      </dsp:nvSpPr>
      <dsp:spPr>
        <a:xfrm>
          <a:off x="3122571" y="531114"/>
          <a:ext cx="1237370" cy="102057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t" anchorCtr="0">
          <a:noAutofit/>
        </a:bodyPr>
        <a:lstStyle/>
        <a:p>
          <a:pPr marL="228600" lvl="1" indent="-228600" algn="l" defTabSz="889000">
            <a:lnSpc>
              <a:spcPct val="90000"/>
            </a:lnSpc>
            <a:spcBef>
              <a:spcPct val="0"/>
            </a:spcBef>
            <a:spcAft>
              <a:spcPct val="15000"/>
            </a:spcAft>
            <a:buChar char="••"/>
          </a:pPr>
          <a:r>
            <a:rPr lang="en-US" sz="2000" kern="1200" dirty="0" err="1" smtClean="0"/>
            <a:t>ToR</a:t>
          </a:r>
          <a:endParaRPr lang="en-US" sz="2000" kern="1200" dirty="0"/>
        </a:p>
      </dsp:txBody>
      <dsp:txXfrm>
        <a:off x="3146057" y="773294"/>
        <a:ext cx="1190398" cy="754906"/>
      </dsp:txXfrm>
    </dsp:sp>
    <dsp:sp modelId="{4C1C8A5A-A531-4026-A58D-B4CD9A22919E}">
      <dsp:nvSpPr>
        <dsp:cNvPr id="0" name=""/>
        <dsp:cNvSpPr/>
      </dsp:nvSpPr>
      <dsp:spPr>
        <a:xfrm>
          <a:off x="3754381" y="-187268"/>
          <a:ext cx="1805223" cy="1805223"/>
        </a:xfrm>
        <a:prstGeom prst="circularArrow">
          <a:avLst>
            <a:gd name="adj1" fmla="val 4432"/>
            <a:gd name="adj2" fmla="val 562466"/>
            <a:gd name="adj3" fmla="val 19262023"/>
            <a:gd name="adj4" fmla="val 12575511"/>
            <a:gd name="adj5" fmla="val 517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FA7CC72-4CDF-49F7-BC67-E006FABCD833}">
      <dsp:nvSpPr>
        <dsp:cNvPr id="0" name=""/>
        <dsp:cNvSpPr/>
      </dsp:nvSpPr>
      <dsp:spPr>
        <a:xfrm>
          <a:off x="3397543" y="312420"/>
          <a:ext cx="1099885" cy="43738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lvl="0" algn="ctr" defTabSz="577850">
            <a:lnSpc>
              <a:spcPct val="90000"/>
            </a:lnSpc>
            <a:spcBef>
              <a:spcPct val="0"/>
            </a:spcBef>
            <a:spcAft>
              <a:spcPct val="35000"/>
            </a:spcAft>
          </a:pPr>
          <a:r>
            <a:rPr lang="en-US" sz="1300" kern="1200" dirty="0" smtClean="0"/>
            <a:t>Tender documents</a:t>
          </a:r>
          <a:endParaRPr lang="en-US" sz="1300" kern="1200" dirty="0"/>
        </a:p>
      </dsp:txBody>
      <dsp:txXfrm>
        <a:off x="3410354" y="325231"/>
        <a:ext cx="1074263" cy="411766"/>
      </dsp:txXfrm>
    </dsp:sp>
    <dsp:sp modelId="{BC2EC9B3-AD25-4B99-B799-FE8DEA135940}">
      <dsp:nvSpPr>
        <dsp:cNvPr id="0" name=""/>
        <dsp:cNvSpPr/>
      </dsp:nvSpPr>
      <dsp:spPr>
        <a:xfrm>
          <a:off x="4878428" y="531113"/>
          <a:ext cx="1237370" cy="102057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Offer side</a:t>
          </a:r>
          <a:endParaRPr lang="en-US" sz="2000" kern="1200" dirty="0"/>
        </a:p>
      </dsp:txBody>
      <dsp:txXfrm>
        <a:off x="4901914" y="554599"/>
        <a:ext cx="1190398" cy="754906"/>
      </dsp:txXfrm>
    </dsp:sp>
    <dsp:sp modelId="{8D8F8BC8-F068-443D-8C0B-8FD995559AA4}">
      <dsp:nvSpPr>
        <dsp:cNvPr id="0" name=""/>
        <dsp:cNvSpPr/>
      </dsp:nvSpPr>
      <dsp:spPr>
        <a:xfrm>
          <a:off x="5153399" y="1332992"/>
          <a:ext cx="1099885" cy="43738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lvl="0" algn="ctr" defTabSz="577850">
            <a:lnSpc>
              <a:spcPct val="90000"/>
            </a:lnSpc>
            <a:spcBef>
              <a:spcPct val="0"/>
            </a:spcBef>
            <a:spcAft>
              <a:spcPct val="35000"/>
            </a:spcAft>
          </a:pPr>
          <a:r>
            <a:rPr lang="en-US" sz="1300" kern="1200" dirty="0" smtClean="0"/>
            <a:t>Contractors</a:t>
          </a:r>
          <a:endParaRPr lang="en-US" sz="1300" kern="1200" dirty="0"/>
        </a:p>
      </dsp:txBody>
      <dsp:txXfrm>
        <a:off x="5166210" y="1345803"/>
        <a:ext cx="1074263" cy="41176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AD02B8-349C-436C-A0B6-356705886E79}" type="datetimeFigureOut">
              <a:rPr lang="en-US" smtClean="0"/>
              <a:pPr/>
              <a:t>5/15/2019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6B7D3A-3AE1-4F4F-845E-A44D4A50622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AD02B8-349C-436C-A0B6-356705886E79}" type="datetimeFigureOut">
              <a:rPr lang="en-US" smtClean="0"/>
              <a:pPr/>
              <a:t>5/15/2019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6B7D3A-3AE1-4F4F-845E-A44D4A50622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AD02B8-349C-436C-A0B6-356705886E79}" type="datetimeFigureOut">
              <a:rPr lang="en-US" smtClean="0"/>
              <a:pPr/>
              <a:t>5/15/2019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6B7D3A-3AE1-4F4F-845E-A44D4A50622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AD02B8-349C-436C-A0B6-356705886E79}" type="datetimeFigureOut">
              <a:rPr lang="en-US" smtClean="0"/>
              <a:pPr/>
              <a:t>5/15/2019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6B7D3A-3AE1-4F4F-845E-A44D4A50622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AD02B8-349C-436C-A0B6-356705886E79}" type="datetimeFigureOut">
              <a:rPr lang="en-US" smtClean="0"/>
              <a:pPr/>
              <a:t>5/15/2019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6B7D3A-3AE1-4F4F-845E-A44D4A50622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AD02B8-349C-436C-A0B6-356705886E79}" type="datetimeFigureOut">
              <a:rPr lang="en-US" smtClean="0"/>
              <a:pPr/>
              <a:t>5/15/2019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6B7D3A-3AE1-4F4F-845E-A44D4A50622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AD02B8-349C-436C-A0B6-356705886E79}" type="datetimeFigureOut">
              <a:rPr lang="en-US" smtClean="0"/>
              <a:pPr/>
              <a:t>5/15/2019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6B7D3A-3AE1-4F4F-845E-A44D4A50622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AD02B8-349C-436C-A0B6-356705886E79}" type="datetimeFigureOut">
              <a:rPr lang="en-US" smtClean="0"/>
              <a:pPr/>
              <a:t>5/15/2019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6B7D3A-3AE1-4F4F-845E-A44D4A50622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AD02B8-349C-436C-A0B6-356705886E79}" type="datetimeFigureOut">
              <a:rPr lang="en-US" smtClean="0"/>
              <a:pPr/>
              <a:t>5/15/2019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6B7D3A-3AE1-4F4F-845E-A44D4A50622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AD02B8-349C-436C-A0B6-356705886E79}" type="datetimeFigureOut">
              <a:rPr lang="en-US" smtClean="0"/>
              <a:pPr/>
              <a:t>5/15/2019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6B7D3A-3AE1-4F4F-845E-A44D4A50622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AD02B8-349C-436C-A0B6-356705886E79}" type="datetimeFigureOut">
              <a:rPr lang="en-US" smtClean="0"/>
              <a:pPr/>
              <a:t>5/15/2019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6B7D3A-3AE1-4F4F-845E-A44D4A50622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AD02B8-349C-436C-A0B6-356705886E79}" type="datetimeFigureOut">
              <a:rPr lang="en-US" smtClean="0"/>
              <a:pPr/>
              <a:t>5/15/2019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6B7D3A-3AE1-4F4F-845E-A44D4A50622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mailto:zahid.doict@gmail.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mailto:zahid.doict@gmail.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mailto:zahid.doict@gmail.co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sciencedirect.com/topics/computer-science/broader-business" TargetMode="External"/><Relationship Id="rId2" Type="http://schemas.openxmlformats.org/officeDocument/2006/relationships/hyperlink" Target="https://www.sciencedirect.com/topics/computer-science/related-process" TargetMode="External"/><Relationship Id="rId1" Type="http://schemas.openxmlformats.org/officeDocument/2006/relationships/slideLayout" Target="../slideLayouts/slideLayout2.xml"/><Relationship Id="rId5" Type="http://schemas.openxmlformats.org/officeDocument/2006/relationships/hyperlink" Target="https://www.sciencedirect.com/topics/computer-science/organizational-culture" TargetMode="External"/><Relationship Id="rId4" Type="http://schemas.openxmlformats.org/officeDocument/2006/relationships/hyperlink" Target="https://www.sciencedirect.com/topics/computer-science/organizational-strateg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project Concept and  </a:t>
            </a:r>
            <a:r>
              <a:rPr lang="en-US" dirty="0" err="1" smtClean="0"/>
              <a:t>ToR</a:t>
            </a:r>
            <a:endParaRPr lang="en-US" dirty="0"/>
          </a:p>
        </p:txBody>
      </p:sp>
      <p:sp>
        <p:nvSpPr>
          <p:cNvPr id="3" name="Subtitle 2"/>
          <p:cNvSpPr>
            <a:spLocks noGrp="1"/>
          </p:cNvSpPr>
          <p:nvPr>
            <p:ph type="subTitle" idx="1"/>
          </p:nvPr>
        </p:nvSpPr>
        <p:spPr/>
        <p:txBody>
          <a:bodyPr/>
          <a:lstStyle/>
          <a:p>
            <a:r>
              <a:rPr lang="en-US" dirty="0" smtClean="0"/>
              <a:t>Md. Zahidul Islam</a:t>
            </a:r>
            <a:endParaRPr lang="en-US" dirty="0"/>
          </a:p>
          <a:p>
            <a:r>
              <a:rPr lang="en-US" dirty="0" smtClean="0"/>
              <a:t>Assistant Programmer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What are the content of </a:t>
            </a:r>
            <a:r>
              <a:rPr lang="en-US" dirty="0" err="1" smtClean="0"/>
              <a:t>ToR</a:t>
            </a:r>
            <a:r>
              <a:rPr lang="en-US" dirty="0" smtClean="0"/>
              <a:t>?</a:t>
            </a:r>
          </a:p>
          <a:p>
            <a:r>
              <a:rPr lang="en-US" dirty="0" smtClean="0"/>
              <a:t>Write down on a page</a:t>
            </a:r>
            <a:endParaRPr lang="en-US" dirty="0"/>
          </a:p>
        </p:txBody>
      </p:sp>
    </p:spTree>
    <p:extLst>
      <p:ext uri="{BB962C8B-B14F-4D97-AF65-F5344CB8AC3E}">
        <p14:creationId xmlns:p14="http://schemas.microsoft.com/office/powerpoint/2010/main" val="18362099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solidFill>
                  <a:srgbClr val="C00000"/>
                </a:solidFill>
              </a:rPr>
              <a:t>Analyze content of </a:t>
            </a:r>
            <a:r>
              <a:rPr lang="en-US" sz="2400" dirty="0" err="1" smtClean="0">
                <a:solidFill>
                  <a:srgbClr val="C00000"/>
                </a:solidFill>
              </a:rPr>
              <a:t>ToR</a:t>
            </a:r>
            <a:endParaRPr lang="en-US" sz="2400" dirty="0">
              <a:solidFill>
                <a:srgbClr val="C00000"/>
              </a:solidFill>
            </a:endParaRPr>
          </a:p>
        </p:txBody>
      </p:sp>
      <p:sp>
        <p:nvSpPr>
          <p:cNvPr id="3" name="Content Placeholder 2"/>
          <p:cNvSpPr>
            <a:spLocks noGrp="1"/>
          </p:cNvSpPr>
          <p:nvPr>
            <p:ph idx="1"/>
          </p:nvPr>
        </p:nvSpPr>
        <p:spPr>
          <a:xfrm>
            <a:off x="457200" y="1219200"/>
            <a:ext cx="8229600" cy="4525963"/>
          </a:xfrm>
        </p:spPr>
        <p:txBody>
          <a:bodyPr>
            <a:normAutofit/>
          </a:bodyPr>
          <a:lstStyle/>
          <a:p>
            <a:r>
              <a:rPr lang="en-US" sz="1800" dirty="0" smtClean="0"/>
              <a:t>Background</a:t>
            </a:r>
          </a:p>
          <a:p>
            <a:r>
              <a:rPr lang="en-US" sz="1800" dirty="0" smtClean="0"/>
              <a:t>Institutional context</a:t>
            </a:r>
          </a:p>
          <a:p>
            <a:r>
              <a:rPr lang="en-US" sz="1800" dirty="0" smtClean="0"/>
              <a:t>Objective</a:t>
            </a:r>
          </a:p>
          <a:p>
            <a:r>
              <a:rPr lang="en-US" sz="1800" dirty="0" smtClean="0"/>
              <a:t>Functional requirement</a:t>
            </a:r>
          </a:p>
          <a:p>
            <a:r>
              <a:rPr lang="en-US" sz="1800" dirty="0" smtClean="0"/>
              <a:t>Non-functional requirement</a:t>
            </a:r>
          </a:p>
          <a:p>
            <a:r>
              <a:rPr lang="en-US" sz="1800" dirty="0" smtClean="0"/>
              <a:t>Scope of work</a:t>
            </a:r>
          </a:p>
          <a:p>
            <a:r>
              <a:rPr lang="en-US" sz="1800" dirty="0" smtClean="0"/>
              <a:t>Maintenance and support</a:t>
            </a:r>
          </a:p>
          <a:p>
            <a:r>
              <a:rPr lang="en-US" sz="1800" dirty="0" smtClean="0"/>
              <a:t>Knowledge transfer</a:t>
            </a:r>
          </a:p>
          <a:p>
            <a:r>
              <a:rPr lang="en-US" sz="1800" dirty="0" smtClean="0"/>
              <a:t>Expected Deliverables</a:t>
            </a:r>
          </a:p>
          <a:p>
            <a:r>
              <a:rPr lang="en-US" sz="1800" dirty="0" smtClean="0"/>
              <a:t>Eligibility criteria</a:t>
            </a:r>
          </a:p>
          <a:p>
            <a:r>
              <a:rPr lang="en-US" sz="1800" dirty="0" smtClean="0"/>
              <a:t>Payment schedule</a:t>
            </a:r>
          </a:p>
          <a:p>
            <a:r>
              <a:rPr lang="en-US" sz="1800" dirty="0" smtClean="0"/>
              <a:t>Conclusion</a:t>
            </a:r>
          </a:p>
          <a:p>
            <a:r>
              <a:rPr lang="en-US" sz="1800" dirty="0" smtClean="0"/>
              <a:t>Annexure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solidFill>
                  <a:srgbClr val="C00000"/>
                </a:solidFill>
              </a:rPr>
              <a:t>Analyze content of </a:t>
            </a:r>
            <a:r>
              <a:rPr lang="en-US" sz="2400" dirty="0" err="1" smtClean="0">
                <a:solidFill>
                  <a:srgbClr val="C00000"/>
                </a:solidFill>
              </a:rPr>
              <a:t>ToR</a:t>
            </a:r>
            <a:endParaRPr lang="en-US" sz="2400" dirty="0">
              <a:solidFill>
                <a:srgbClr val="C00000"/>
              </a:solidFill>
            </a:endParaRPr>
          </a:p>
        </p:txBody>
      </p:sp>
      <p:sp>
        <p:nvSpPr>
          <p:cNvPr id="3" name="Content Placeholder 2"/>
          <p:cNvSpPr>
            <a:spLocks noGrp="1"/>
          </p:cNvSpPr>
          <p:nvPr>
            <p:ph idx="1"/>
          </p:nvPr>
        </p:nvSpPr>
        <p:spPr>
          <a:xfrm>
            <a:off x="457200" y="1219200"/>
            <a:ext cx="8229600" cy="4525963"/>
          </a:xfrm>
        </p:spPr>
        <p:txBody>
          <a:bodyPr>
            <a:normAutofit/>
          </a:bodyPr>
          <a:lstStyle/>
          <a:p>
            <a:r>
              <a:rPr lang="en-US" sz="1800" dirty="0" smtClean="0"/>
              <a:t>Please write down what you think should be the content of </a:t>
            </a:r>
            <a:r>
              <a:rPr lang="en-US" sz="1800" dirty="0" err="1" smtClean="0"/>
              <a:t>ToR</a:t>
            </a:r>
            <a:r>
              <a:rPr lang="en-US" sz="1800" dirty="0" smtClean="0"/>
              <a:t>-headings and sub head only</a:t>
            </a:r>
          </a:p>
          <a:p>
            <a:r>
              <a:rPr lang="en-US" sz="1800" dirty="0" smtClean="0"/>
              <a:t>Read the </a:t>
            </a:r>
            <a:r>
              <a:rPr lang="en-US" sz="1800" dirty="0" err="1" smtClean="0"/>
              <a:t>ToR</a:t>
            </a:r>
            <a:r>
              <a:rPr lang="en-US" sz="1800" dirty="0" smtClean="0"/>
              <a:t> you provided</a:t>
            </a:r>
          </a:p>
          <a:p>
            <a:r>
              <a:rPr lang="en-US" sz="1800" dirty="0" smtClean="0"/>
              <a:t>Now write again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solidFill>
                  <a:srgbClr val="C00000"/>
                </a:solidFill>
              </a:rPr>
              <a:t>Prepare a checklist for writing a </a:t>
            </a:r>
            <a:r>
              <a:rPr lang="en-US" sz="2400" dirty="0" err="1" smtClean="0">
                <a:solidFill>
                  <a:srgbClr val="C00000"/>
                </a:solidFill>
              </a:rPr>
              <a:t>ToR</a:t>
            </a:r>
            <a:endParaRPr lang="en-US" sz="2400" dirty="0">
              <a:solidFill>
                <a:srgbClr val="C00000"/>
              </a:solidFill>
            </a:endParaRPr>
          </a:p>
        </p:txBody>
      </p:sp>
      <p:sp>
        <p:nvSpPr>
          <p:cNvPr id="3" name="Content Placeholder 2"/>
          <p:cNvSpPr>
            <a:spLocks noGrp="1"/>
          </p:cNvSpPr>
          <p:nvPr>
            <p:ph idx="1"/>
          </p:nvPr>
        </p:nvSpPr>
        <p:spPr/>
        <p:txBody>
          <a:bodyPr>
            <a:normAutofit fontScale="85000" lnSpcReduction="20000"/>
          </a:bodyPr>
          <a:lstStyle/>
          <a:p>
            <a:r>
              <a:rPr lang="en-US" dirty="0" smtClean="0"/>
              <a:t>Background information</a:t>
            </a:r>
          </a:p>
          <a:p>
            <a:r>
              <a:rPr lang="en-US" dirty="0" smtClean="0"/>
              <a:t>Description of the assignment</a:t>
            </a:r>
          </a:p>
          <a:p>
            <a:pPr lvl="1"/>
            <a:r>
              <a:rPr lang="en-US" dirty="0" smtClean="0"/>
              <a:t>Specific objectives</a:t>
            </a:r>
          </a:p>
          <a:p>
            <a:pPr lvl="1"/>
            <a:r>
              <a:rPr lang="en-US" dirty="0" smtClean="0"/>
              <a:t>Results to be achieved</a:t>
            </a:r>
          </a:p>
          <a:p>
            <a:r>
              <a:rPr lang="en-US" dirty="0" smtClean="0"/>
              <a:t>Guiding principle</a:t>
            </a:r>
          </a:p>
          <a:p>
            <a:pPr lvl="1"/>
            <a:r>
              <a:rPr lang="en-US" dirty="0" smtClean="0"/>
              <a:t>Quality</a:t>
            </a:r>
          </a:p>
          <a:p>
            <a:pPr lvl="1"/>
            <a:r>
              <a:rPr lang="en-US" dirty="0" smtClean="0"/>
              <a:t>Security</a:t>
            </a:r>
          </a:p>
          <a:p>
            <a:pPr lvl="1"/>
            <a:r>
              <a:rPr lang="en-US" dirty="0" smtClean="0"/>
              <a:t>Methodology</a:t>
            </a:r>
          </a:p>
          <a:p>
            <a:pPr lvl="1"/>
            <a:r>
              <a:rPr lang="en-US" dirty="0" smtClean="0"/>
              <a:t>Technology</a:t>
            </a:r>
          </a:p>
          <a:p>
            <a:r>
              <a:rPr lang="en-US" dirty="0" smtClean="0"/>
              <a:t>Expertise required</a:t>
            </a:r>
          </a:p>
          <a:p>
            <a:r>
              <a:rPr lang="en-US" dirty="0" smtClean="0"/>
              <a:t>Deliverables </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solidFill>
                  <a:srgbClr val="C00000"/>
                </a:solidFill>
              </a:rPr>
              <a:t>Prepare a checklist for writing a </a:t>
            </a:r>
            <a:r>
              <a:rPr lang="en-US" sz="2800" dirty="0" err="1" smtClean="0">
                <a:solidFill>
                  <a:srgbClr val="C00000"/>
                </a:solidFill>
              </a:rPr>
              <a:t>ToR</a:t>
            </a:r>
            <a:endParaRPr lang="en-US" sz="2800" dirty="0">
              <a:solidFill>
                <a:srgbClr val="C00000"/>
              </a:solidFill>
            </a:endParaRPr>
          </a:p>
        </p:txBody>
      </p:sp>
      <p:sp>
        <p:nvSpPr>
          <p:cNvPr id="3" name="Content Placeholder 2"/>
          <p:cNvSpPr>
            <a:spLocks noGrp="1"/>
          </p:cNvSpPr>
          <p:nvPr>
            <p:ph idx="1"/>
          </p:nvPr>
        </p:nvSpPr>
        <p:spPr/>
        <p:txBody>
          <a:bodyPr>
            <a:normAutofit/>
          </a:bodyPr>
          <a:lstStyle/>
          <a:p>
            <a:r>
              <a:rPr lang="en-US" dirty="0" smtClean="0"/>
              <a:t>5 group</a:t>
            </a:r>
          </a:p>
          <a:p>
            <a:r>
              <a:rPr lang="en-US" dirty="0" smtClean="0"/>
              <a:t>Each group prepare a checklist what should be in a software </a:t>
            </a:r>
            <a:r>
              <a:rPr lang="en-US" dirty="0" err="1" smtClean="0"/>
              <a:t>ToR</a:t>
            </a:r>
            <a:endParaRPr lang="en-US" dirty="0" smtClean="0"/>
          </a:p>
          <a:p>
            <a:r>
              <a:rPr lang="en-US" dirty="0" smtClean="0"/>
              <a:t>Mail to </a:t>
            </a:r>
            <a:r>
              <a:rPr lang="en-US" dirty="0" smtClean="0">
                <a:hlinkClick r:id="rId2"/>
              </a:rPr>
              <a:t>zahid.doict@gmail.com</a:t>
            </a:r>
            <a:endParaRPr lang="en-US" dirty="0" smtClean="0"/>
          </a:p>
          <a:p>
            <a:r>
              <a:rPr lang="en-US" dirty="0" smtClean="0"/>
              <a:t>Present the checklist</a:t>
            </a:r>
          </a:p>
          <a:p>
            <a:r>
              <a:rPr lang="en-US" dirty="0" smtClean="0"/>
              <a:t>Merge the checklist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solidFill>
                  <a:srgbClr val="C00000"/>
                </a:solidFill>
              </a:rPr>
              <a:t>Prepare a standard format for </a:t>
            </a:r>
            <a:r>
              <a:rPr lang="en-US" sz="2400" dirty="0" err="1" smtClean="0">
                <a:solidFill>
                  <a:srgbClr val="C00000"/>
                </a:solidFill>
              </a:rPr>
              <a:t>ToR</a:t>
            </a:r>
            <a:endParaRPr lang="en-US" sz="2400" dirty="0">
              <a:solidFill>
                <a:srgbClr val="C00000"/>
              </a:solidFill>
            </a:endParaRPr>
          </a:p>
        </p:txBody>
      </p:sp>
      <p:sp>
        <p:nvSpPr>
          <p:cNvPr id="3" name="Content Placeholder 2"/>
          <p:cNvSpPr>
            <a:spLocks noGrp="1"/>
          </p:cNvSpPr>
          <p:nvPr>
            <p:ph idx="1"/>
          </p:nvPr>
        </p:nvSpPr>
        <p:spPr/>
        <p:txBody>
          <a:bodyPr/>
          <a:lstStyle/>
          <a:p>
            <a:r>
              <a:rPr lang="en-US" dirty="0" smtClean="0"/>
              <a:t>Each group prepare a standard format of </a:t>
            </a:r>
            <a:r>
              <a:rPr lang="en-US" dirty="0" err="1" smtClean="0"/>
              <a:t>ToR</a:t>
            </a:r>
            <a:r>
              <a:rPr lang="en-US" dirty="0" smtClean="0"/>
              <a:t> Based on checklist</a:t>
            </a:r>
          </a:p>
          <a:p>
            <a:r>
              <a:rPr lang="en-US" dirty="0" smtClean="0"/>
              <a:t>Mail to </a:t>
            </a:r>
            <a:r>
              <a:rPr lang="en-US" dirty="0" smtClean="0">
                <a:hlinkClick r:id="rId2"/>
              </a:rPr>
              <a:t>zahid.doict@gmail.com</a:t>
            </a:r>
            <a:endParaRPr lang="en-US" dirty="0" smtClean="0"/>
          </a:p>
          <a:p>
            <a:r>
              <a:rPr lang="en-US" dirty="0" smtClean="0"/>
              <a:t>Present the </a:t>
            </a:r>
            <a:r>
              <a:rPr lang="en-US" dirty="0" err="1" smtClean="0"/>
              <a:t>ToR</a:t>
            </a:r>
            <a:r>
              <a:rPr lang="en-US" dirty="0" smtClean="0"/>
              <a:t> </a:t>
            </a:r>
          </a:p>
          <a:p>
            <a:endParaRPr lang="en-US" dirty="0" smtClean="0"/>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solidFill>
                  <a:srgbClr val="C00000"/>
                </a:solidFill>
              </a:rPr>
              <a:t>Prepare a Quality checklist</a:t>
            </a:r>
            <a:endParaRPr lang="en-US" sz="2400" b="1" dirty="0">
              <a:solidFill>
                <a:srgbClr val="C00000"/>
              </a:solidFill>
            </a:endParaRPr>
          </a:p>
        </p:txBody>
      </p:sp>
      <p:sp>
        <p:nvSpPr>
          <p:cNvPr id="3" name="Content Placeholder 2"/>
          <p:cNvSpPr>
            <a:spLocks noGrp="1"/>
          </p:cNvSpPr>
          <p:nvPr>
            <p:ph idx="1"/>
          </p:nvPr>
        </p:nvSpPr>
        <p:spPr/>
        <p:txBody>
          <a:bodyPr>
            <a:normAutofit fontScale="85000" lnSpcReduction="10000"/>
          </a:bodyPr>
          <a:lstStyle/>
          <a:p>
            <a:r>
              <a:rPr lang="en-US" dirty="0" smtClean="0"/>
              <a:t>The purpose of the work is clear and realistic</a:t>
            </a:r>
          </a:p>
          <a:p>
            <a:r>
              <a:rPr lang="en-US" dirty="0" smtClean="0"/>
              <a:t>The concept of the work is elaborated</a:t>
            </a:r>
          </a:p>
          <a:p>
            <a:r>
              <a:rPr lang="en-US" dirty="0" smtClean="0"/>
              <a:t>The scope of the assignment is clear and consistent in relation to the background and the concept</a:t>
            </a:r>
          </a:p>
          <a:p>
            <a:r>
              <a:rPr lang="en-US" dirty="0" smtClean="0"/>
              <a:t>User general requirement is clearly stated </a:t>
            </a:r>
          </a:p>
          <a:p>
            <a:r>
              <a:rPr lang="en-US" dirty="0" smtClean="0"/>
              <a:t>The work should be manageable within time and budget</a:t>
            </a:r>
          </a:p>
          <a:p>
            <a:r>
              <a:rPr lang="en-US" dirty="0" smtClean="0"/>
              <a:t>The composition, skills and experience required are commensurate to the task </a:t>
            </a:r>
          </a:p>
          <a:p>
            <a:r>
              <a:rPr lang="en-US" dirty="0" smtClean="0"/>
              <a:t>The </a:t>
            </a:r>
            <a:r>
              <a:rPr lang="en-US" dirty="0" err="1" smtClean="0"/>
              <a:t>ToR</a:t>
            </a:r>
            <a:r>
              <a:rPr lang="en-US" dirty="0" smtClean="0"/>
              <a:t> has clearly stated deliverables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solidFill>
                  <a:srgbClr val="C00000"/>
                </a:solidFill>
              </a:rPr>
              <a:t>Prepare a Quality checklist of </a:t>
            </a:r>
            <a:r>
              <a:rPr lang="en-US" sz="2400" b="1" dirty="0" err="1" smtClean="0">
                <a:solidFill>
                  <a:srgbClr val="C00000"/>
                </a:solidFill>
              </a:rPr>
              <a:t>ToR</a:t>
            </a:r>
            <a:endParaRPr lang="en-US" sz="2400" b="1" dirty="0">
              <a:solidFill>
                <a:srgbClr val="C00000"/>
              </a:solidFill>
            </a:endParaRPr>
          </a:p>
        </p:txBody>
      </p:sp>
      <p:sp>
        <p:nvSpPr>
          <p:cNvPr id="3" name="Content Placeholder 2"/>
          <p:cNvSpPr>
            <a:spLocks noGrp="1"/>
          </p:cNvSpPr>
          <p:nvPr>
            <p:ph idx="1"/>
          </p:nvPr>
        </p:nvSpPr>
        <p:spPr/>
        <p:txBody>
          <a:bodyPr/>
          <a:lstStyle/>
          <a:p>
            <a:r>
              <a:rPr lang="en-US" dirty="0" smtClean="0"/>
              <a:t>Each group prepare a quality of </a:t>
            </a:r>
            <a:r>
              <a:rPr lang="en-US" dirty="0" err="1" smtClean="0"/>
              <a:t>ToR</a:t>
            </a:r>
            <a:r>
              <a:rPr lang="en-US" dirty="0" smtClean="0"/>
              <a:t> Based on checklist</a:t>
            </a:r>
          </a:p>
          <a:p>
            <a:r>
              <a:rPr lang="en-US" dirty="0" smtClean="0"/>
              <a:t>Mail to </a:t>
            </a:r>
            <a:r>
              <a:rPr lang="en-US" dirty="0" smtClean="0">
                <a:hlinkClick r:id="rId2"/>
              </a:rPr>
              <a:t>zahid.doict@gmail.com</a:t>
            </a:r>
            <a:endParaRPr lang="en-US" dirty="0" smtClean="0"/>
          </a:p>
          <a:p>
            <a:r>
              <a:rPr lang="en-US" dirty="0" smtClean="0"/>
              <a:t>Present your proposal </a:t>
            </a:r>
          </a:p>
          <a:p>
            <a:endParaRPr lang="en-US" dirty="0" smtClean="0"/>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solidFill>
                  <a:srgbClr val="C00000"/>
                </a:solidFill>
              </a:rPr>
              <a:t>Project Concept</a:t>
            </a:r>
            <a:endParaRPr lang="en-US" sz="2400" dirty="0">
              <a:solidFill>
                <a:srgbClr val="C00000"/>
              </a:solidFill>
            </a:endParaRPr>
          </a:p>
        </p:txBody>
      </p:sp>
      <p:sp>
        <p:nvSpPr>
          <p:cNvPr id="3" name="Content Placeholder 2"/>
          <p:cNvSpPr>
            <a:spLocks noGrp="1"/>
          </p:cNvSpPr>
          <p:nvPr>
            <p:ph idx="1"/>
          </p:nvPr>
        </p:nvSpPr>
        <p:spPr/>
        <p:txBody>
          <a:bodyPr>
            <a:noAutofit/>
          </a:bodyPr>
          <a:lstStyle/>
          <a:p>
            <a:r>
              <a:rPr lang="en-US" sz="1800" dirty="0" smtClean="0"/>
              <a:t>Background</a:t>
            </a:r>
          </a:p>
          <a:p>
            <a:pPr lvl="1"/>
            <a:r>
              <a:rPr lang="en-US" sz="1600" dirty="0" smtClean="0"/>
              <a:t>Introduction</a:t>
            </a:r>
          </a:p>
          <a:p>
            <a:pPr lvl="1"/>
            <a:r>
              <a:rPr lang="en-US" sz="1600" dirty="0" smtClean="0"/>
              <a:t>Purpose/need/rationale</a:t>
            </a:r>
          </a:p>
          <a:p>
            <a:pPr lvl="1"/>
            <a:r>
              <a:rPr lang="en-US" sz="1600" dirty="0" smtClean="0"/>
              <a:t>Clearly state the problem</a:t>
            </a:r>
          </a:p>
          <a:p>
            <a:r>
              <a:rPr lang="en-US" sz="1800" dirty="0" smtClean="0"/>
              <a:t>Project description</a:t>
            </a:r>
          </a:p>
          <a:p>
            <a:pPr lvl="1"/>
            <a:r>
              <a:rPr lang="en-US" sz="1600" dirty="0" smtClean="0"/>
              <a:t>Goals</a:t>
            </a:r>
          </a:p>
          <a:p>
            <a:pPr lvl="1"/>
            <a:r>
              <a:rPr lang="en-US" sz="1600" dirty="0" smtClean="0"/>
              <a:t>Proposed solution of the problem</a:t>
            </a:r>
          </a:p>
          <a:p>
            <a:pPr lvl="1"/>
            <a:r>
              <a:rPr lang="en-US" sz="1600" dirty="0" smtClean="0"/>
              <a:t>Solution architecture</a:t>
            </a:r>
          </a:p>
          <a:p>
            <a:pPr lvl="1"/>
            <a:r>
              <a:rPr lang="en-US" sz="1600" dirty="0" smtClean="0"/>
              <a:t>Development plan</a:t>
            </a:r>
          </a:p>
          <a:p>
            <a:r>
              <a:rPr lang="en-US" sz="1800" dirty="0" smtClean="0"/>
              <a:t>Technical feasibility</a:t>
            </a:r>
          </a:p>
          <a:p>
            <a:r>
              <a:rPr lang="en-US" sz="1800" dirty="0" smtClean="0"/>
              <a:t>Implementation plan</a:t>
            </a:r>
          </a:p>
          <a:p>
            <a:r>
              <a:rPr lang="en-US" sz="1800" dirty="0" smtClean="0"/>
              <a:t>Budget</a:t>
            </a:r>
          </a:p>
          <a:p>
            <a:r>
              <a:rPr lang="en-US" sz="1800" dirty="0" smtClean="0"/>
              <a:t>Benefit</a:t>
            </a:r>
          </a:p>
          <a:p>
            <a:r>
              <a:rPr lang="en-US" sz="1800" dirty="0" smtClean="0"/>
              <a:t>Conclusion</a:t>
            </a:r>
          </a:p>
          <a:p>
            <a:endParaRPr lang="en-US" sz="1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solidFill>
                  <a:srgbClr val="C00000"/>
                </a:solidFill>
              </a:rPr>
              <a:t>Design reality gap analysis-ITPOSMO for improvement of existing system</a:t>
            </a:r>
            <a:endParaRPr lang="en-US" sz="2400" dirty="0">
              <a:solidFill>
                <a:srgbClr val="C00000"/>
              </a:solidFill>
            </a:endParaRPr>
          </a:p>
        </p:txBody>
      </p:sp>
      <p:sp>
        <p:nvSpPr>
          <p:cNvPr id="3" name="Content Placeholder 2"/>
          <p:cNvSpPr>
            <a:spLocks noGrp="1"/>
          </p:cNvSpPr>
          <p:nvPr>
            <p:ph idx="1"/>
          </p:nvPr>
        </p:nvSpPr>
        <p:spPr/>
        <p:txBody>
          <a:bodyPr>
            <a:normAutofit fontScale="55000" lnSpcReduction="20000"/>
          </a:bodyPr>
          <a:lstStyle/>
          <a:p>
            <a:r>
              <a:rPr lang="en-US" b="1" i="1" dirty="0" smtClean="0"/>
              <a:t>Information</a:t>
            </a:r>
            <a:r>
              <a:rPr lang="en-US" b="1" dirty="0" smtClean="0"/>
              <a:t>: </a:t>
            </a:r>
            <a:r>
              <a:rPr lang="en-US" dirty="0" smtClean="0"/>
              <a:t>includes both formal and informal information, held on both IT based and other types of information system.</a:t>
            </a:r>
          </a:p>
          <a:p>
            <a:r>
              <a:rPr lang="en-US" b="1" i="1" dirty="0" smtClean="0"/>
              <a:t>Technology</a:t>
            </a:r>
            <a:r>
              <a:rPr lang="en-US" b="1" dirty="0" smtClean="0"/>
              <a:t>: </a:t>
            </a:r>
            <a:r>
              <a:rPr lang="en-US" dirty="0" smtClean="0"/>
              <a:t>mainly focuses on information handling technology (particularly IT but also paper, telephones, etc.), but can cover other types of technology such as production machinery.</a:t>
            </a:r>
          </a:p>
          <a:p>
            <a:r>
              <a:rPr lang="en-US" b="1" i="1" dirty="0" smtClean="0"/>
              <a:t>Processes</a:t>
            </a:r>
            <a:r>
              <a:rPr lang="en-US" b="1" dirty="0" smtClean="0"/>
              <a:t>: </a:t>
            </a:r>
            <a:r>
              <a:rPr lang="en-US" dirty="0" smtClean="0"/>
              <a:t>the activities undertaken by the relevant part of the organization – both information </a:t>
            </a:r>
            <a:r>
              <a:rPr lang="en-US" dirty="0" smtClean="0">
                <a:hlinkClick r:id="rId2" tooltip="Learn more about Related Process from ScienceDirect's AI-generated Topic Pages"/>
              </a:rPr>
              <a:t>related processes</a:t>
            </a:r>
            <a:r>
              <a:rPr lang="en-US" dirty="0" smtClean="0"/>
              <a:t> and </a:t>
            </a:r>
            <a:r>
              <a:rPr lang="en-US" dirty="0" smtClean="0">
                <a:hlinkClick r:id="rId3" tooltip="Learn more about Broader Business from ScienceDirect's AI-generated Topic Pages"/>
              </a:rPr>
              <a:t>broader business</a:t>
            </a:r>
            <a:r>
              <a:rPr lang="en-US" dirty="0" smtClean="0"/>
              <a:t> processes.</a:t>
            </a:r>
          </a:p>
          <a:p>
            <a:r>
              <a:rPr lang="en-US" b="1" i="1" dirty="0" smtClean="0"/>
              <a:t>Objectives and values</a:t>
            </a:r>
            <a:r>
              <a:rPr lang="en-US" b="1" dirty="0" smtClean="0"/>
              <a:t>: </a:t>
            </a:r>
            <a:r>
              <a:rPr lang="en-US" dirty="0" smtClean="0"/>
              <a:t>often the most important dimension since the ‘objectives’ component covers issues of self-interest and organizational politics, and can even be seen to incorporate formal </a:t>
            </a:r>
            <a:r>
              <a:rPr lang="en-US" dirty="0" smtClean="0">
                <a:hlinkClick r:id="rId4" tooltip="Learn more about Organizational Strategy from ScienceDirect's AI-generated Topic Pages"/>
              </a:rPr>
              <a:t>organizational strategies</a:t>
            </a:r>
            <a:r>
              <a:rPr lang="en-US" dirty="0" smtClean="0"/>
              <a:t>; the ‘values’ component covers </a:t>
            </a:r>
            <a:r>
              <a:rPr lang="en-US" dirty="0" smtClean="0">
                <a:hlinkClick r:id="rId5" tooltip="Learn more about Organizational Culture from ScienceDirect's AI-generated Topic Pages"/>
              </a:rPr>
              <a:t>organizational culture</a:t>
            </a:r>
            <a:r>
              <a:rPr lang="en-US" dirty="0" smtClean="0"/>
              <a:t>: what stakeholders feel are the right and wrong ways to do things.</a:t>
            </a:r>
          </a:p>
          <a:p>
            <a:r>
              <a:rPr lang="en-US" b="1" i="1" dirty="0" smtClean="0"/>
              <a:t>Staffing and skills</a:t>
            </a:r>
            <a:r>
              <a:rPr lang="en-US" b="1" dirty="0" smtClean="0"/>
              <a:t>: </a:t>
            </a:r>
            <a:r>
              <a:rPr lang="en-US" dirty="0" smtClean="0"/>
              <a:t>cover both the number of staff and their competencies (particularly skills, but also knowledge).</a:t>
            </a:r>
          </a:p>
          <a:p>
            <a:r>
              <a:rPr lang="en-US" b="1" i="1" dirty="0" smtClean="0"/>
              <a:t>Management systems and structures</a:t>
            </a:r>
            <a:r>
              <a:rPr lang="en-US" b="1" dirty="0" smtClean="0"/>
              <a:t>: </a:t>
            </a:r>
            <a:r>
              <a:rPr lang="en-US" dirty="0" smtClean="0"/>
              <a:t>the overall management systems required to organize plus the way in which the organization is structured, both formally and informally.</a:t>
            </a:r>
          </a:p>
          <a:p>
            <a:r>
              <a:rPr lang="en-US" b="1" i="1" dirty="0" smtClean="0"/>
              <a:t>Other resources</a:t>
            </a:r>
            <a:r>
              <a:rPr lang="en-US" dirty="0" smtClean="0"/>
              <a:t>: time and money.</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solidFill>
                  <a:srgbClr val="C00000"/>
                </a:solidFill>
              </a:rPr>
              <a:t>Funding of the project</a:t>
            </a:r>
            <a:endParaRPr lang="en-US" sz="2400" dirty="0">
              <a:solidFill>
                <a:srgbClr val="C00000"/>
              </a:solidFill>
            </a:endParaRPr>
          </a:p>
        </p:txBody>
      </p:sp>
      <p:sp>
        <p:nvSpPr>
          <p:cNvPr id="3" name="Content Placeholder 2"/>
          <p:cNvSpPr>
            <a:spLocks noGrp="1"/>
          </p:cNvSpPr>
          <p:nvPr>
            <p:ph idx="1"/>
          </p:nvPr>
        </p:nvSpPr>
        <p:spPr/>
        <p:txBody>
          <a:bodyPr/>
          <a:lstStyle/>
          <a:p>
            <a:r>
              <a:rPr lang="en-US" dirty="0" smtClean="0"/>
              <a:t>Revenue budget</a:t>
            </a:r>
          </a:p>
          <a:p>
            <a:r>
              <a:rPr lang="en-US" dirty="0" smtClean="0"/>
              <a:t>Innovation fund</a:t>
            </a:r>
          </a:p>
          <a:p>
            <a:pPr lvl="1"/>
            <a:r>
              <a:rPr lang="en-US" dirty="0" smtClean="0"/>
              <a:t>Own fund</a:t>
            </a:r>
          </a:p>
          <a:p>
            <a:pPr lvl="1"/>
            <a:r>
              <a:rPr lang="en-US" dirty="0" smtClean="0"/>
              <a:t>ICT Division, a2i, BCC</a:t>
            </a:r>
          </a:p>
          <a:p>
            <a:r>
              <a:rPr lang="en-US" dirty="0" smtClean="0"/>
              <a:t>Project</a:t>
            </a:r>
          </a:p>
          <a:p>
            <a:pPr lvl="1"/>
            <a:r>
              <a:rPr lang="en-US" dirty="0" err="1" smtClean="0"/>
              <a:t>GoB</a:t>
            </a:r>
            <a:endParaRPr lang="en-US" dirty="0" smtClean="0"/>
          </a:p>
          <a:p>
            <a:pPr lvl="1"/>
            <a:r>
              <a:rPr lang="en-US" dirty="0" smtClean="0"/>
              <a:t>Foreign aid</a:t>
            </a:r>
          </a:p>
          <a:p>
            <a:pPr>
              <a:buNone/>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solidFill>
                  <a:srgbClr val="C00000"/>
                </a:solidFill>
              </a:rPr>
              <a:t>What is </a:t>
            </a:r>
            <a:r>
              <a:rPr lang="en-US" sz="2400" dirty="0" err="1" smtClean="0">
                <a:solidFill>
                  <a:srgbClr val="C00000"/>
                </a:solidFill>
              </a:rPr>
              <a:t>ToR</a:t>
            </a:r>
            <a:endParaRPr lang="en-US" sz="2400" dirty="0">
              <a:solidFill>
                <a:srgbClr val="C00000"/>
              </a:solidFill>
            </a:endParaRPr>
          </a:p>
        </p:txBody>
      </p:sp>
      <p:sp>
        <p:nvSpPr>
          <p:cNvPr id="3" name="Content Placeholder 2"/>
          <p:cNvSpPr>
            <a:spLocks noGrp="1"/>
          </p:cNvSpPr>
          <p:nvPr>
            <p:ph idx="1"/>
          </p:nvPr>
        </p:nvSpPr>
        <p:spPr/>
        <p:txBody>
          <a:bodyPr>
            <a:normAutofit fontScale="92500" lnSpcReduction="10000"/>
          </a:bodyPr>
          <a:lstStyle/>
          <a:p>
            <a:r>
              <a:rPr lang="en-US" dirty="0" smtClean="0"/>
              <a:t>In its singular form, “terms of reference” refers to the document that details an assignment for an individual or provider</a:t>
            </a:r>
          </a:p>
          <a:p>
            <a:r>
              <a:rPr lang="en-US" dirty="0" smtClean="0"/>
              <a:t>In </a:t>
            </a:r>
            <a:r>
              <a:rPr lang="en-US" dirty="0" smtClean="0"/>
              <a:t>practice, a </a:t>
            </a:r>
            <a:r>
              <a:rPr lang="en-US" dirty="0" err="1" smtClean="0"/>
              <a:t>ToR</a:t>
            </a:r>
            <a:r>
              <a:rPr lang="en-US" dirty="0" smtClean="0"/>
              <a:t> is a written document presenting the purpose and scope of the service to be provided, the methods to be used, the standard against which performance is to be assessed or analyses are to be conducted, the resources and time allocated, and the reporting requirements.</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solidFill>
                  <a:srgbClr val="C00000"/>
                </a:solidFill>
              </a:rPr>
              <a:t>What is the purpose</a:t>
            </a:r>
            <a:endParaRPr lang="en-US" sz="2400" dirty="0">
              <a:solidFill>
                <a:srgbClr val="C00000"/>
              </a:solidFill>
            </a:endParaRPr>
          </a:p>
        </p:txBody>
      </p:sp>
      <p:sp>
        <p:nvSpPr>
          <p:cNvPr id="3" name="Content Placeholder 2"/>
          <p:cNvSpPr>
            <a:spLocks noGrp="1"/>
          </p:cNvSpPr>
          <p:nvPr>
            <p:ph idx="1"/>
          </p:nvPr>
        </p:nvSpPr>
        <p:spPr/>
        <p:txBody>
          <a:bodyPr>
            <a:normAutofit/>
          </a:bodyPr>
          <a:lstStyle/>
          <a:p>
            <a:r>
              <a:rPr lang="en-US" sz="1800" dirty="0"/>
              <a:t>S</a:t>
            </a:r>
            <a:r>
              <a:rPr lang="en-US" sz="1800" dirty="0" smtClean="0"/>
              <a:t>election </a:t>
            </a:r>
            <a:r>
              <a:rPr lang="en-US" sz="1800" dirty="0" smtClean="0"/>
              <a:t>tool </a:t>
            </a:r>
          </a:p>
          <a:p>
            <a:r>
              <a:rPr lang="en-US" sz="1800" dirty="0" smtClean="0"/>
              <a:t>for </a:t>
            </a:r>
            <a:r>
              <a:rPr lang="en-US" sz="1800" dirty="0" smtClean="0"/>
              <a:t>communication between the service provider – the successful bidder (offer side) – and the contracting authority (demand side) </a:t>
            </a:r>
            <a:endParaRPr lang="en-US" sz="1800" dirty="0"/>
          </a:p>
          <a:p>
            <a:r>
              <a:rPr lang="en-US" sz="1800" dirty="0" smtClean="0"/>
              <a:t>for </a:t>
            </a:r>
            <a:r>
              <a:rPr lang="en-US" sz="1800" dirty="0" smtClean="0"/>
              <a:t>following up and monitoring the contract during project implementation </a:t>
            </a:r>
          </a:p>
          <a:p>
            <a:r>
              <a:rPr lang="en-US" sz="1800" dirty="0" smtClean="0"/>
              <a:t>for </a:t>
            </a:r>
            <a:r>
              <a:rPr lang="en-US" sz="1800" dirty="0" smtClean="0"/>
              <a:t>project evaluation – as a part of tender documents, a </a:t>
            </a:r>
            <a:r>
              <a:rPr lang="en-US" sz="1800" dirty="0" err="1" smtClean="0"/>
              <a:t>ToR</a:t>
            </a:r>
            <a:r>
              <a:rPr lang="en-US" sz="1800" dirty="0" smtClean="0"/>
              <a:t> is a key contractual document against which the performance of contractors, service providers (consultants) and/or other stakeholders can be judged</a:t>
            </a:r>
            <a:endParaRPr lang="en-US" sz="1800" dirty="0"/>
          </a:p>
        </p:txBody>
      </p:sp>
      <p:graphicFrame>
        <p:nvGraphicFramePr>
          <p:cNvPr id="4" name="Diagram 3"/>
          <p:cNvGraphicFramePr/>
          <p:nvPr/>
        </p:nvGraphicFramePr>
        <p:xfrm>
          <a:off x="914400" y="4343400"/>
          <a:ext cx="7620000" cy="2082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solidFill>
                  <a:srgbClr val="C00000"/>
                </a:solidFill>
              </a:rPr>
              <a:t>A </a:t>
            </a:r>
            <a:r>
              <a:rPr lang="en-US" sz="2800" dirty="0" err="1" smtClean="0">
                <a:solidFill>
                  <a:srgbClr val="C00000"/>
                </a:solidFill>
              </a:rPr>
              <a:t>ToR</a:t>
            </a:r>
            <a:r>
              <a:rPr lang="en-US" sz="2800" dirty="0" smtClean="0">
                <a:solidFill>
                  <a:srgbClr val="C00000"/>
                </a:solidFill>
              </a:rPr>
              <a:t> provides clearly detailed parameters for— </a:t>
            </a:r>
            <a:br>
              <a:rPr lang="en-US" sz="2800" dirty="0" smtClean="0">
                <a:solidFill>
                  <a:srgbClr val="C00000"/>
                </a:solidFill>
              </a:rPr>
            </a:br>
            <a:endParaRPr lang="en-US" sz="2800" dirty="0">
              <a:solidFill>
                <a:srgbClr val="C00000"/>
              </a:solidFill>
            </a:endParaRPr>
          </a:p>
        </p:txBody>
      </p:sp>
      <p:sp>
        <p:nvSpPr>
          <p:cNvPr id="3" name="Content Placeholder 2"/>
          <p:cNvSpPr>
            <a:spLocks noGrp="1"/>
          </p:cNvSpPr>
          <p:nvPr>
            <p:ph idx="1"/>
          </p:nvPr>
        </p:nvSpPr>
        <p:spPr/>
        <p:txBody>
          <a:bodyPr>
            <a:normAutofit/>
          </a:bodyPr>
          <a:lstStyle/>
          <a:p>
            <a:pPr>
              <a:buNone/>
            </a:pPr>
            <a:r>
              <a:rPr lang="en-US" sz="1800" dirty="0" smtClean="0"/>
              <a:t>1. Why and for whom the work is being done </a:t>
            </a:r>
          </a:p>
          <a:p>
            <a:pPr>
              <a:buNone/>
            </a:pPr>
            <a:r>
              <a:rPr lang="en-US" sz="1800" dirty="0" smtClean="0"/>
              <a:t>2. What it intends to accomplish </a:t>
            </a:r>
          </a:p>
          <a:p>
            <a:pPr>
              <a:buNone/>
            </a:pPr>
            <a:r>
              <a:rPr lang="en-US" sz="1800" dirty="0" smtClean="0"/>
              <a:t>3. What its functional and non-functional requirements for accomplishment</a:t>
            </a:r>
          </a:p>
          <a:p>
            <a:pPr>
              <a:buNone/>
            </a:pPr>
            <a:r>
              <a:rPr lang="en-US" sz="1800" dirty="0" smtClean="0"/>
              <a:t>4. Who will be in involved in the work</a:t>
            </a:r>
          </a:p>
          <a:p>
            <a:pPr>
              <a:buNone/>
            </a:pPr>
            <a:r>
              <a:rPr lang="en-US" sz="1800" dirty="0" smtClean="0"/>
              <a:t>5. When milestones will be reached and when the work will be completed </a:t>
            </a:r>
          </a:p>
          <a:p>
            <a:pPr>
              <a:buNone/>
            </a:pPr>
            <a:r>
              <a:rPr lang="en-US" sz="1800" dirty="0" smtClean="0"/>
              <a:t>6. What are the responsibilities of the party</a:t>
            </a:r>
            <a:endParaRPr lang="en-US" sz="1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solidFill>
                  <a:srgbClr val="C00000"/>
                </a:solidFill>
              </a:rPr>
              <a:t>Basic functions of </a:t>
            </a:r>
            <a:r>
              <a:rPr lang="en-US" sz="2400" dirty="0" err="1" smtClean="0">
                <a:solidFill>
                  <a:srgbClr val="C00000"/>
                </a:solidFill>
              </a:rPr>
              <a:t>ToR</a:t>
            </a:r>
            <a:endParaRPr lang="en-US" sz="2400" dirty="0">
              <a:solidFill>
                <a:srgbClr val="C00000"/>
              </a:solidFill>
            </a:endParaRPr>
          </a:p>
        </p:txBody>
      </p:sp>
      <p:sp>
        <p:nvSpPr>
          <p:cNvPr id="3" name="Content Placeholder 2"/>
          <p:cNvSpPr>
            <a:spLocks noGrp="1"/>
          </p:cNvSpPr>
          <p:nvPr>
            <p:ph idx="1"/>
          </p:nvPr>
        </p:nvSpPr>
        <p:spPr/>
        <p:txBody>
          <a:bodyPr>
            <a:normAutofit/>
          </a:bodyPr>
          <a:lstStyle/>
          <a:p>
            <a:r>
              <a:rPr lang="en-US" sz="1800" dirty="0" smtClean="0"/>
              <a:t>Sharing background knowledge and providing the rationale for the assignment</a:t>
            </a:r>
          </a:p>
          <a:p>
            <a:r>
              <a:rPr lang="en-US" sz="1800" dirty="0" smtClean="0"/>
              <a:t>Identifying the specific problem questions</a:t>
            </a:r>
          </a:p>
          <a:p>
            <a:r>
              <a:rPr lang="en-US" sz="1800" dirty="0" smtClean="0"/>
              <a:t>Defining the scope, approach, and methodology. </a:t>
            </a:r>
          </a:p>
          <a:p>
            <a:r>
              <a:rPr lang="en-US" sz="1800" dirty="0" smtClean="0"/>
              <a:t>Setting the guiding principles or values.</a:t>
            </a:r>
          </a:p>
          <a:p>
            <a:r>
              <a:rPr lang="en-US" sz="1800" dirty="0" smtClean="0"/>
              <a:t>Identifying the professional qualifications of the individual evaluator or team. </a:t>
            </a:r>
          </a:p>
          <a:p>
            <a:r>
              <a:rPr lang="en-US" sz="1800" dirty="0" smtClean="0"/>
              <a:t>Defining the deliverables and schedule. </a:t>
            </a:r>
          </a:p>
          <a:p>
            <a:r>
              <a:rPr lang="en-US" sz="1800" dirty="0" smtClean="0"/>
              <a:t>Defining the budget. </a:t>
            </a:r>
            <a:endParaRPr lang="en-US" sz="1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solidFill>
                  <a:srgbClr val="C00000"/>
                </a:solidFill>
              </a:rPr>
              <a:t>ICT </a:t>
            </a:r>
            <a:r>
              <a:rPr lang="en-US" sz="2400" dirty="0" err="1" smtClean="0">
                <a:solidFill>
                  <a:srgbClr val="C00000"/>
                </a:solidFill>
              </a:rPr>
              <a:t>procuremets</a:t>
            </a:r>
            <a:endParaRPr lang="en-US" sz="2400" dirty="0">
              <a:solidFill>
                <a:srgbClr val="C00000"/>
              </a:solidFill>
            </a:endParaRPr>
          </a:p>
        </p:txBody>
      </p:sp>
      <p:sp>
        <p:nvSpPr>
          <p:cNvPr id="3" name="Content Placeholder 2"/>
          <p:cNvSpPr>
            <a:spLocks noGrp="1"/>
          </p:cNvSpPr>
          <p:nvPr>
            <p:ph idx="1"/>
          </p:nvPr>
        </p:nvSpPr>
        <p:spPr/>
        <p:txBody>
          <a:bodyPr>
            <a:normAutofit/>
          </a:bodyPr>
          <a:lstStyle/>
          <a:p>
            <a:r>
              <a:rPr lang="en-US" sz="2400" dirty="0" smtClean="0"/>
              <a:t>System </a:t>
            </a:r>
            <a:r>
              <a:rPr lang="en-US" sz="2400" dirty="0" smtClean="0"/>
              <a:t>specification</a:t>
            </a:r>
          </a:p>
          <a:p>
            <a:r>
              <a:rPr lang="en-US" sz="2400" dirty="0" smtClean="0"/>
              <a:t>Software development</a:t>
            </a:r>
          </a:p>
          <a:p>
            <a:r>
              <a:rPr lang="en-US" sz="2400" dirty="0" smtClean="0"/>
              <a:t>Content development</a:t>
            </a:r>
          </a:p>
          <a:p>
            <a:r>
              <a:rPr lang="en-US" sz="2400" dirty="0" smtClean="0"/>
              <a:t>ICT Consultant</a:t>
            </a:r>
          </a:p>
          <a:p>
            <a:r>
              <a:rPr lang="en-US" sz="2400" dirty="0" smtClean="0"/>
              <a:t>IT Infrastructure</a:t>
            </a:r>
          </a:p>
          <a:p>
            <a:endParaRPr lang="en-US" sz="2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319</TotalTime>
  <Words>675</Words>
  <Application>Microsoft Office PowerPoint</Application>
  <PresentationFormat>On-screen Show (4:3)</PresentationFormat>
  <Paragraphs>124</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Office Theme</vt:lpstr>
      <vt:lpstr>Software project Concept and  ToR</vt:lpstr>
      <vt:lpstr>Project Concept</vt:lpstr>
      <vt:lpstr>Design reality gap analysis-ITPOSMO for improvement of existing system</vt:lpstr>
      <vt:lpstr>Funding of the project</vt:lpstr>
      <vt:lpstr>What is ToR</vt:lpstr>
      <vt:lpstr>What is the purpose</vt:lpstr>
      <vt:lpstr>A ToR provides clearly detailed parameters for—  </vt:lpstr>
      <vt:lpstr>Basic functions of ToR</vt:lpstr>
      <vt:lpstr>ICT procuremets</vt:lpstr>
      <vt:lpstr>PowerPoint Presentation</vt:lpstr>
      <vt:lpstr>Analyze content of ToR</vt:lpstr>
      <vt:lpstr>Analyze content of ToR</vt:lpstr>
      <vt:lpstr>Prepare a checklist for writing a ToR</vt:lpstr>
      <vt:lpstr>Prepare a checklist for writing a ToR</vt:lpstr>
      <vt:lpstr>Prepare a standard format for ToR</vt:lpstr>
      <vt:lpstr>Prepare a Quality checklist</vt:lpstr>
      <vt:lpstr>Prepare a Quality checklist of ToR</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fariha</dc:creator>
  <cp:lastModifiedBy>Zahidul Islam</cp:lastModifiedBy>
  <cp:revision>14</cp:revision>
  <dcterms:created xsi:type="dcterms:W3CDTF">2019-05-14T18:08:37Z</dcterms:created>
  <dcterms:modified xsi:type="dcterms:W3CDTF">2019-05-15T09:11:43Z</dcterms:modified>
</cp:coreProperties>
</file>