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82" r:id="rId6"/>
    <p:sldId id="285" r:id="rId7"/>
    <p:sldId id="279" r:id="rId8"/>
    <p:sldId id="283" r:id="rId9"/>
    <p:sldId id="284" r:id="rId10"/>
    <p:sldId id="280" r:id="rId11"/>
    <p:sldId id="281" r:id="rId12"/>
    <p:sldId id="286" r:id="rId13"/>
    <p:sldId id="278" r:id="rId14"/>
    <p:sldId id="277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D7559-C848-4949-9A19-BE58B432AF81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9769-DECC-4F48-BEB1-101203727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>
            <a:spLocks noChangeArrowheads="1"/>
          </p:cNvSpPr>
          <p:nvPr/>
        </p:nvSpPr>
        <p:spPr bwMode="auto">
          <a:xfrm>
            <a:off x="1176338" y="696913"/>
            <a:ext cx="4640262" cy="3479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7" name="Text Box 2"/>
          <p:cNvSpPr txBox="1">
            <a:spLocks noChangeArrowheads="1"/>
          </p:cNvSpPr>
          <p:nvPr>
            <p:ph type="body"/>
          </p:nvPr>
        </p:nvSpPr>
        <p:spPr>
          <a:xfrm>
            <a:off x="931863" y="4408488"/>
            <a:ext cx="5127625" cy="4176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880" tIns="46440" rIns="92880" bIns="46440"/>
          <a:lstStyle/>
          <a:p>
            <a:pPr eaLnBrk="1" hangingPunct="1">
              <a:lnSpc>
                <a:spcPct val="93000"/>
              </a:lnSpc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mtClean="0">
              <a:latin typeface="Times New Roman" panose="02020603050405020304" pitchFamily="18" charset="0"/>
              <a:cs typeface="Arial Unicode MS" panose="020B0604020202020204" pitchFamily="34" charset="-128"/>
            </a:endParaRPr>
          </a:p>
          <a:p>
            <a:pPr eaLnBrk="1" hangingPunct="1">
              <a:lnSpc>
                <a:spcPct val="93000"/>
              </a:lnSpc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mtClean="0"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2681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"/>
          <p:cNvSpPr txBox="1">
            <a:spLocks noChangeArrowheads="1"/>
          </p:cNvSpPr>
          <p:nvPr/>
        </p:nvSpPr>
        <p:spPr bwMode="auto">
          <a:xfrm>
            <a:off x="1176338" y="696913"/>
            <a:ext cx="4640262" cy="3479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899" name="Rectangle 2"/>
          <p:cNvSpPr txBox="1">
            <a:spLocks noChangeArrowheads="1"/>
          </p:cNvSpPr>
          <p:nvPr>
            <p:ph type="body"/>
          </p:nvPr>
        </p:nvSpPr>
        <p:spPr>
          <a:xfrm>
            <a:off x="1147763" y="4298950"/>
            <a:ext cx="5232400" cy="3433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238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1176338" y="696913"/>
            <a:ext cx="4640262" cy="3479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3" name="Rectangle 2"/>
          <p:cNvSpPr txBox="1">
            <a:spLocks noChangeArrowheads="1"/>
          </p:cNvSpPr>
          <p:nvPr>
            <p:ph type="body"/>
          </p:nvPr>
        </p:nvSpPr>
        <p:spPr>
          <a:xfrm>
            <a:off x="1147763" y="4298950"/>
            <a:ext cx="5232400" cy="3433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45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39" name="Rectangle 2"/>
          <p:cNvSpPr txBox="1">
            <a:spLocks noChangeArrowheads="1"/>
          </p:cNvSpPr>
          <p:nvPr>
            <p:ph type="body"/>
          </p:nvPr>
        </p:nvSpPr>
        <p:spPr>
          <a:xfrm>
            <a:off x="1147763" y="4298950"/>
            <a:ext cx="5232400" cy="3433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182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698625" y="903288"/>
            <a:ext cx="4124325" cy="30940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147763" y="4298950"/>
            <a:ext cx="5232400" cy="3343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73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429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29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B8E20-F5F4-48F5-AABF-999572B123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EBD44-0A4E-4FD3-ACF6-C4486B84B3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4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5BD064-86FE-499C-9A21-299E04318F9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2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799E4C-ADC6-4846-9580-E9D7A44B99E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3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72118-16AA-46C0-807B-54E8F133621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EBEEA-62BA-4FBE-9CC3-D3AEA241C77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4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63002B-E44E-49A2-84FE-31B6EF8482E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5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B8FF3-AABF-465A-BE66-B4A3F49B31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6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BEA12-A9CB-48DF-8D62-1229E147F52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5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C65DC1-418D-4186-A81D-A0F584527DA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8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50F44-F2EC-4A07-AFCF-46D168D83C9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6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6B640695-15EC-4C5F-91AB-737B0C285DB2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325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325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5325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5325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5325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5325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326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5326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326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nasa.gov/" TargetMode="External"/><Relationship Id="rId2" Type="http://schemas.openxmlformats.org/officeDocument/2006/relationships/hyperlink" Target="https://code4health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nsa.gov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ln.palinet.org/wiki/index.php/From_open_stacks_to_open_sour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Open Source</a:t>
            </a:r>
            <a:br>
              <a:rPr lang="en-US" smtClean="0"/>
            </a:br>
            <a:endParaRPr 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Md. Zahidul Islam</a:t>
            </a:r>
          </a:p>
          <a:p>
            <a:pPr algn="ctr" eaLnBrk="1" hangingPunct="1"/>
            <a:r>
              <a:rPr lang="en-US" dirty="0" smtClean="0"/>
              <a:t>Assistant Programmer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2057400" y="182563"/>
            <a:ext cx="6400800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 algn="r" eaLnBrk="1" hangingPunct="1"/>
            <a:r>
              <a:rPr lang="en-GB" sz="2800" b="1" dirty="0">
                <a:solidFill>
                  <a:srgbClr val="000000"/>
                </a:solidFill>
                <a:latin typeface="Arial" panose="020B0604020202020204" pitchFamily="34" charset="0"/>
              </a:rPr>
              <a:t>Why would governments use or create OSS (value for government</a:t>
            </a:r>
            <a:r>
              <a:rPr lang="en-GB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)?</a:t>
            </a:r>
            <a:endParaRPr lang="en-GB" sz="2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685800" y="1828800"/>
            <a:ext cx="777240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39775" indent="-282575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000" b="1">
                <a:solidFill>
                  <a:srgbClr val="000000"/>
                </a:solidFill>
                <a:latin typeface="Arial" panose="020B0604020202020204" pitchFamily="34" charset="0"/>
              </a:rPr>
              <a:t>Can evaluate in detail, lowering risk</a:t>
            </a:r>
          </a:p>
          <a:p>
            <a:pPr lvl="1" eaLnBrk="1" hangingPunct="1">
              <a:lnSpc>
                <a:spcPct val="84000"/>
              </a:lnSpc>
              <a:spcBef>
                <a:spcPts val="450"/>
              </a:spcBef>
              <a:buSzPct val="65000"/>
              <a:buFont typeface="Arial" panose="020B0604020202020204" pitchFamily="34" charset="0"/>
              <a:buChar char="–"/>
            </a:pPr>
            <a:r>
              <a:rPr lang="en-GB" sz="1800" b="1">
                <a:solidFill>
                  <a:srgbClr val="000000"/>
                </a:solidFill>
                <a:latin typeface="Arial" panose="020B0604020202020204" pitchFamily="34" charset="0"/>
              </a:rPr>
              <a:t>Can see if meets needs (security, etc.) </a:t>
            </a:r>
          </a:p>
          <a:p>
            <a:pPr lvl="1" eaLnBrk="1" hangingPunct="1">
              <a:lnSpc>
                <a:spcPct val="84000"/>
              </a:lnSpc>
              <a:spcBef>
                <a:spcPts val="450"/>
              </a:spcBef>
              <a:buSzPct val="65000"/>
              <a:buFont typeface="Arial" panose="020B0604020202020204" pitchFamily="34" charset="0"/>
              <a:buChar char="–"/>
            </a:pPr>
            <a:r>
              <a:rPr lang="en-GB" sz="1800" b="1">
                <a:solidFill>
                  <a:srgbClr val="000000"/>
                </a:solidFill>
                <a:latin typeface="Arial" panose="020B0604020202020204" pitchFamily="34" charset="0"/>
              </a:rPr>
              <a:t>Mass peer review typically greatly increases quality/security</a:t>
            </a:r>
          </a:p>
          <a:p>
            <a:pPr lvl="1" eaLnBrk="1" hangingPunct="1">
              <a:lnSpc>
                <a:spcPct val="84000"/>
              </a:lnSpc>
              <a:spcBef>
                <a:spcPts val="450"/>
              </a:spcBef>
              <a:buSzPct val="65000"/>
              <a:buFont typeface="Arial" panose="020B0604020202020204" pitchFamily="34" charset="0"/>
              <a:buChar char="–"/>
            </a:pPr>
            <a:r>
              <a:rPr lang="en-GB" sz="1800" b="1">
                <a:solidFill>
                  <a:srgbClr val="000000"/>
                </a:solidFill>
                <a:latin typeface="Arial" panose="020B0604020202020204" pitchFamily="34" charset="0"/>
              </a:rPr>
              <a:t>Aids longevity of records, government transparency</a:t>
            </a:r>
          </a:p>
          <a:p>
            <a:pPr eaLnBrk="1" hangingPunct="1">
              <a:lnSpc>
                <a:spcPct val="84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000" b="1">
                <a:solidFill>
                  <a:srgbClr val="000000"/>
                </a:solidFill>
                <a:latin typeface="Arial" panose="020B0604020202020204" pitchFamily="34" charset="0"/>
              </a:rPr>
              <a:t>Can copy repeatedly at no additional charge (lower TCO) </a:t>
            </a:r>
          </a:p>
          <a:p>
            <a:pPr lvl="1" eaLnBrk="1" hangingPunct="1">
              <a:lnSpc>
                <a:spcPct val="84000"/>
              </a:lnSpc>
              <a:spcBef>
                <a:spcPts val="450"/>
              </a:spcBef>
              <a:buSzPct val="65000"/>
              <a:buFont typeface="Arial" panose="020B0604020202020204" pitchFamily="34" charset="0"/>
              <a:buChar char="–"/>
            </a:pPr>
            <a:r>
              <a:rPr lang="en-GB" sz="1800" b="1">
                <a:solidFill>
                  <a:srgbClr val="000000"/>
                </a:solidFill>
                <a:latin typeface="Arial" panose="020B0604020202020204" pitchFamily="34" charset="0"/>
              </a:rPr>
              <a:t>Support may have per-use charges (compete-able) </a:t>
            </a:r>
          </a:p>
          <a:p>
            <a:pPr eaLnBrk="1" hangingPunct="1">
              <a:lnSpc>
                <a:spcPct val="84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000" b="1">
                <a:solidFill>
                  <a:srgbClr val="000000"/>
                </a:solidFill>
                <a:latin typeface="Arial" panose="020B0604020202020204" pitchFamily="34" charset="0"/>
              </a:rPr>
              <a:t>Can share development costs with other users</a:t>
            </a:r>
          </a:p>
          <a:p>
            <a:pPr eaLnBrk="1" hangingPunct="1">
              <a:lnSpc>
                <a:spcPct val="84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000" b="1">
                <a:solidFill>
                  <a:srgbClr val="000000"/>
                </a:solidFill>
                <a:latin typeface="Arial" panose="020B0604020202020204" pitchFamily="34" charset="0"/>
              </a:rPr>
              <a:t>Can modify for special needs &amp; to counter attacks</a:t>
            </a:r>
          </a:p>
          <a:p>
            <a:pPr lvl="1" eaLnBrk="1" hangingPunct="1">
              <a:lnSpc>
                <a:spcPct val="84000"/>
              </a:lnSpc>
              <a:spcBef>
                <a:spcPts val="450"/>
              </a:spcBef>
              <a:buSzPct val="65000"/>
              <a:buFont typeface="Arial" panose="020B0604020202020204" pitchFamily="34" charset="0"/>
              <a:buChar char="–"/>
            </a:pPr>
            <a:r>
              <a:rPr lang="en-GB" sz="1800" b="1">
                <a:solidFill>
                  <a:srgbClr val="000000"/>
                </a:solidFill>
                <a:latin typeface="Arial" panose="020B0604020202020204" pitchFamily="34" charset="0"/>
              </a:rPr>
              <a:t>Even if you’re the only one who needs the modification</a:t>
            </a:r>
          </a:p>
          <a:p>
            <a:pPr eaLnBrk="1" hangingPunct="1">
              <a:lnSpc>
                <a:spcPct val="84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000" b="1" i="1">
                <a:solidFill>
                  <a:srgbClr val="000000"/>
                </a:solidFill>
                <a:latin typeface="Arial" panose="020B0604020202020204" pitchFamily="34" charset="0"/>
              </a:rPr>
              <a:t>Control own destiny</a:t>
            </a:r>
            <a:r>
              <a:rPr lang="en-GB" sz="2000" b="1">
                <a:solidFill>
                  <a:srgbClr val="000000"/>
                </a:solidFill>
                <a:latin typeface="Arial" panose="020B0604020202020204" pitchFamily="34" charset="0"/>
              </a:rPr>
              <a:t>: Freedom from vendor lock-in, vendor abandonment, conflicting vendor goals, etc.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685800" y="5349875"/>
            <a:ext cx="7300913" cy="1190625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1500"/>
              </a:spcBef>
            </a:pPr>
            <a:r>
              <a:rPr lang="en-GB">
                <a:solidFill>
                  <a:srgbClr val="000000"/>
                </a:solidFill>
              </a:rPr>
              <a:t>In many cases, OSS approaches have the </a:t>
            </a:r>
            <a:r>
              <a:rPr lang="en-GB" i="1">
                <a:solidFill>
                  <a:srgbClr val="000000"/>
                </a:solidFill>
              </a:rPr>
              <a:t>potential</a:t>
            </a:r>
            <a:r>
              <a:rPr lang="en-GB">
                <a:solidFill>
                  <a:srgbClr val="000000"/>
                </a:solidFill>
              </a:rPr>
              <a:t> to increase functionality, quality, and flexibility, while lowering cost and development time</a:t>
            </a:r>
          </a:p>
        </p:txBody>
      </p:sp>
    </p:spTree>
    <p:extLst>
      <p:ext uri="{BB962C8B-B14F-4D97-AF65-F5344CB8AC3E}">
        <p14:creationId xmlns:p14="http://schemas.microsoft.com/office/powerpoint/2010/main" val="2936966488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523875"/>
            <a:ext cx="7923213" cy="8366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 smtClean="0"/>
              <a:t>Why would contractors use/develop OSS for supply to others?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0813" cy="4808538"/>
          </a:xfrm>
        </p:spPr>
        <p:txBody>
          <a:bodyPr/>
          <a:lstStyle/>
          <a:p>
            <a:pPr marL="339725" indent="-339725"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/>
              <a:t>Same list as previous, plus...</a:t>
            </a:r>
          </a:p>
          <a:p>
            <a:pPr marL="339725" indent="-339725"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/>
              <a:t>OSS use—similar advantages to use of proprietary commercial item</a:t>
            </a:r>
          </a:p>
          <a:p>
            <a:pPr marL="739775" lvl="1" indent="-282575">
              <a:buSzPct val="65000"/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dirty="0" smtClean="0"/>
              <a:t>Competitive advantage (if uses &amp; others don’t), because shared development of item across many users (cost, time, quality, innovation) tends to produce better results</a:t>
            </a:r>
          </a:p>
          <a:p>
            <a:pPr marL="739775" lvl="1" indent="-282575">
              <a:buSzPct val="65000"/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dirty="0" smtClean="0"/>
              <a:t>Can focus on </a:t>
            </a:r>
            <a:r>
              <a:rPr lang="en-US" sz="1800" i="1" dirty="0" smtClean="0"/>
              <a:t>problem</a:t>
            </a:r>
            <a:r>
              <a:rPr lang="en-US" sz="1800" dirty="0" smtClean="0"/>
              <a:t> not lower-level issues (if everyone uses)</a:t>
            </a:r>
          </a:p>
          <a:p>
            <a:pPr marL="339725" indent="-339725"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/>
              <a:t>But with a twist: Avoids risks of depending on proprietary commercial items</a:t>
            </a:r>
          </a:p>
          <a:p>
            <a:pPr marL="739775" lvl="1" indent="-282575">
              <a:buSzPct val="65000"/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dirty="0" smtClean="0"/>
              <a:t>Proprietary third-party: Vendor lock-in risks (costs, abandon,...)</a:t>
            </a:r>
          </a:p>
          <a:p>
            <a:pPr marL="739775" lvl="1" indent="-282575">
              <a:buSzPct val="65000"/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dirty="0" smtClean="0"/>
              <a:t>A contractor: All other contractors will avoid (to avoid the risk of complete dependence on a direct competitor), inhibiting sharing</a:t>
            </a:r>
          </a:p>
          <a:p>
            <a:pPr marL="339725" indent="-339725"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/>
              <a:t>OSS development: First-mover advantage</a:t>
            </a:r>
          </a:p>
          <a:p>
            <a:pPr marL="739775" lvl="1" indent="-282575">
              <a:buSzPct val="65000"/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dirty="0" smtClean="0"/>
              <a:t>First one to release defines architecture &amp; has best expertise in the OSS component, leading to competitive advantage</a:t>
            </a:r>
          </a:p>
        </p:txBody>
      </p:sp>
    </p:spTree>
    <p:extLst>
      <p:ext uri="{BB962C8B-B14F-4D97-AF65-F5344CB8AC3E}">
        <p14:creationId xmlns:p14="http://schemas.microsoft.com/office/powerpoint/2010/main" val="4268963068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083" t="28518" r="47918" b="19630"/>
          <a:stretch/>
        </p:blipFill>
        <p:spPr>
          <a:xfrm>
            <a:off x="1066800" y="838200"/>
            <a:ext cx="6400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around the world government</a:t>
            </a:r>
            <a:endParaRPr 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https://code4health.org/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 smtClean="0"/>
              <a:t>://digitalindia.gov.in</a:t>
            </a:r>
          </a:p>
          <a:p>
            <a:r>
              <a:rPr lang="en-US" dirty="0" smtClean="0">
                <a:hlinkClick r:id="rId3"/>
              </a:rPr>
              <a:t>https://code.nasa.gov/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https://code.nsa.gov/</a:t>
            </a:r>
            <a:endParaRPr lang="en-US" dirty="0" smtClean="0"/>
          </a:p>
          <a:p>
            <a:r>
              <a:rPr lang="en-US" dirty="0" smtClean="0"/>
              <a:t>https://github.com/nationalsecurityagency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Questions?</a:t>
            </a:r>
          </a:p>
        </p:txBody>
      </p:sp>
      <p:pic>
        <p:nvPicPr>
          <p:cNvPr id="8195" name="Content Placeholder 3" descr="opensource_logo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2281238"/>
            <a:ext cx="3810000" cy="32861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Open Source?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Open source describes a broad general type of software license that makes source code available to the general public with relaxed or non-existent copyright restrictions.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Open Source?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So what does that mean?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“…software that is collectively developed by a community of technologists with an interest in a particular application or tool and then distributed at no cost to the broader community of individuals who can find a use for it…”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600" i="1" smtClean="0"/>
              <a:t>	</a:t>
            </a:r>
            <a:r>
              <a:rPr lang="en-US" sz="1600" b="1" i="1" smtClean="0"/>
              <a:t>From open stacks to open source</a:t>
            </a:r>
            <a:r>
              <a:rPr lang="en-US" sz="1600" smtClean="0"/>
              <a:t> </a:t>
            </a:r>
            <a:r>
              <a:rPr lang="en-US" sz="1600" i="1" smtClean="0"/>
              <a:t>Joe Lucia, Villanova University, February 5, 2008</a:t>
            </a:r>
            <a:r>
              <a:rPr lang="en-US" sz="1600" smtClean="0"/>
              <a:t>   </a:t>
            </a:r>
            <a:r>
              <a:rPr lang="en-US" sz="1600" smtClean="0">
                <a:hlinkClick r:id="rId2"/>
              </a:rPr>
              <a:t>http://pln.palinet.org/wiki/index.php/From_open_stacks_to_open_source</a:t>
            </a:r>
            <a:endParaRPr lang="en-US" sz="16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Open Source? Really?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Free to use</a:t>
            </a:r>
          </a:p>
          <a:p>
            <a:pPr eaLnBrk="1" hangingPunct="1"/>
            <a:r>
              <a:rPr lang="en-US" dirty="0" smtClean="0"/>
              <a:t>Free to change</a:t>
            </a:r>
          </a:p>
          <a:p>
            <a:pPr eaLnBrk="1" hangingPunct="1"/>
            <a:r>
              <a:rPr lang="en-US" dirty="0" smtClean="0"/>
              <a:t>Free to distribute</a:t>
            </a:r>
          </a:p>
          <a:p>
            <a:pPr eaLnBrk="1" hangingPunct="1"/>
            <a:r>
              <a:rPr lang="en-US" dirty="0" smtClean="0"/>
              <a:t>An alternative to commercial software </a:t>
            </a:r>
          </a:p>
          <a:p>
            <a:pPr eaLnBrk="1" hangingPunct="1"/>
            <a:r>
              <a:rPr lang="en-US" dirty="0" smtClean="0"/>
              <a:t>More info at: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1"/>
          <p:cNvSpPr>
            <a:spLocks noChangeShapeType="1"/>
          </p:cNvSpPr>
          <p:nvPr/>
        </p:nvSpPr>
        <p:spPr bwMode="auto">
          <a:xfrm>
            <a:off x="4800600" y="3886200"/>
            <a:ext cx="1588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Line 2"/>
          <p:cNvSpPr>
            <a:spLocks noChangeShapeType="1"/>
          </p:cNvSpPr>
          <p:nvPr/>
        </p:nvSpPr>
        <p:spPr bwMode="auto">
          <a:xfrm flipH="1">
            <a:off x="2282825" y="2286000"/>
            <a:ext cx="5492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Line 3"/>
          <p:cNvSpPr>
            <a:spLocks noChangeShapeType="1"/>
          </p:cNvSpPr>
          <p:nvPr/>
        </p:nvSpPr>
        <p:spPr bwMode="auto">
          <a:xfrm flipV="1">
            <a:off x="7772400" y="2282825"/>
            <a:ext cx="1588" cy="2063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457200" y="523875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2800" tIns="41400" rIns="82800" bIns="414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 algn="r" eaLnBrk="1" hangingPunct="1"/>
            <a:r>
              <a:rPr lang="en-GB" sz="2800" b="1">
                <a:solidFill>
                  <a:srgbClr val="000000"/>
                </a:solidFill>
                <a:latin typeface="Arial" panose="020B0604020202020204" pitchFamily="34" charset="0"/>
              </a:rPr>
              <a:t>Typical OSS development model</a:t>
            </a: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7396163" y="4216400"/>
            <a:ext cx="966787" cy="414338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5805488" y="3802063"/>
            <a:ext cx="1314450" cy="414337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2419350" y="2419350"/>
            <a:ext cx="1312863" cy="830263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1036638" y="1866900"/>
            <a:ext cx="1312862" cy="414338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968375" y="2005013"/>
            <a:ext cx="1312863" cy="414337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800" tIns="41400" rIns="82800" bIns="41400" anchor="ctr"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</a:rPr>
              <a:t>Developer</a:t>
            </a:r>
          </a:p>
        </p:txBody>
      </p: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2281238" y="2557463"/>
            <a:ext cx="1312862" cy="830262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800" tIns="41400" rIns="82800" bIns="41400" anchor="ctr"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</a:rPr>
              <a:t>Trusted</a:t>
            </a:r>
            <a:br>
              <a:rPr lang="en-GB" sz="2200">
                <a:solidFill>
                  <a:srgbClr val="000000"/>
                </a:solidFill>
              </a:rPr>
            </a:br>
            <a:r>
              <a:rPr lang="en-GB" sz="2200">
                <a:solidFill>
                  <a:srgbClr val="000000"/>
                </a:solidFill>
              </a:rPr>
              <a:t>Developer</a:t>
            </a:r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531813" y="4800600"/>
            <a:ext cx="8154987" cy="1600200"/>
          </a:xfrm>
          <a:prstGeom prst="rect">
            <a:avLst/>
          </a:prstGeom>
          <a:solidFill>
            <a:srgbClr val="00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800" tIns="41400" rIns="82800" bIns="41400" anchor="ctr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Font typeface="Times New Roman" panose="02020603050405020304" pitchFamily="18" charset="0"/>
              <a:buChar char="•"/>
            </a:pPr>
            <a:r>
              <a:rPr lang="en-GB" sz="2200">
                <a:solidFill>
                  <a:srgbClr val="000000"/>
                </a:solidFill>
              </a:rPr>
              <a:t> OSS users typically use software without paying licensing fees</a:t>
            </a:r>
          </a:p>
          <a:p>
            <a:pPr eaLnBrk="1" hangingPunct="1">
              <a:lnSpc>
                <a:spcPct val="100000"/>
              </a:lnSpc>
              <a:buFont typeface="Times New Roman" panose="02020603050405020304" pitchFamily="18" charset="0"/>
              <a:buChar char="•"/>
            </a:pPr>
            <a:r>
              <a:rPr lang="en-GB" sz="2200">
                <a:solidFill>
                  <a:srgbClr val="000000"/>
                </a:solidFill>
              </a:rPr>
              <a:t> OSS users typically pay for training &amp; support (competed) </a:t>
            </a:r>
          </a:p>
          <a:p>
            <a:pPr eaLnBrk="1" hangingPunct="1">
              <a:lnSpc>
                <a:spcPct val="100000"/>
              </a:lnSpc>
              <a:buFont typeface="Times New Roman" panose="02020603050405020304" pitchFamily="18" charset="0"/>
              <a:buChar char="•"/>
            </a:pPr>
            <a:r>
              <a:rPr lang="en-GB" sz="2200">
                <a:solidFill>
                  <a:srgbClr val="000000"/>
                </a:solidFill>
              </a:rPr>
              <a:t> OSS users are responsible for paying/developing new improvements &amp;</a:t>
            </a:r>
            <a:br>
              <a:rPr lang="en-GB" sz="2200">
                <a:solidFill>
                  <a:srgbClr val="000000"/>
                </a:solidFill>
              </a:rPr>
            </a:br>
            <a:r>
              <a:rPr lang="en-GB" sz="2200">
                <a:solidFill>
                  <a:srgbClr val="000000"/>
                </a:solidFill>
              </a:rPr>
              <a:t>any evaluations that they need; often cooperate with others to do so</a:t>
            </a:r>
          </a:p>
          <a:p>
            <a:pPr eaLnBrk="1" hangingPunct="1">
              <a:lnSpc>
                <a:spcPct val="100000"/>
              </a:lnSpc>
              <a:buFont typeface="Times New Roman" panose="02020603050405020304" pitchFamily="18" charset="0"/>
              <a:buChar char="•"/>
            </a:pPr>
            <a:r>
              <a:rPr lang="en-GB" sz="2200">
                <a:solidFill>
                  <a:srgbClr val="000000"/>
                </a:solidFill>
              </a:rPr>
              <a:t> Goal: Active development community (like a consortium) </a:t>
            </a:r>
          </a:p>
        </p:txBody>
      </p:sp>
      <p:sp>
        <p:nvSpPr>
          <p:cNvPr id="9229" name="Rectangle 12"/>
          <p:cNvSpPr>
            <a:spLocks noChangeArrowheads="1"/>
          </p:cNvSpPr>
          <p:nvPr/>
        </p:nvSpPr>
        <p:spPr bwMode="auto">
          <a:xfrm>
            <a:off x="4113213" y="3111500"/>
            <a:ext cx="1373187" cy="828675"/>
          </a:xfrm>
          <a:prstGeom prst="rect">
            <a:avLst/>
          </a:prstGeom>
          <a:solidFill>
            <a:srgbClr val="00B8FF"/>
          </a:solidFill>
          <a:ln w="45720">
            <a:solidFill>
              <a:srgbClr val="000000"/>
            </a:solidFill>
            <a:miter lim="800000"/>
            <a:headEnd/>
            <a:tailEnd/>
          </a:ln>
        </p:spPr>
        <p:txBody>
          <a:bodyPr wrap="none" lIns="100800" tIns="59400" rIns="100800" bIns="59400" anchor="ctr"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</a:rPr>
              <a:t>Trusted</a:t>
            </a:r>
            <a:br>
              <a:rPr lang="en-GB" sz="2200">
                <a:solidFill>
                  <a:srgbClr val="000000"/>
                </a:solidFill>
              </a:rPr>
            </a:br>
            <a:r>
              <a:rPr lang="en-GB" sz="2200">
                <a:solidFill>
                  <a:srgbClr val="000000"/>
                </a:solidFill>
              </a:rPr>
              <a:t>Repository</a:t>
            </a:r>
          </a:p>
        </p:txBody>
      </p:sp>
      <p:sp>
        <p:nvSpPr>
          <p:cNvPr id="9230" name="Rectangle 13"/>
          <p:cNvSpPr>
            <a:spLocks noChangeArrowheads="1"/>
          </p:cNvSpPr>
          <p:nvPr/>
        </p:nvSpPr>
        <p:spPr bwMode="auto">
          <a:xfrm>
            <a:off x="5737225" y="3871913"/>
            <a:ext cx="1349375" cy="414337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800" tIns="41400" rIns="82800" bIns="41400" anchor="ctr"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</a:rPr>
              <a:t>Distributor</a:t>
            </a:r>
          </a:p>
        </p:txBody>
      </p:sp>
      <p:sp>
        <p:nvSpPr>
          <p:cNvPr id="9231" name="Rectangle 14"/>
          <p:cNvSpPr>
            <a:spLocks noChangeArrowheads="1"/>
          </p:cNvSpPr>
          <p:nvPr/>
        </p:nvSpPr>
        <p:spPr bwMode="auto">
          <a:xfrm>
            <a:off x="7326313" y="4286250"/>
            <a:ext cx="968375" cy="414338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800" tIns="41400" rIns="82800" bIns="41400" anchor="ctr"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</a:rPr>
              <a:t>User</a:t>
            </a:r>
          </a:p>
        </p:txBody>
      </p:sp>
      <p:cxnSp>
        <p:nvCxnSpPr>
          <p:cNvPr id="9232" name="AutoShape 15"/>
          <p:cNvCxnSpPr>
            <a:cxnSpLocks noChangeShapeType="1"/>
            <a:stCxn id="9226" idx="2"/>
            <a:endCxn id="9227" idx="1"/>
          </p:cNvCxnSpPr>
          <p:nvPr/>
        </p:nvCxnSpPr>
        <p:spPr bwMode="auto">
          <a:xfrm>
            <a:off x="1624013" y="2419350"/>
            <a:ext cx="658812" cy="5540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6"/>
          <p:cNvCxnSpPr>
            <a:cxnSpLocks noChangeShapeType="1"/>
            <a:stCxn id="9227" idx="2"/>
            <a:endCxn id="9229" idx="1"/>
          </p:cNvCxnSpPr>
          <p:nvPr/>
        </p:nvCxnSpPr>
        <p:spPr bwMode="auto">
          <a:xfrm>
            <a:off x="2936875" y="3387725"/>
            <a:ext cx="1177925" cy="1397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17"/>
          <p:cNvCxnSpPr>
            <a:cxnSpLocks noChangeShapeType="1"/>
            <a:stCxn id="9229" idx="2"/>
            <a:endCxn id="9230" idx="1"/>
          </p:cNvCxnSpPr>
          <p:nvPr/>
        </p:nvCxnSpPr>
        <p:spPr bwMode="auto">
          <a:xfrm>
            <a:off x="4800600" y="3940175"/>
            <a:ext cx="938213" cy="1397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18"/>
          <p:cNvCxnSpPr>
            <a:cxnSpLocks noChangeShapeType="1"/>
            <a:stCxn id="9230" idx="2"/>
            <a:endCxn id="9231" idx="1"/>
          </p:cNvCxnSpPr>
          <p:nvPr/>
        </p:nvCxnSpPr>
        <p:spPr bwMode="auto">
          <a:xfrm>
            <a:off x="6411913" y="4286250"/>
            <a:ext cx="914400" cy="2095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6" name="Text Box 19"/>
          <p:cNvSpPr txBox="1">
            <a:spLocks noChangeArrowheads="1"/>
          </p:cNvSpPr>
          <p:nvPr/>
        </p:nvSpPr>
        <p:spPr bwMode="auto">
          <a:xfrm rot="1260000">
            <a:off x="2398713" y="3754438"/>
            <a:ext cx="194786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2800" tIns="41400" rIns="82800" bIns="41400">
            <a:spAutoFit/>
          </a:bodyPr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</a:rPr>
              <a:t>Source Code </a:t>
            </a:r>
            <a:r>
              <a:rPr lang="en-GB" sz="2200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</a:p>
        </p:txBody>
      </p:sp>
      <p:sp>
        <p:nvSpPr>
          <p:cNvPr id="9237" name="Text Box 20"/>
          <p:cNvSpPr txBox="1">
            <a:spLocks noChangeArrowheads="1"/>
          </p:cNvSpPr>
          <p:nvPr/>
        </p:nvSpPr>
        <p:spPr bwMode="auto">
          <a:xfrm>
            <a:off x="4156075" y="2579688"/>
            <a:ext cx="15716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2800" tIns="41400" rIns="82800" bIns="41400">
            <a:spAutoFit/>
          </a:bodyPr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</a:rPr>
              <a:t>Bug Reports</a:t>
            </a:r>
          </a:p>
        </p:txBody>
      </p:sp>
      <p:sp>
        <p:nvSpPr>
          <p:cNvPr id="9238" name="Text Box 21"/>
          <p:cNvSpPr txBox="1">
            <a:spLocks noChangeArrowheads="1"/>
          </p:cNvSpPr>
          <p:nvPr/>
        </p:nvSpPr>
        <p:spPr bwMode="auto">
          <a:xfrm>
            <a:off x="4194175" y="1600200"/>
            <a:ext cx="449262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2800" tIns="41400" rIns="82800" bIns="4140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</a:rPr>
              <a:t>Improvements (as source code) and evaluation results: </a:t>
            </a:r>
            <a:r>
              <a:rPr lang="en-GB" sz="2200" b="1" i="1">
                <a:solidFill>
                  <a:srgbClr val="000000"/>
                </a:solidFill>
              </a:rPr>
              <a:t>User as Developer</a:t>
            </a:r>
          </a:p>
        </p:txBody>
      </p:sp>
      <p:sp>
        <p:nvSpPr>
          <p:cNvPr id="9239" name="Text Box 22"/>
          <p:cNvSpPr txBox="1">
            <a:spLocks noChangeArrowheads="1"/>
          </p:cNvSpPr>
          <p:nvPr/>
        </p:nvSpPr>
        <p:spPr bwMode="auto">
          <a:xfrm>
            <a:off x="752475" y="4408488"/>
            <a:ext cx="31607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2800" tIns="41400" rIns="82800" bIns="4140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</a:rPr>
              <a:t>“Stone soup development”</a:t>
            </a:r>
          </a:p>
        </p:txBody>
      </p:sp>
      <p:sp>
        <p:nvSpPr>
          <p:cNvPr id="9240" name="Text Box 23"/>
          <p:cNvSpPr txBox="1">
            <a:spLocks noChangeArrowheads="1"/>
          </p:cNvSpPr>
          <p:nvPr/>
        </p:nvSpPr>
        <p:spPr bwMode="auto">
          <a:xfrm>
            <a:off x="230188" y="2514600"/>
            <a:ext cx="1550987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</a:rPr>
              <a:t>Development</a:t>
            </a:r>
          </a:p>
          <a:p>
            <a:pPr eaLnBrk="1" hangingPunct="1"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</a:rPr>
              <a:t>Community</a:t>
            </a:r>
          </a:p>
        </p:txBody>
      </p:sp>
      <p:sp>
        <p:nvSpPr>
          <p:cNvPr id="9241" name="Line 24"/>
          <p:cNvSpPr>
            <a:spLocks noChangeShapeType="1"/>
          </p:cNvSpPr>
          <p:nvPr/>
        </p:nvSpPr>
        <p:spPr bwMode="auto">
          <a:xfrm>
            <a:off x="4800600" y="4572000"/>
            <a:ext cx="2514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2" name="Line 25"/>
          <p:cNvSpPr>
            <a:spLocks noChangeShapeType="1"/>
          </p:cNvSpPr>
          <p:nvPr/>
        </p:nvSpPr>
        <p:spPr bwMode="auto">
          <a:xfrm flipH="1">
            <a:off x="3654425" y="2971800"/>
            <a:ext cx="41211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73725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Image result for open source lic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88550"/>
            <a:ext cx="7086600" cy="503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Open Source License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78750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Image result for top open source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35618"/>
            <a:ext cx="6172200" cy="393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27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2057400" y="500063"/>
            <a:ext cx="64008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 algn="r" eaLnBrk="1" hangingPunct="1"/>
            <a:r>
              <a:rPr lang="en-GB" sz="2800" b="1">
                <a:solidFill>
                  <a:srgbClr val="000000"/>
                </a:solidFill>
                <a:latin typeface="Arial" panose="020B0604020202020204" pitchFamily="34" charset="0"/>
              </a:rPr>
              <a:t>Problems with hiding source &amp; vulnerability secrecy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5800" y="1828800"/>
            <a:ext cx="7772400" cy="464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39775" indent="-282575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Hiding source doesn’t halt attacks</a:t>
            </a:r>
          </a:p>
          <a:p>
            <a:pPr lvl="1" eaLnBrk="1" hangingPunct="1">
              <a:lnSpc>
                <a:spcPct val="84000"/>
              </a:lnSpc>
              <a:spcBef>
                <a:spcPts val="500"/>
              </a:spcBef>
              <a:buSzPct val="65000"/>
              <a:buFont typeface="Arial" panose="020B0604020202020204" pitchFamily="34" charset="0"/>
              <a:buChar char="–"/>
            </a:pPr>
            <a:r>
              <a:rPr lang="en-GB" sz="1800" b="1" dirty="0">
                <a:solidFill>
                  <a:srgbClr val="000000"/>
                </a:solidFill>
                <a:latin typeface="Arial" panose="020B0604020202020204" pitchFamily="34" charset="0"/>
              </a:rPr>
              <a:t>Presumes you can keep source secret</a:t>
            </a:r>
          </a:p>
          <a:p>
            <a:pPr lvl="2" eaLnBrk="1" hangingPunct="1">
              <a:lnSpc>
                <a:spcPct val="84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0000"/>
                </a:solidFill>
                <a:latin typeface="Arial" panose="020B0604020202020204" pitchFamily="34" charset="0"/>
              </a:rPr>
              <a:t>Attackers may extract or legitimately get it</a:t>
            </a:r>
          </a:p>
          <a:p>
            <a:pPr lvl="1" eaLnBrk="1" hangingPunct="1">
              <a:spcBef>
                <a:spcPts val="600"/>
              </a:spcBef>
              <a:buSzPct val="65000"/>
              <a:buFont typeface="Arial" panose="020B0604020202020204" pitchFamily="34" charset="0"/>
              <a:buChar char="–"/>
            </a:pPr>
            <a:r>
              <a:rPr lang="en-GB" sz="1800" b="1" dirty="0">
                <a:solidFill>
                  <a:srgbClr val="000000"/>
                </a:solidFill>
                <a:latin typeface="Arial" panose="020B0604020202020204" pitchFamily="34" charset="0"/>
              </a:rPr>
              <a:t>Dynamic attacks don’t need source or binary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0000"/>
                </a:solidFill>
                <a:latin typeface="Arial" panose="020B0604020202020204" pitchFamily="34" charset="0"/>
              </a:rPr>
              <a:t>Observing output from inputs sufficient for attack</a:t>
            </a:r>
          </a:p>
          <a:p>
            <a:pPr lvl="1" eaLnBrk="1" hangingPunct="1">
              <a:lnSpc>
                <a:spcPct val="84000"/>
              </a:lnSpc>
              <a:spcBef>
                <a:spcPts val="500"/>
              </a:spcBef>
              <a:buSzPct val="65000"/>
              <a:buFont typeface="Arial" panose="020B0604020202020204" pitchFamily="34" charset="0"/>
              <a:buChar char="–"/>
            </a:pPr>
            <a:r>
              <a:rPr lang="en-GB" sz="1800" b="1" dirty="0">
                <a:solidFill>
                  <a:srgbClr val="000000"/>
                </a:solidFill>
                <a:latin typeface="Arial" panose="020B0604020202020204" pitchFamily="34" charset="0"/>
              </a:rPr>
              <a:t>Static attacks can use pattern-matches against binaries</a:t>
            </a:r>
          </a:p>
          <a:p>
            <a:pPr lvl="1" eaLnBrk="1" hangingPunct="1">
              <a:lnSpc>
                <a:spcPct val="84000"/>
              </a:lnSpc>
              <a:spcBef>
                <a:spcPts val="500"/>
              </a:spcBef>
              <a:buSzPct val="65000"/>
              <a:buFont typeface="Arial" panose="020B0604020202020204" pitchFamily="34" charset="0"/>
              <a:buChar char="–"/>
            </a:pPr>
            <a:r>
              <a:rPr lang="en-GB" sz="1800" b="1" dirty="0">
                <a:solidFill>
                  <a:srgbClr val="000000"/>
                </a:solidFill>
                <a:latin typeface="Arial" panose="020B0604020202020204" pitchFamily="34" charset="0"/>
              </a:rPr>
              <a:t>Source can be regenerated by disassemblers &amp; </a:t>
            </a:r>
            <a:r>
              <a:rPr lang="en-GB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decompilers</a:t>
            </a:r>
            <a:r>
              <a:rPr lang="en-GB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sufficiently to search for vulnerabilities</a:t>
            </a:r>
          </a:p>
          <a:p>
            <a:pPr lvl="1" eaLnBrk="1" hangingPunct="1">
              <a:lnSpc>
                <a:spcPct val="84000"/>
              </a:lnSpc>
              <a:spcBef>
                <a:spcPts val="500"/>
              </a:spcBef>
              <a:buSzPct val="65000"/>
              <a:buFont typeface="Arial" panose="020B0604020202020204" pitchFamily="34" charset="0"/>
              <a:buChar char="–"/>
            </a:pPr>
            <a:r>
              <a:rPr lang="en-GB" sz="1800" b="1" dirty="0">
                <a:solidFill>
                  <a:srgbClr val="000000"/>
                </a:solidFill>
                <a:latin typeface="Arial" panose="020B0604020202020204" pitchFamily="34" charset="0"/>
              </a:rPr>
              <a:t>“Security by Obscurity” widely denigrated</a:t>
            </a:r>
          </a:p>
          <a:p>
            <a:pPr eaLnBrk="1" hangingPunct="1">
              <a:lnSpc>
                <a:spcPct val="8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Hiding source slows vulnerability response</a:t>
            </a:r>
          </a:p>
          <a:p>
            <a:pPr eaLnBrk="1" hangingPunct="1">
              <a:lnSpc>
                <a:spcPct val="8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Vulnerability secrecy doesn’t halt attacks</a:t>
            </a:r>
          </a:p>
          <a:p>
            <a:pPr lvl="1" eaLnBrk="1" hangingPunct="1">
              <a:lnSpc>
                <a:spcPct val="84000"/>
              </a:lnSpc>
              <a:spcBef>
                <a:spcPts val="500"/>
              </a:spcBef>
              <a:buSzPct val="65000"/>
              <a:buFont typeface="Arial" panose="020B0604020202020204" pitchFamily="34" charset="0"/>
              <a:buChar char="–"/>
            </a:pPr>
            <a:r>
              <a:rPr lang="en-GB" sz="1800" b="1" dirty="0">
                <a:solidFill>
                  <a:srgbClr val="000000"/>
                </a:solidFill>
                <a:latin typeface="Arial" panose="020B0604020202020204" pitchFamily="34" charset="0"/>
              </a:rPr>
              <a:t>Vulnerabilities are a time bomb and are likely to be rediscovered by attackers</a:t>
            </a:r>
          </a:p>
          <a:p>
            <a:pPr lvl="1" eaLnBrk="1" hangingPunct="1">
              <a:lnSpc>
                <a:spcPct val="84000"/>
              </a:lnSpc>
              <a:spcBef>
                <a:spcPts val="500"/>
              </a:spcBef>
              <a:buSzPct val="65000"/>
              <a:buFont typeface="Arial" panose="020B0604020202020204" pitchFamily="34" charset="0"/>
              <a:buChar char="–"/>
            </a:pPr>
            <a:r>
              <a:rPr lang="en-GB" sz="1800" b="1" dirty="0">
                <a:solidFill>
                  <a:srgbClr val="000000"/>
                </a:solidFill>
                <a:latin typeface="Arial" panose="020B0604020202020204" pitchFamily="34" charset="0"/>
              </a:rPr>
              <a:t>Brief secrecy works (10-30 days), not months/years</a:t>
            </a:r>
          </a:p>
        </p:txBody>
      </p:sp>
    </p:spTree>
    <p:extLst>
      <p:ext uri="{BB962C8B-B14F-4D97-AF65-F5344CB8AC3E}">
        <p14:creationId xmlns:p14="http://schemas.microsoft.com/office/powerpoint/2010/main" val="670006909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2057400" y="523875"/>
            <a:ext cx="64008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 algn="r" eaLnBrk="1" hangingPunct="1"/>
            <a:r>
              <a:rPr lang="en-GB" sz="2800" b="1">
                <a:solidFill>
                  <a:srgbClr val="000000"/>
                </a:solidFill>
                <a:latin typeface="Arial" panose="020B0604020202020204" pitchFamily="34" charset="0"/>
              </a:rPr>
              <a:t>Can “security by obscurity” be a basis for security?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685800" y="1828800"/>
            <a:ext cx="77724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39725" indent="-339725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39775" indent="-282575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“Security by Obscurity” can work, but </a:t>
            </a:r>
            <a:r>
              <a:rPr lang="en-GB" sz="2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iff</a:t>
            </a: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lvl="1" eaLnBrk="1" hangingPunct="1">
              <a:spcBef>
                <a:spcPts val="600"/>
              </a:spcBef>
              <a:buSzPct val="65000"/>
              <a:buFont typeface="Arial" panose="020B0604020202020204" pitchFamily="34" charset="0"/>
              <a:buChar char="–"/>
            </a:pPr>
            <a:r>
              <a:rPr lang="en-GB" sz="1600" b="1" dirty="0">
                <a:solidFill>
                  <a:srgbClr val="000000"/>
                </a:solidFill>
                <a:latin typeface="Arial" panose="020B0604020202020204" pitchFamily="34" charset="0"/>
              </a:rPr>
              <a:t>Keeping secret actually improves security</a:t>
            </a:r>
          </a:p>
          <a:p>
            <a:pPr lvl="1" eaLnBrk="1" hangingPunct="1">
              <a:spcBef>
                <a:spcPts val="600"/>
              </a:spcBef>
              <a:buSzPct val="65000"/>
              <a:buFont typeface="Arial" panose="020B0604020202020204" pitchFamily="34" charset="0"/>
              <a:buChar char="–"/>
            </a:pPr>
            <a:r>
              <a:rPr lang="en-GB" sz="1600" b="1" dirty="0">
                <a:solidFill>
                  <a:srgbClr val="000000"/>
                </a:solidFill>
                <a:latin typeface="Arial" panose="020B0604020202020204" pitchFamily="34" charset="0"/>
              </a:rPr>
              <a:t>You can keep the critical information a secret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For obscurity itself to give significant security:</a:t>
            </a:r>
          </a:p>
          <a:p>
            <a:pPr lvl="1" eaLnBrk="1" hangingPunct="1">
              <a:spcBef>
                <a:spcPts val="600"/>
              </a:spcBef>
              <a:buSzPct val="65000"/>
              <a:buFont typeface="Arial" panose="020B0604020202020204" pitchFamily="34" charset="0"/>
              <a:buChar char="–"/>
            </a:pPr>
            <a:r>
              <a:rPr lang="en-GB" sz="1600" b="1" dirty="0">
                <a:solidFill>
                  <a:srgbClr val="000000"/>
                </a:solidFill>
                <a:latin typeface="Arial" panose="020B0604020202020204" pitchFamily="34" charset="0"/>
              </a:rPr>
              <a:t>Keep source secret from all but a few people. Never sell or reveal source to many.  E.G.: Classify</a:t>
            </a:r>
          </a:p>
          <a:p>
            <a:pPr lvl="1" eaLnBrk="1" hangingPunct="1">
              <a:spcBef>
                <a:spcPts val="600"/>
              </a:spcBef>
              <a:buSzPct val="65000"/>
              <a:buFont typeface="Arial" panose="020B0604020202020204" pitchFamily="34" charset="0"/>
              <a:buChar char="–"/>
            </a:pPr>
            <a:r>
              <a:rPr lang="en-GB" sz="1600" b="1" dirty="0">
                <a:solidFill>
                  <a:srgbClr val="000000"/>
                </a:solidFill>
                <a:latin typeface="Arial" panose="020B0604020202020204" pitchFamily="34" charset="0"/>
              </a:rPr>
              <a:t>Keep binary secret; never sell binary to outsiders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0000"/>
                </a:solidFill>
                <a:latin typeface="Arial" panose="020B0604020202020204" pitchFamily="34" charset="0"/>
              </a:rPr>
              <a:t>Use software protection mechanisms (goo, etc.) 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0000"/>
                </a:solidFill>
                <a:latin typeface="Arial" panose="020B0604020202020204" pitchFamily="34" charset="0"/>
              </a:rPr>
              <a:t>Remove software binary before exporting system</a:t>
            </a:r>
          </a:p>
          <a:p>
            <a:pPr lvl="1" eaLnBrk="1" hangingPunct="1">
              <a:spcBef>
                <a:spcPts val="600"/>
              </a:spcBef>
              <a:buSzPct val="65000"/>
              <a:buFont typeface="Arial" panose="020B0604020202020204" pitchFamily="34" charset="0"/>
              <a:buChar char="–"/>
            </a:pPr>
            <a:r>
              <a:rPr lang="en-GB" sz="1600" b="1" dirty="0">
                <a:solidFill>
                  <a:srgbClr val="000000"/>
                </a:solidFill>
                <a:latin typeface="Arial" panose="020B0604020202020204" pitchFamily="34" charset="0"/>
              </a:rPr>
              <a:t>Do not allow inputs/outputs of program to be accessible by others – </a:t>
            </a:r>
            <a:r>
              <a:rPr lang="en-GB" sz="1600" b="1" i="1" dirty="0">
                <a:solidFill>
                  <a:srgbClr val="000000"/>
                </a:solidFill>
                <a:latin typeface="Arial" panose="020B0604020202020204" pitchFamily="34" charset="0"/>
              </a:rPr>
              <a:t>no</a:t>
            </a:r>
            <a:r>
              <a:rPr lang="en-GB" sz="1600" b="1" dirty="0">
                <a:solidFill>
                  <a:srgbClr val="000000"/>
                </a:solidFill>
                <a:latin typeface="Arial" panose="020B0604020202020204" pitchFamily="34" charset="0"/>
              </a:rPr>
              <a:t> Internet/web access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Incompatible with off-the-shelf development approaches</a:t>
            </a:r>
          </a:p>
          <a:p>
            <a:pPr lvl="1" eaLnBrk="1" hangingPunct="1">
              <a:spcBef>
                <a:spcPts val="600"/>
              </a:spcBef>
              <a:buSzPct val="65000"/>
              <a:buFont typeface="Arial" panose="020B0604020202020204" pitchFamily="34" charset="0"/>
              <a:buChar char="–"/>
            </a:pPr>
            <a:r>
              <a:rPr lang="en-GB" sz="1600" b="1" dirty="0">
                <a:solidFill>
                  <a:srgbClr val="000000"/>
                </a:solidFill>
                <a:latin typeface="Arial" panose="020B0604020202020204" pitchFamily="34" charset="0"/>
              </a:rPr>
              <a:t>Fine for (custom) classified software, but that’s costly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Proprietary software </a:t>
            </a:r>
            <a:r>
              <a:rPr lang="en-GB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can</a:t>
            </a: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be secure – but not this way</a:t>
            </a:r>
          </a:p>
        </p:txBody>
      </p:sp>
    </p:spTree>
    <p:extLst>
      <p:ext uri="{BB962C8B-B14F-4D97-AF65-F5344CB8AC3E}">
        <p14:creationId xmlns:p14="http://schemas.microsoft.com/office/powerpoint/2010/main" val="155016139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792</TotalTime>
  <Words>711</Words>
  <Application>Microsoft Office PowerPoint</Application>
  <PresentationFormat>On-screen Show (4:3)</PresentationFormat>
  <Paragraphs>88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Wingdings</vt:lpstr>
      <vt:lpstr>Calibri</vt:lpstr>
      <vt:lpstr>Arial Black</vt:lpstr>
      <vt:lpstr>Times New Roman</vt:lpstr>
      <vt:lpstr>Pixel</vt:lpstr>
      <vt:lpstr>Open Source </vt:lpstr>
      <vt:lpstr>What is Open Source?</vt:lpstr>
      <vt:lpstr>What is Open Source?</vt:lpstr>
      <vt:lpstr>What is Open Source? Really?</vt:lpstr>
      <vt:lpstr>PowerPoint Presentation</vt:lpstr>
      <vt:lpstr>PowerPoint Presentation</vt:lpstr>
      <vt:lpstr>Open source project</vt:lpstr>
      <vt:lpstr>PowerPoint Presentation</vt:lpstr>
      <vt:lpstr>PowerPoint Presentation</vt:lpstr>
      <vt:lpstr>PowerPoint Presentation</vt:lpstr>
      <vt:lpstr>Why would contractors use/develop OSS for supply to others?</vt:lpstr>
      <vt:lpstr>PowerPoint Presentation</vt:lpstr>
      <vt:lpstr>Open source around the world government</vt:lpstr>
      <vt:lpstr>Questions?</vt:lpstr>
    </vt:vector>
  </TitlesOfParts>
  <Company>State of Maine, DAFS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</dc:title>
  <dc:creator>State of Maine</dc:creator>
  <cp:lastModifiedBy>Zahidul Islam</cp:lastModifiedBy>
  <cp:revision>42</cp:revision>
  <dcterms:created xsi:type="dcterms:W3CDTF">2009-05-18T16:11:54Z</dcterms:created>
  <dcterms:modified xsi:type="dcterms:W3CDTF">2019-05-16T12:11:34Z</dcterms:modified>
</cp:coreProperties>
</file>