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3" r:id="rId20"/>
    <p:sldId id="274" r:id="rId21"/>
    <p:sldId id="275" r:id="rId22"/>
    <p:sldId id="276" r:id="rId23"/>
    <p:sldId id="277" r:id="rId24"/>
    <p:sldId id="278" r:id="rId25"/>
    <p:sldId id="279" r:id="rId26"/>
    <p:sldId id="280" r:id="rId27"/>
    <p:sldId id="281" r:id="rId28"/>
    <p:sldId id="283" r:id="rId29"/>
    <p:sldId id="282"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99" autoAdjust="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6/25/2021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a:t>
            </a:fld>
            <a:endParaRPr lang="en-US" sz="1000" dirty="0"/>
          </a:p>
        </p:txBody>
      </p:sp>
    </p:spTree>
    <p:extLst>
      <p:ext uri="{BB962C8B-B14F-4D97-AF65-F5344CB8AC3E}">
        <p14:creationId xmlns:p14="http://schemas.microsoft.com/office/powerpoint/2010/main" val="41639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97113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24795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304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14324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6/25/2021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a:t>
            </a:fld>
            <a:endParaRPr lang="en-US" dirty="0"/>
          </a:p>
        </p:txBody>
      </p:sp>
    </p:spTree>
    <p:extLst>
      <p:ext uri="{BB962C8B-B14F-4D97-AF65-F5344CB8AC3E}">
        <p14:creationId xmlns:p14="http://schemas.microsoft.com/office/powerpoint/2010/main" val="379355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64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98743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97017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378024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6/25/2021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4609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6/25/2021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85035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010D87-4922-4A7A-B007-14D3C69FAA02}"/>
              </a:ext>
            </a:extLst>
          </p:cNvPr>
          <p:cNvSpPr>
            <a:spLocks noGrp="1"/>
          </p:cNvSpPr>
          <p:nvPr>
            <p:ph type="ctrTitle"/>
          </p:nvPr>
        </p:nvSpPr>
        <p:spPr>
          <a:xfrm>
            <a:off x="6047980" y="1030406"/>
            <a:ext cx="5068121" cy="3506879"/>
          </a:xfrm>
        </p:spPr>
        <p:txBody>
          <a:bodyPr anchor="ctr">
            <a:normAutofit/>
          </a:bodyPr>
          <a:lstStyle/>
          <a:p>
            <a:r>
              <a:rPr lang="it-IT" sz="3200" dirty="0" err="1"/>
              <a:t>Recurrent</a:t>
            </a:r>
            <a:r>
              <a:rPr lang="it-IT" sz="3200" dirty="0"/>
              <a:t> </a:t>
            </a:r>
            <a:r>
              <a:rPr lang="it-IT" sz="3200" dirty="0" err="1"/>
              <a:t>Residual</a:t>
            </a:r>
            <a:r>
              <a:rPr lang="it-IT" sz="3200" dirty="0"/>
              <a:t> </a:t>
            </a:r>
            <a:r>
              <a:rPr lang="it-IT" sz="3200" dirty="0" err="1"/>
              <a:t>Convolutional</a:t>
            </a:r>
            <a:r>
              <a:rPr lang="it-IT" sz="3200" dirty="0"/>
              <a:t> Network </a:t>
            </a:r>
            <a:r>
              <a:rPr lang="it-IT" sz="3200" dirty="0" err="1"/>
              <a:t>based</a:t>
            </a:r>
            <a:r>
              <a:rPr lang="it-IT" sz="3200" dirty="0"/>
              <a:t> on U-Net (R2U-Net) for </a:t>
            </a:r>
            <a:r>
              <a:rPr lang="it-IT" sz="3200" dirty="0" err="1"/>
              <a:t>Medical</a:t>
            </a:r>
            <a:r>
              <a:rPr lang="it-IT" sz="3200" dirty="0"/>
              <a:t> Image </a:t>
            </a:r>
            <a:r>
              <a:rPr lang="it-IT" sz="3200" dirty="0" err="1"/>
              <a:t>Segmentation</a:t>
            </a:r>
            <a:endParaRPr lang="it-IT" sz="3200" dirty="0"/>
          </a:p>
        </p:txBody>
      </p:sp>
      <p:sp>
        <p:nvSpPr>
          <p:cNvPr id="3" name="Sottotitolo 2">
            <a:extLst>
              <a:ext uri="{FF2B5EF4-FFF2-40B4-BE49-F238E27FC236}">
                <a16:creationId xmlns:a16="http://schemas.microsoft.com/office/drawing/2014/main" id="{96388404-67C4-43D4-A00A-06BC927152C7}"/>
              </a:ext>
            </a:extLst>
          </p:cNvPr>
          <p:cNvSpPr>
            <a:spLocks noGrp="1"/>
          </p:cNvSpPr>
          <p:nvPr>
            <p:ph type="subTitle" idx="1"/>
          </p:nvPr>
        </p:nvSpPr>
        <p:spPr>
          <a:xfrm>
            <a:off x="6047980" y="4465321"/>
            <a:ext cx="5697818" cy="1473566"/>
          </a:xfrm>
        </p:spPr>
        <p:txBody>
          <a:bodyPr>
            <a:normAutofit fontScale="62500" lnSpcReduction="20000"/>
          </a:bodyPr>
          <a:lstStyle/>
          <a:p>
            <a:pPr algn="l"/>
            <a:r>
              <a:rPr lang="en-US" sz="2900" b="1" i="0" dirty="0">
                <a:solidFill>
                  <a:srgbClr val="000000"/>
                </a:solidFill>
                <a:effectLst/>
                <a:latin typeface="Calibri" panose="020F0502020204030204" pitchFamily="34" charset="0"/>
              </a:rPr>
              <a:t>Cognitive Computing and Artificial Intelligence </a:t>
            </a:r>
            <a:r>
              <a:rPr lang="it-IT" sz="2900" b="1" i="0" dirty="0">
                <a:solidFill>
                  <a:srgbClr val="000000"/>
                </a:solidFill>
                <a:effectLst/>
                <a:latin typeface="Calibri" panose="020F0502020204030204" pitchFamily="34" charset="0"/>
              </a:rPr>
              <a:t>2020/2021</a:t>
            </a:r>
            <a:br>
              <a:rPr lang="it-IT" sz="2900" b="1" i="0" dirty="0">
                <a:solidFill>
                  <a:srgbClr val="000000"/>
                </a:solidFill>
                <a:effectLst/>
                <a:latin typeface="Calibri" panose="020F0502020204030204" pitchFamily="34" charset="0"/>
              </a:rPr>
            </a:br>
            <a:endParaRPr lang="it-IT" sz="2900" b="1" i="0" dirty="0">
              <a:solidFill>
                <a:srgbClr val="000000"/>
              </a:solidFill>
              <a:effectLst/>
              <a:latin typeface="Calibri" panose="020F0502020204030204" pitchFamily="34" charset="0"/>
            </a:endParaRPr>
          </a:p>
          <a:p>
            <a:pPr algn="l"/>
            <a:r>
              <a:rPr lang="it-IT" sz="2900" b="1" i="0" dirty="0">
                <a:solidFill>
                  <a:srgbClr val="000000"/>
                </a:solidFill>
                <a:effectLst/>
                <a:latin typeface="Calibri" panose="020F0502020204030204" pitchFamily="34" charset="0"/>
              </a:rPr>
              <a:t>Roberto Pillitteri (1000012403)</a:t>
            </a:r>
          </a:p>
          <a:p>
            <a:pPr algn="l"/>
            <a:r>
              <a:rPr lang="it-IT" sz="2900" b="1" i="0" dirty="0">
                <a:solidFill>
                  <a:srgbClr val="000000"/>
                </a:solidFill>
                <a:effectLst/>
                <a:latin typeface="Calibri" panose="020F0502020204030204" pitchFamily="34" charset="0"/>
              </a:rPr>
              <a:t>Davide Lo Presti (1000008936)</a:t>
            </a:r>
            <a:r>
              <a:rPr lang="it-IT" sz="2900" dirty="0"/>
              <a:t> </a:t>
            </a:r>
            <a:br>
              <a:rPr lang="it-IT" dirty="0"/>
            </a:br>
            <a:endParaRPr lang="it-IT" dirty="0"/>
          </a:p>
        </p:txBody>
      </p:sp>
      <p:pic>
        <p:nvPicPr>
          <p:cNvPr id="20" name="Picture 3" descr="Immagine che contiene oggetto da esterni, ragnatela&#10;&#10;Descrizione generata automaticamente">
            <a:extLst>
              <a:ext uri="{FF2B5EF4-FFF2-40B4-BE49-F238E27FC236}">
                <a16:creationId xmlns:a16="http://schemas.microsoft.com/office/drawing/2014/main" id="{79E0ACC8-FC6D-4BC1-90E2-2040B8A879EE}"/>
              </a:ext>
            </a:extLst>
          </p:cNvPr>
          <p:cNvPicPr>
            <a:picLocks noChangeAspect="1"/>
          </p:cNvPicPr>
          <p:nvPr/>
        </p:nvPicPr>
        <p:blipFill rotWithShape="1">
          <a:blip r:embed="rId2"/>
          <a:srcRect l="20594" r="20302"/>
          <a:stretch/>
        </p:blipFill>
        <p:spPr>
          <a:xfrm>
            <a:off x="20" y="10"/>
            <a:ext cx="5404493" cy="6857990"/>
          </a:xfrm>
          <a:prstGeom prst="rect">
            <a:avLst/>
          </a:prstGeom>
        </p:spPr>
      </p:pic>
    </p:spTree>
    <p:extLst>
      <p:ext uri="{BB962C8B-B14F-4D97-AF65-F5344CB8AC3E}">
        <p14:creationId xmlns:p14="http://schemas.microsoft.com/office/powerpoint/2010/main" val="39743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51BBA1-B1D7-49E3-AD77-5C43092063F9}"/>
              </a:ext>
            </a:extLst>
          </p:cNvPr>
          <p:cNvSpPr>
            <a:spLocks noGrp="1"/>
          </p:cNvSpPr>
          <p:nvPr>
            <p:ph type="title"/>
          </p:nvPr>
        </p:nvSpPr>
        <p:spPr/>
        <p:txBody>
          <a:bodyPr/>
          <a:lstStyle/>
          <a:p>
            <a:r>
              <a:rPr lang="it-IT" dirty="0" err="1"/>
              <a:t>Results</a:t>
            </a:r>
            <a:r>
              <a:rPr lang="it-IT" dirty="0"/>
              <a:t> of </a:t>
            </a:r>
            <a:r>
              <a:rPr lang="it-IT" dirty="0" err="1"/>
              <a:t>Skin</a:t>
            </a:r>
            <a:r>
              <a:rPr lang="it-IT" dirty="0"/>
              <a:t> Cancer </a:t>
            </a:r>
            <a:r>
              <a:rPr lang="it-IT" dirty="0" err="1"/>
              <a:t>Segmentation</a:t>
            </a:r>
            <a:endParaRPr lang="it-IT" dirty="0"/>
          </a:p>
        </p:txBody>
      </p:sp>
      <p:pic>
        <p:nvPicPr>
          <p:cNvPr id="5" name="Immagine 4">
            <a:extLst>
              <a:ext uri="{FF2B5EF4-FFF2-40B4-BE49-F238E27FC236}">
                <a16:creationId xmlns:a16="http://schemas.microsoft.com/office/drawing/2014/main" id="{BC554A11-9ABF-4D60-8A72-3E9154F0C036}"/>
              </a:ext>
            </a:extLst>
          </p:cNvPr>
          <p:cNvPicPr>
            <a:picLocks noChangeAspect="1"/>
          </p:cNvPicPr>
          <p:nvPr/>
        </p:nvPicPr>
        <p:blipFill>
          <a:blip r:embed="rId2"/>
          <a:stretch>
            <a:fillRect/>
          </a:stretch>
        </p:blipFill>
        <p:spPr>
          <a:xfrm>
            <a:off x="1384743" y="2295200"/>
            <a:ext cx="4325393" cy="3401457"/>
          </a:xfrm>
          <a:prstGeom prst="rect">
            <a:avLst/>
          </a:prstGeom>
        </p:spPr>
      </p:pic>
      <p:pic>
        <p:nvPicPr>
          <p:cNvPr id="7" name="Immagine 6">
            <a:extLst>
              <a:ext uri="{FF2B5EF4-FFF2-40B4-BE49-F238E27FC236}">
                <a16:creationId xmlns:a16="http://schemas.microsoft.com/office/drawing/2014/main" id="{D5620F1C-320C-469D-98B3-9E52821289F8}"/>
              </a:ext>
            </a:extLst>
          </p:cNvPr>
          <p:cNvPicPr>
            <a:picLocks noChangeAspect="1"/>
          </p:cNvPicPr>
          <p:nvPr/>
        </p:nvPicPr>
        <p:blipFill>
          <a:blip r:embed="rId3"/>
          <a:stretch>
            <a:fillRect/>
          </a:stretch>
        </p:blipFill>
        <p:spPr>
          <a:xfrm>
            <a:off x="6001966" y="2388906"/>
            <a:ext cx="4474722" cy="3354486"/>
          </a:xfrm>
          <a:prstGeom prst="rect">
            <a:avLst/>
          </a:prstGeom>
        </p:spPr>
      </p:pic>
    </p:spTree>
    <p:extLst>
      <p:ext uri="{BB962C8B-B14F-4D97-AF65-F5344CB8AC3E}">
        <p14:creationId xmlns:p14="http://schemas.microsoft.com/office/powerpoint/2010/main" val="248357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305848-CDE8-40C8-A514-C9A24182E032}"/>
              </a:ext>
            </a:extLst>
          </p:cNvPr>
          <p:cNvSpPr>
            <a:spLocks noGrp="1"/>
          </p:cNvSpPr>
          <p:nvPr>
            <p:ph type="title"/>
          </p:nvPr>
        </p:nvSpPr>
        <p:spPr/>
        <p:txBody>
          <a:bodyPr/>
          <a:lstStyle/>
          <a:p>
            <a:r>
              <a:rPr lang="it-IT" dirty="0" err="1"/>
              <a:t>Results</a:t>
            </a:r>
            <a:r>
              <a:rPr lang="it-IT" dirty="0"/>
              <a:t> of </a:t>
            </a:r>
            <a:r>
              <a:rPr lang="it-IT" dirty="0" err="1"/>
              <a:t>Skin</a:t>
            </a:r>
            <a:r>
              <a:rPr lang="it-IT" dirty="0"/>
              <a:t> Cancer </a:t>
            </a:r>
            <a:br>
              <a:rPr lang="it-IT" dirty="0"/>
            </a:br>
            <a:r>
              <a:rPr lang="it-IT" dirty="0" err="1"/>
              <a:t>Segmentation</a:t>
            </a:r>
            <a:endParaRPr lang="it-IT" dirty="0"/>
          </a:p>
        </p:txBody>
      </p:sp>
      <p:pic>
        <p:nvPicPr>
          <p:cNvPr id="7" name="Immagine 6">
            <a:extLst>
              <a:ext uri="{FF2B5EF4-FFF2-40B4-BE49-F238E27FC236}">
                <a16:creationId xmlns:a16="http://schemas.microsoft.com/office/drawing/2014/main" id="{75816C06-3266-4BE6-AFB6-BF1977B7FC62}"/>
              </a:ext>
            </a:extLst>
          </p:cNvPr>
          <p:cNvPicPr>
            <a:picLocks noChangeAspect="1"/>
          </p:cNvPicPr>
          <p:nvPr/>
        </p:nvPicPr>
        <p:blipFill>
          <a:blip r:embed="rId2"/>
          <a:stretch>
            <a:fillRect/>
          </a:stretch>
        </p:blipFill>
        <p:spPr>
          <a:xfrm>
            <a:off x="1088413" y="3124719"/>
            <a:ext cx="6026924" cy="1583468"/>
          </a:xfrm>
          <a:prstGeom prst="rect">
            <a:avLst/>
          </a:prstGeom>
        </p:spPr>
      </p:pic>
      <p:pic>
        <p:nvPicPr>
          <p:cNvPr id="9" name="Immagine 8">
            <a:extLst>
              <a:ext uri="{FF2B5EF4-FFF2-40B4-BE49-F238E27FC236}">
                <a16:creationId xmlns:a16="http://schemas.microsoft.com/office/drawing/2014/main" id="{01ECF31F-36B1-4583-8807-024ADC89606D}"/>
              </a:ext>
            </a:extLst>
          </p:cNvPr>
          <p:cNvPicPr>
            <a:picLocks noChangeAspect="1"/>
          </p:cNvPicPr>
          <p:nvPr/>
        </p:nvPicPr>
        <p:blipFill>
          <a:blip r:embed="rId3"/>
          <a:stretch>
            <a:fillRect/>
          </a:stretch>
        </p:blipFill>
        <p:spPr>
          <a:xfrm>
            <a:off x="7391401" y="1420238"/>
            <a:ext cx="3712186" cy="4496874"/>
          </a:xfrm>
          <a:prstGeom prst="rect">
            <a:avLst/>
          </a:prstGeom>
        </p:spPr>
      </p:pic>
    </p:spTree>
    <p:extLst>
      <p:ext uri="{BB962C8B-B14F-4D97-AF65-F5344CB8AC3E}">
        <p14:creationId xmlns:p14="http://schemas.microsoft.com/office/powerpoint/2010/main" val="385220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D329E-E55D-4D2E-9CE6-B6A8AB2342C1}"/>
              </a:ext>
            </a:extLst>
          </p:cNvPr>
          <p:cNvSpPr>
            <a:spLocks noGrp="1"/>
          </p:cNvSpPr>
          <p:nvPr>
            <p:ph type="title"/>
          </p:nvPr>
        </p:nvSpPr>
        <p:spPr/>
        <p:txBody>
          <a:bodyPr/>
          <a:lstStyle/>
          <a:p>
            <a:r>
              <a:rPr lang="it-IT" dirty="0"/>
              <a:t>Code</a:t>
            </a:r>
          </a:p>
        </p:txBody>
      </p:sp>
      <p:sp>
        <p:nvSpPr>
          <p:cNvPr id="3" name="Segnaposto contenuto 2">
            <a:extLst>
              <a:ext uri="{FF2B5EF4-FFF2-40B4-BE49-F238E27FC236}">
                <a16:creationId xmlns:a16="http://schemas.microsoft.com/office/drawing/2014/main" id="{960474BE-2C37-479D-B16B-66A804330974}"/>
              </a:ext>
            </a:extLst>
          </p:cNvPr>
          <p:cNvSpPr>
            <a:spLocks noGrp="1"/>
          </p:cNvSpPr>
          <p:nvPr>
            <p:ph idx="1"/>
          </p:nvPr>
        </p:nvSpPr>
        <p:spPr>
          <a:xfrm>
            <a:off x="1517904" y="2286000"/>
            <a:ext cx="9144000" cy="3813048"/>
          </a:xfrm>
        </p:spPr>
        <p:txBody>
          <a:bodyPr>
            <a:normAutofit lnSpcReduction="10000"/>
          </a:bodyPr>
          <a:lstStyle/>
          <a:p>
            <a:r>
              <a:rPr lang="it-IT" dirty="0"/>
              <a:t>network.py: </a:t>
            </a:r>
            <a:r>
              <a:rPr lang="it-IT" dirty="0" err="1"/>
              <a:t>defines</a:t>
            </a:r>
            <a:r>
              <a:rPr lang="it-IT" dirty="0"/>
              <a:t> the </a:t>
            </a:r>
            <a:r>
              <a:rPr lang="it-IT" dirty="0" err="1"/>
              <a:t>architectures</a:t>
            </a:r>
            <a:r>
              <a:rPr lang="it-IT" dirty="0"/>
              <a:t> with </a:t>
            </a:r>
            <a:r>
              <a:rPr lang="it-IT" dirty="0" err="1"/>
              <a:t>convolutional</a:t>
            </a:r>
            <a:r>
              <a:rPr lang="it-IT" dirty="0"/>
              <a:t>, </a:t>
            </a:r>
            <a:r>
              <a:rPr lang="it-IT" dirty="0" err="1"/>
              <a:t>recurrent</a:t>
            </a:r>
            <a:r>
              <a:rPr lang="it-IT" dirty="0"/>
              <a:t> and </a:t>
            </a:r>
            <a:r>
              <a:rPr lang="it-IT" dirty="0" err="1"/>
              <a:t>residual</a:t>
            </a:r>
            <a:r>
              <a:rPr lang="it-IT" dirty="0"/>
              <a:t> </a:t>
            </a:r>
            <a:r>
              <a:rPr lang="it-IT" dirty="0" err="1"/>
              <a:t>layers</a:t>
            </a:r>
            <a:r>
              <a:rPr lang="it-IT" dirty="0"/>
              <a:t>, and </a:t>
            </a:r>
            <a:r>
              <a:rPr lang="it-IT" dirty="0" err="1"/>
              <a:t>creates</a:t>
            </a:r>
            <a:r>
              <a:rPr lang="it-IT" dirty="0"/>
              <a:t> the classes </a:t>
            </a:r>
            <a:r>
              <a:rPr lang="it-IT" dirty="0" err="1"/>
              <a:t>U_Net</a:t>
            </a:r>
            <a:r>
              <a:rPr lang="it-IT" dirty="0"/>
              <a:t> and R2U_Net, </a:t>
            </a:r>
            <a:r>
              <a:rPr lang="it-IT" dirty="0" err="1"/>
              <a:t>which</a:t>
            </a:r>
            <a:r>
              <a:rPr lang="it-IT" dirty="0"/>
              <a:t> use </a:t>
            </a:r>
            <a:r>
              <a:rPr lang="it-IT" dirty="0" err="1"/>
              <a:t>them</a:t>
            </a:r>
            <a:r>
              <a:rPr lang="it-IT" dirty="0"/>
              <a:t>.</a:t>
            </a:r>
          </a:p>
          <a:p>
            <a:r>
              <a:rPr lang="it-IT" dirty="0"/>
              <a:t>data_loader.py: </a:t>
            </a:r>
            <a:r>
              <a:rPr lang="it-IT" dirty="0" err="1"/>
              <a:t>uses</a:t>
            </a:r>
            <a:r>
              <a:rPr lang="it-IT" dirty="0"/>
              <a:t> the </a:t>
            </a:r>
            <a:r>
              <a:rPr lang="it-IT" dirty="0" err="1"/>
              <a:t>ImageFolder</a:t>
            </a:r>
            <a:r>
              <a:rPr lang="it-IT" dirty="0"/>
              <a:t> class to </a:t>
            </a:r>
            <a:r>
              <a:rPr lang="it-IT" dirty="0" err="1"/>
              <a:t>organize</a:t>
            </a:r>
            <a:r>
              <a:rPr lang="it-IT" dirty="0"/>
              <a:t> the dataset and </a:t>
            </a:r>
            <a:r>
              <a:rPr lang="it-IT" dirty="0" err="1"/>
              <a:t>perform</a:t>
            </a:r>
            <a:r>
              <a:rPr lang="it-IT" dirty="0"/>
              <a:t> </a:t>
            </a:r>
            <a:r>
              <a:rPr lang="it-IT" dirty="0" err="1"/>
              <a:t>resizing</a:t>
            </a:r>
            <a:r>
              <a:rPr lang="it-IT" dirty="0"/>
              <a:t> and data </a:t>
            </a:r>
            <a:r>
              <a:rPr lang="it-IT" dirty="0" err="1"/>
              <a:t>augmentation</a:t>
            </a:r>
            <a:r>
              <a:rPr lang="it-IT" dirty="0"/>
              <a:t>, </a:t>
            </a:r>
            <a:r>
              <a:rPr lang="it-IT" dirty="0" err="1"/>
              <a:t>then</a:t>
            </a:r>
            <a:r>
              <a:rPr lang="it-IT" dirty="0"/>
              <a:t> </a:t>
            </a:r>
            <a:r>
              <a:rPr lang="it-IT" dirty="0" err="1"/>
              <a:t>uses</a:t>
            </a:r>
            <a:r>
              <a:rPr lang="it-IT" dirty="0"/>
              <a:t> the </a:t>
            </a:r>
            <a:r>
              <a:rPr lang="it-IT" dirty="0" err="1"/>
              <a:t>DataLoader</a:t>
            </a:r>
            <a:r>
              <a:rPr lang="it-IT" dirty="0"/>
              <a:t> class to </a:t>
            </a:r>
            <a:r>
              <a:rPr lang="it-IT" dirty="0" err="1"/>
              <a:t>perform</a:t>
            </a:r>
            <a:r>
              <a:rPr lang="it-IT" dirty="0"/>
              <a:t> </a:t>
            </a:r>
            <a:r>
              <a:rPr lang="it-IT" dirty="0" err="1"/>
              <a:t>shuffling</a:t>
            </a:r>
            <a:r>
              <a:rPr lang="it-IT" dirty="0"/>
              <a:t> and work with mini-</a:t>
            </a:r>
            <a:r>
              <a:rPr lang="it-IT" dirty="0" err="1"/>
              <a:t>batches</a:t>
            </a:r>
            <a:r>
              <a:rPr lang="it-IT" dirty="0"/>
              <a:t>.</a:t>
            </a:r>
          </a:p>
          <a:p>
            <a:r>
              <a:rPr lang="it-IT" dirty="0"/>
              <a:t>evaluation.py: </a:t>
            </a:r>
            <a:r>
              <a:rPr lang="it-IT" dirty="0" err="1"/>
              <a:t>defines</a:t>
            </a:r>
            <a:r>
              <a:rPr lang="it-IT" dirty="0"/>
              <a:t> </a:t>
            </a:r>
            <a:r>
              <a:rPr lang="it-IT" dirty="0" err="1"/>
              <a:t>all</a:t>
            </a:r>
            <a:r>
              <a:rPr lang="it-IT" dirty="0"/>
              <a:t> the </a:t>
            </a:r>
            <a:r>
              <a:rPr lang="it-IT" dirty="0" err="1"/>
              <a:t>functions</a:t>
            </a:r>
            <a:r>
              <a:rPr lang="it-IT" dirty="0"/>
              <a:t> to compute </a:t>
            </a:r>
            <a:r>
              <a:rPr lang="it-IT" dirty="0" err="1"/>
              <a:t>metrics</a:t>
            </a:r>
            <a:r>
              <a:rPr lang="it-IT" dirty="0"/>
              <a:t>. </a:t>
            </a:r>
          </a:p>
        </p:txBody>
      </p:sp>
    </p:spTree>
    <p:extLst>
      <p:ext uri="{BB962C8B-B14F-4D97-AF65-F5344CB8AC3E}">
        <p14:creationId xmlns:p14="http://schemas.microsoft.com/office/powerpoint/2010/main" val="369097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D43A0-24EB-453B-8B41-87DC6503C98E}"/>
              </a:ext>
            </a:extLst>
          </p:cNvPr>
          <p:cNvSpPr>
            <a:spLocks noGrp="1"/>
          </p:cNvSpPr>
          <p:nvPr>
            <p:ph type="title"/>
          </p:nvPr>
        </p:nvSpPr>
        <p:spPr/>
        <p:txBody>
          <a:bodyPr/>
          <a:lstStyle/>
          <a:p>
            <a:r>
              <a:rPr lang="it-IT" dirty="0"/>
              <a:t>Code</a:t>
            </a:r>
          </a:p>
        </p:txBody>
      </p:sp>
      <p:sp>
        <p:nvSpPr>
          <p:cNvPr id="3" name="Segnaposto contenuto 2">
            <a:extLst>
              <a:ext uri="{FF2B5EF4-FFF2-40B4-BE49-F238E27FC236}">
                <a16:creationId xmlns:a16="http://schemas.microsoft.com/office/drawing/2014/main" id="{F6AE0AEB-C4B3-41EE-A083-55CD76B66E20}"/>
              </a:ext>
            </a:extLst>
          </p:cNvPr>
          <p:cNvSpPr>
            <a:spLocks noGrp="1"/>
          </p:cNvSpPr>
          <p:nvPr>
            <p:ph idx="1"/>
          </p:nvPr>
        </p:nvSpPr>
        <p:spPr>
          <a:xfrm>
            <a:off x="1517904" y="2314448"/>
            <a:ext cx="9144000" cy="3127248"/>
          </a:xfrm>
        </p:spPr>
        <p:txBody>
          <a:bodyPr>
            <a:normAutofit lnSpcReduction="10000"/>
          </a:bodyPr>
          <a:lstStyle/>
          <a:p>
            <a:r>
              <a:rPr lang="it-IT" dirty="0"/>
              <a:t>solver.py: takes the </a:t>
            </a:r>
            <a:r>
              <a:rPr lang="it-IT" dirty="0" err="1"/>
              <a:t>loaders</a:t>
            </a:r>
            <a:r>
              <a:rPr lang="it-IT" dirty="0"/>
              <a:t> </a:t>
            </a:r>
            <a:r>
              <a:rPr lang="it-IT" dirty="0" err="1"/>
              <a:t>as</a:t>
            </a:r>
            <a:r>
              <a:rPr lang="it-IT" dirty="0"/>
              <a:t> inputs and </a:t>
            </a:r>
            <a:r>
              <a:rPr lang="it-IT" dirty="0" err="1"/>
              <a:t>performs</a:t>
            </a:r>
            <a:r>
              <a:rPr lang="it-IT" dirty="0"/>
              <a:t> training on </a:t>
            </a:r>
            <a:r>
              <a:rPr lang="it-IT" dirty="0" err="1"/>
              <a:t>all</a:t>
            </a:r>
            <a:r>
              <a:rPr lang="it-IT" dirty="0"/>
              <a:t> dataset.</a:t>
            </a:r>
          </a:p>
          <a:p>
            <a:r>
              <a:rPr lang="it-IT" dirty="0"/>
              <a:t>main.py: some </a:t>
            </a:r>
            <a:r>
              <a:rPr lang="it-IT" dirty="0" err="1"/>
              <a:t>parameters</a:t>
            </a:r>
            <a:r>
              <a:rPr lang="it-IT" dirty="0"/>
              <a:t> are </a:t>
            </a:r>
            <a:r>
              <a:rPr lang="it-IT" dirty="0" err="1"/>
              <a:t>configured</a:t>
            </a:r>
            <a:r>
              <a:rPr lang="it-IT" dirty="0"/>
              <a:t> and calls a Solver, by </a:t>
            </a:r>
            <a:r>
              <a:rPr lang="it-IT" dirty="0" err="1"/>
              <a:t>passing</a:t>
            </a:r>
            <a:r>
              <a:rPr lang="it-IT" dirty="0"/>
              <a:t> </a:t>
            </a:r>
            <a:r>
              <a:rPr lang="it-IT" dirty="0" err="1"/>
              <a:t>it</a:t>
            </a:r>
            <a:r>
              <a:rPr lang="it-IT" dirty="0"/>
              <a:t> the </a:t>
            </a:r>
            <a:r>
              <a:rPr lang="it-IT" dirty="0" err="1"/>
              <a:t>loaders</a:t>
            </a:r>
            <a:r>
              <a:rPr lang="it-IT" dirty="0"/>
              <a:t>.</a:t>
            </a:r>
          </a:p>
          <a:p>
            <a:r>
              <a:rPr lang="it-IT" dirty="0"/>
              <a:t>misc.py: </a:t>
            </a:r>
            <a:r>
              <a:rPr lang="it-IT" dirty="0" err="1"/>
              <a:t>implements</a:t>
            </a:r>
            <a:r>
              <a:rPr lang="it-IT" dirty="0"/>
              <a:t> a progress bar.</a:t>
            </a:r>
          </a:p>
          <a:p>
            <a:r>
              <a:rPr lang="it-IT" dirty="0"/>
              <a:t>dataset.py: some </a:t>
            </a:r>
            <a:r>
              <a:rPr lang="it-IT" dirty="0" err="1"/>
              <a:t>parameters</a:t>
            </a:r>
            <a:r>
              <a:rPr lang="it-IT" dirty="0"/>
              <a:t> are </a:t>
            </a:r>
            <a:r>
              <a:rPr lang="it-IT" dirty="0" err="1"/>
              <a:t>configured</a:t>
            </a:r>
            <a:r>
              <a:rPr lang="it-IT" dirty="0"/>
              <a:t> and </a:t>
            </a:r>
            <a:r>
              <a:rPr lang="it-IT" dirty="0" err="1"/>
              <a:t>splits</a:t>
            </a:r>
            <a:r>
              <a:rPr lang="it-IT" dirty="0"/>
              <a:t> dataset </a:t>
            </a:r>
            <a:r>
              <a:rPr lang="it-IT" dirty="0" err="1"/>
              <a:t>into</a:t>
            </a:r>
            <a:r>
              <a:rPr lang="it-IT" dirty="0"/>
              <a:t> training set, </a:t>
            </a:r>
            <a:r>
              <a:rPr lang="it-IT" dirty="0" err="1"/>
              <a:t>validation</a:t>
            </a:r>
            <a:r>
              <a:rPr lang="it-IT" dirty="0"/>
              <a:t> set and test set.</a:t>
            </a:r>
          </a:p>
        </p:txBody>
      </p:sp>
    </p:spTree>
    <p:extLst>
      <p:ext uri="{BB962C8B-B14F-4D97-AF65-F5344CB8AC3E}">
        <p14:creationId xmlns:p14="http://schemas.microsoft.com/office/powerpoint/2010/main" val="285040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D9B5B8-EE34-42E3-8B97-6607DC5B31B6}"/>
              </a:ext>
            </a:extLst>
          </p:cNvPr>
          <p:cNvSpPr>
            <a:spLocks noGrp="1"/>
          </p:cNvSpPr>
          <p:nvPr>
            <p:ph type="title"/>
          </p:nvPr>
        </p:nvSpPr>
        <p:spPr>
          <a:xfrm>
            <a:off x="1417105" y="1121664"/>
            <a:ext cx="9144000" cy="1344168"/>
          </a:xfrm>
        </p:spPr>
        <p:txBody>
          <a:bodyPr/>
          <a:lstStyle/>
          <a:p>
            <a:r>
              <a:rPr lang="it-IT" dirty="0"/>
              <a:t>Code U-Net</a:t>
            </a:r>
            <a:br>
              <a:rPr lang="it-IT" dirty="0"/>
            </a:br>
            <a:endParaRPr lang="it-IT" dirty="0"/>
          </a:p>
        </p:txBody>
      </p:sp>
      <p:pic>
        <p:nvPicPr>
          <p:cNvPr id="7" name="Immagine 6">
            <a:extLst>
              <a:ext uri="{FF2B5EF4-FFF2-40B4-BE49-F238E27FC236}">
                <a16:creationId xmlns:a16="http://schemas.microsoft.com/office/drawing/2014/main" id="{1DD4E818-D314-4C4A-ADC3-765D87E41625}"/>
              </a:ext>
            </a:extLst>
          </p:cNvPr>
          <p:cNvPicPr>
            <a:picLocks noChangeAspect="1"/>
          </p:cNvPicPr>
          <p:nvPr/>
        </p:nvPicPr>
        <p:blipFill>
          <a:blip r:embed="rId2"/>
          <a:stretch>
            <a:fillRect/>
          </a:stretch>
        </p:blipFill>
        <p:spPr>
          <a:xfrm>
            <a:off x="1098007" y="1793749"/>
            <a:ext cx="6195024" cy="4361484"/>
          </a:xfrm>
          <a:prstGeom prst="rect">
            <a:avLst/>
          </a:prstGeom>
        </p:spPr>
      </p:pic>
      <p:pic>
        <p:nvPicPr>
          <p:cNvPr id="9" name="Immagine 8">
            <a:extLst>
              <a:ext uri="{FF2B5EF4-FFF2-40B4-BE49-F238E27FC236}">
                <a16:creationId xmlns:a16="http://schemas.microsoft.com/office/drawing/2014/main" id="{ECF09D1B-B97B-407E-8239-A95762053B4F}"/>
              </a:ext>
            </a:extLst>
          </p:cNvPr>
          <p:cNvPicPr>
            <a:picLocks noChangeAspect="1"/>
          </p:cNvPicPr>
          <p:nvPr/>
        </p:nvPicPr>
        <p:blipFill>
          <a:blip r:embed="rId3"/>
          <a:stretch>
            <a:fillRect/>
          </a:stretch>
        </p:blipFill>
        <p:spPr>
          <a:xfrm>
            <a:off x="7792720" y="1040384"/>
            <a:ext cx="2550160" cy="5114849"/>
          </a:xfrm>
          <a:prstGeom prst="rect">
            <a:avLst/>
          </a:prstGeom>
        </p:spPr>
      </p:pic>
    </p:spTree>
    <p:extLst>
      <p:ext uri="{BB962C8B-B14F-4D97-AF65-F5344CB8AC3E}">
        <p14:creationId xmlns:p14="http://schemas.microsoft.com/office/powerpoint/2010/main" val="308334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D6315-3C7B-4EFC-AC37-F698DBBAACAD}"/>
              </a:ext>
            </a:extLst>
          </p:cNvPr>
          <p:cNvSpPr>
            <a:spLocks noGrp="1"/>
          </p:cNvSpPr>
          <p:nvPr>
            <p:ph type="title"/>
          </p:nvPr>
        </p:nvSpPr>
        <p:spPr>
          <a:xfrm>
            <a:off x="1524000" y="1101344"/>
            <a:ext cx="9144000" cy="1344168"/>
          </a:xfrm>
        </p:spPr>
        <p:txBody>
          <a:bodyPr/>
          <a:lstStyle/>
          <a:p>
            <a:r>
              <a:rPr lang="it-IT" dirty="0"/>
              <a:t>Code R2U-Net</a:t>
            </a:r>
          </a:p>
        </p:txBody>
      </p:sp>
      <p:pic>
        <p:nvPicPr>
          <p:cNvPr id="5" name="Immagine 4">
            <a:extLst>
              <a:ext uri="{FF2B5EF4-FFF2-40B4-BE49-F238E27FC236}">
                <a16:creationId xmlns:a16="http://schemas.microsoft.com/office/drawing/2014/main" id="{DAB22F3A-E090-40E0-830F-8959F81310A6}"/>
              </a:ext>
            </a:extLst>
          </p:cNvPr>
          <p:cNvPicPr>
            <a:picLocks noChangeAspect="1"/>
          </p:cNvPicPr>
          <p:nvPr/>
        </p:nvPicPr>
        <p:blipFill>
          <a:blip r:embed="rId2"/>
          <a:stretch>
            <a:fillRect/>
          </a:stretch>
        </p:blipFill>
        <p:spPr>
          <a:xfrm>
            <a:off x="1180890" y="1773428"/>
            <a:ext cx="6063190" cy="4304636"/>
          </a:xfrm>
          <a:prstGeom prst="rect">
            <a:avLst/>
          </a:prstGeom>
        </p:spPr>
      </p:pic>
      <p:pic>
        <p:nvPicPr>
          <p:cNvPr id="7" name="Immagine 6">
            <a:extLst>
              <a:ext uri="{FF2B5EF4-FFF2-40B4-BE49-F238E27FC236}">
                <a16:creationId xmlns:a16="http://schemas.microsoft.com/office/drawing/2014/main" id="{10EEC99E-5517-46A9-A812-9D3BBADA5B04}"/>
              </a:ext>
            </a:extLst>
          </p:cNvPr>
          <p:cNvPicPr>
            <a:picLocks noChangeAspect="1"/>
          </p:cNvPicPr>
          <p:nvPr/>
        </p:nvPicPr>
        <p:blipFill>
          <a:blip r:embed="rId3"/>
          <a:stretch>
            <a:fillRect/>
          </a:stretch>
        </p:blipFill>
        <p:spPr>
          <a:xfrm>
            <a:off x="7671248" y="1101344"/>
            <a:ext cx="2687615" cy="5466080"/>
          </a:xfrm>
          <a:prstGeom prst="rect">
            <a:avLst/>
          </a:prstGeom>
        </p:spPr>
      </p:pic>
    </p:spTree>
    <p:extLst>
      <p:ext uri="{BB962C8B-B14F-4D97-AF65-F5344CB8AC3E}">
        <p14:creationId xmlns:p14="http://schemas.microsoft.com/office/powerpoint/2010/main" val="124670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493D38-BECD-4B52-BD2C-C3B4B53712C0}"/>
              </a:ext>
            </a:extLst>
          </p:cNvPr>
          <p:cNvSpPr>
            <a:spLocks noGrp="1"/>
          </p:cNvSpPr>
          <p:nvPr>
            <p:ph type="title"/>
          </p:nvPr>
        </p:nvSpPr>
        <p:spPr>
          <a:xfrm>
            <a:off x="1517904" y="1517904"/>
            <a:ext cx="9144000" cy="737616"/>
          </a:xfrm>
        </p:spPr>
        <p:txBody>
          <a:bodyPr/>
          <a:lstStyle/>
          <a:p>
            <a:r>
              <a:rPr lang="it-IT" dirty="0" err="1"/>
              <a:t>Strengths</a:t>
            </a:r>
            <a:r>
              <a:rPr lang="it-IT" dirty="0"/>
              <a:t> and </a:t>
            </a:r>
            <a:r>
              <a:rPr lang="it-IT" dirty="0" err="1"/>
              <a:t>weaknesses</a:t>
            </a:r>
            <a:endParaRPr lang="it-IT" dirty="0"/>
          </a:p>
        </p:txBody>
      </p:sp>
      <p:sp>
        <p:nvSpPr>
          <p:cNvPr id="3" name="Segnaposto contenuto 2">
            <a:extLst>
              <a:ext uri="{FF2B5EF4-FFF2-40B4-BE49-F238E27FC236}">
                <a16:creationId xmlns:a16="http://schemas.microsoft.com/office/drawing/2014/main" id="{6934B1A4-009C-4778-9B90-0FAE7D1ABB30}"/>
              </a:ext>
            </a:extLst>
          </p:cNvPr>
          <p:cNvSpPr>
            <a:spLocks noGrp="1"/>
          </p:cNvSpPr>
          <p:nvPr>
            <p:ph idx="1"/>
          </p:nvPr>
        </p:nvSpPr>
        <p:spPr>
          <a:xfrm>
            <a:off x="1517904" y="2234184"/>
            <a:ext cx="9144000" cy="3628136"/>
          </a:xfrm>
        </p:spPr>
        <p:txBody>
          <a:bodyPr>
            <a:normAutofit fontScale="92500" lnSpcReduction="10000"/>
          </a:bodyPr>
          <a:lstStyle/>
          <a:p>
            <a:r>
              <a:rPr lang="it-IT" dirty="0" err="1"/>
              <a:t>Everything</a:t>
            </a:r>
            <a:r>
              <a:rPr lang="it-IT" dirty="0"/>
              <a:t> </a:t>
            </a:r>
            <a:r>
              <a:rPr lang="it-IT" dirty="0" err="1"/>
              <a:t>treated</a:t>
            </a:r>
            <a:r>
              <a:rPr lang="it-IT" dirty="0"/>
              <a:t> in the </a:t>
            </a:r>
            <a:r>
              <a:rPr lang="it-IT" dirty="0" err="1"/>
              <a:t>article</a:t>
            </a:r>
            <a:r>
              <a:rPr lang="it-IT" dirty="0"/>
              <a:t> </a:t>
            </a:r>
            <a:r>
              <a:rPr lang="it-IT" dirty="0" err="1"/>
              <a:t>is</a:t>
            </a:r>
            <a:r>
              <a:rPr lang="it-IT" dirty="0"/>
              <a:t> </a:t>
            </a:r>
            <a:r>
              <a:rPr lang="it-IT" dirty="0" err="1"/>
              <a:t>supported</a:t>
            </a:r>
            <a:r>
              <a:rPr lang="it-IT" dirty="0"/>
              <a:t> by a </a:t>
            </a:r>
            <a:r>
              <a:rPr lang="it-IT" dirty="0" err="1"/>
              <a:t>huge</a:t>
            </a:r>
            <a:r>
              <a:rPr lang="it-IT" dirty="0"/>
              <a:t> </a:t>
            </a:r>
            <a:r>
              <a:rPr lang="it-IT" dirty="0" err="1"/>
              <a:t>number</a:t>
            </a:r>
            <a:r>
              <a:rPr lang="it-IT" dirty="0"/>
              <a:t> of </a:t>
            </a:r>
            <a:r>
              <a:rPr lang="it-IT" dirty="0" err="1"/>
              <a:t>bibliographic</a:t>
            </a:r>
            <a:r>
              <a:rPr lang="it-IT" dirty="0"/>
              <a:t> sources </a:t>
            </a:r>
            <a:r>
              <a:rPr lang="it-IT" dirty="0" err="1"/>
              <a:t>that</a:t>
            </a:r>
            <a:r>
              <a:rPr lang="it-IT" dirty="0"/>
              <a:t> make the </a:t>
            </a:r>
            <a:r>
              <a:rPr lang="it-IT" dirty="0" err="1"/>
              <a:t>argumentations</a:t>
            </a:r>
            <a:r>
              <a:rPr lang="it-IT" dirty="0"/>
              <a:t> more </a:t>
            </a:r>
            <a:r>
              <a:rPr lang="it-IT" dirty="0" err="1"/>
              <a:t>solid</a:t>
            </a:r>
            <a:r>
              <a:rPr lang="it-IT" dirty="0"/>
              <a:t>.</a:t>
            </a:r>
            <a:r>
              <a:rPr lang="en-US" dirty="0"/>
              <a:t> </a:t>
            </a:r>
            <a:r>
              <a:rPr lang="it-IT" dirty="0"/>
              <a:t>✅</a:t>
            </a:r>
          </a:p>
          <a:p>
            <a:r>
              <a:rPr lang="it-IT" dirty="0"/>
              <a:t>The </a:t>
            </a:r>
            <a:r>
              <a:rPr lang="it-IT" dirty="0" err="1"/>
              <a:t>language</a:t>
            </a:r>
            <a:r>
              <a:rPr lang="it-IT" dirty="0"/>
              <a:t> </a:t>
            </a:r>
            <a:r>
              <a:rPr lang="it-IT" dirty="0" err="1"/>
              <a:t>is</a:t>
            </a:r>
            <a:r>
              <a:rPr lang="it-IT" dirty="0"/>
              <a:t> clear and helps the reader to </a:t>
            </a:r>
            <a:r>
              <a:rPr lang="it-IT" dirty="0" err="1"/>
              <a:t>understand</a:t>
            </a:r>
            <a:r>
              <a:rPr lang="it-IT" dirty="0"/>
              <a:t> </a:t>
            </a:r>
            <a:r>
              <a:rPr lang="it-IT" dirty="0" err="1"/>
              <a:t>what</a:t>
            </a:r>
            <a:r>
              <a:rPr lang="it-IT" dirty="0"/>
              <a:t> the </a:t>
            </a:r>
            <a:r>
              <a:rPr lang="it-IT" dirty="0" err="1"/>
              <a:t>topic</a:t>
            </a:r>
            <a:r>
              <a:rPr lang="it-IT" dirty="0"/>
              <a:t> </a:t>
            </a:r>
            <a:r>
              <a:rPr lang="it-IT" dirty="0" err="1"/>
              <a:t>is</a:t>
            </a:r>
            <a:r>
              <a:rPr lang="it-IT" dirty="0"/>
              <a:t> </a:t>
            </a:r>
            <a:r>
              <a:rPr lang="it-IT" dirty="0" err="1"/>
              <a:t>talking</a:t>
            </a:r>
            <a:r>
              <a:rPr lang="it-IT" dirty="0"/>
              <a:t> </a:t>
            </a:r>
            <a:r>
              <a:rPr lang="it-IT" dirty="0" err="1"/>
              <a:t>about</a:t>
            </a:r>
            <a:r>
              <a:rPr lang="it-IT" dirty="0"/>
              <a:t>. ✅</a:t>
            </a:r>
          </a:p>
          <a:p>
            <a:r>
              <a:rPr lang="en-US" dirty="0"/>
              <a:t>The experimental results demonstrate that the proposed model “R2U-Net” show better performance in segmentation tasks with the same number of network parameters when compared to existing methods including the U-Net. </a:t>
            </a:r>
            <a:r>
              <a:rPr lang="it-IT" dirty="0"/>
              <a:t>✅</a:t>
            </a:r>
          </a:p>
          <a:p>
            <a:endParaRPr lang="it-IT" dirty="0"/>
          </a:p>
          <a:p>
            <a:endParaRPr lang="it-IT" dirty="0"/>
          </a:p>
        </p:txBody>
      </p:sp>
    </p:spTree>
    <p:extLst>
      <p:ext uri="{BB962C8B-B14F-4D97-AF65-F5344CB8AC3E}">
        <p14:creationId xmlns:p14="http://schemas.microsoft.com/office/powerpoint/2010/main" val="396270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158ED1-425F-478B-9406-01CCE03F6A01}"/>
              </a:ext>
            </a:extLst>
          </p:cNvPr>
          <p:cNvSpPr>
            <a:spLocks noGrp="1"/>
          </p:cNvSpPr>
          <p:nvPr>
            <p:ph type="title"/>
          </p:nvPr>
        </p:nvSpPr>
        <p:spPr>
          <a:xfrm>
            <a:off x="1517904" y="1517904"/>
            <a:ext cx="9144000" cy="737616"/>
          </a:xfrm>
        </p:spPr>
        <p:txBody>
          <a:bodyPr/>
          <a:lstStyle/>
          <a:p>
            <a:r>
              <a:rPr lang="it-IT" dirty="0" err="1"/>
              <a:t>Strengths</a:t>
            </a:r>
            <a:r>
              <a:rPr lang="it-IT" dirty="0"/>
              <a:t> and </a:t>
            </a:r>
            <a:r>
              <a:rPr lang="it-IT" dirty="0" err="1"/>
              <a:t>weaknesses</a:t>
            </a:r>
            <a:endParaRPr lang="it-IT" dirty="0"/>
          </a:p>
        </p:txBody>
      </p:sp>
      <p:sp>
        <p:nvSpPr>
          <p:cNvPr id="3" name="Segnaposto contenuto 2">
            <a:extLst>
              <a:ext uri="{FF2B5EF4-FFF2-40B4-BE49-F238E27FC236}">
                <a16:creationId xmlns:a16="http://schemas.microsoft.com/office/drawing/2014/main" id="{5D65CE14-A298-4007-BE48-D40856F2C7A2}"/>
              </a:ext>
            </a:extLst>
          </p:cNvPr>
          <p:cNvSpPr>
            <a:spLocks noGrp="1"/>
          </p:cNvSpPr>
          <p:nvPr>
            <p:ph idx="1"/>
          </p:nvPr>
        </p:nvSpPr>
        <p:spPr>
          <a:xfrm>
            <a:off x="1517904" y="2367280"/>
            <a:ext cx="9144000" cy="3731768"/>
          </a:xfrm>
        </p:spPr>
        <p:txBody>
          <a:bodyPr>
            <a:normAutofit lnSpcReduction="10000"/>
          </a:bodyPr>
          <a:lstStyle/>
          <a:p>
            <a:r>
              <a:rPr lang="it-IT" dirty="0" err="1"/>
              <a:t>There</a:t>
            </a:r>
            <a:r>
              <a:rPr lang="it-IT" dirty="0"/>
              <a:t> are </a:t>
            </a:r>
            <a:r>
              <a:rPr lang="it-IT" dirty="0" err="1"/>
              <a:t>many</a:t>
            </a:r>
            <a:r>
              <a:rPr lang="it-IT" dirty="0"/>
              <a:t> </a:t>
            </a:r>
            <a:r>
              <a:rPr lang="it-IT" dirty="0" err="1"/>
              <a:t>inconsistencies</a:t>
            </a:r>
            <a:r>
              <a:rPr lang="it-IT" dirty="0"/>
              <a:t> in code with </a:t>
            </a:r>
            <a:r>
              <a:rPr lang="it-IT" dirty="0" err="1"/>
              <a:t>regard</a:t>
            </a:r>
            <a:r>
              <a:rPr lang="it-IT" dirty="0"/>
              <a:t> to the paper. ❌</a:t>
            </a:r>
          </a:p>
          <a:p>
            <a:r>
              <a:rPr lang="it-IT" dirty="0"/>
              <a:t>In some parts of the code, </a:t>
            </a:r>
            <a:r>
              <a:rPr lang="it-IT" dirty="0" err="1"/>
              <a:t>it</a:t>
            </a:r>
            <a:r>
              <a:rPr lang="it-IT" dirty="0"/>
              <a:t> </a:t>
            </a:r>
            <a:r>
              <a:rPr lang="it-IT" dirty="0" err="1"/>
              <a:t>tries</a:t>
            </a:r>
            <a:r>
              <a:rPr lang="it-IT" dirty="0"/>
              <a:t> to delete some </a:t>
            </a:r>
            <a:r>
              <a:rPr lang="it-IT" dirty="0" err="1"/>
              <a:t>variables</a:t>
            </a:r>
            <a:r>
              <a:rPr lang="it-IT" dirty="0"/>
              <a:t> </a:t>
            </a:r>
            <a:r>
              <a:rPr lang="it-IT" dirty="0" err="1"/>
              <a:t>without</a:t>
            </a:r>
            <a:r>
              <a:rPr lang="it-IT" dirty="0"/>
              <a:t> </a:t>
            </a:r>
            <a:r>
              <a:rPr lang="it-IT" dirty="0" err="1"/>
              <a:t>istantiating</a:t>
            </a:r>
            <a:r>
              <a:rPr lang="it-IT" dirty="0"/>
              <a:t> </a:t>
            </a:r>
            <a:r>
              <a:rPr lang="it-IT" dirty="0" err="1"/>
              <a:t>them</a:t>
            </a:r>
            <a:r>
              <a:rPr lang="it-IT" dirty="0"/>
              <a:t> first. ❌</a:t>
            </a:r>
          </a:p>
          <a:p>
            <a:r>
              <a:rPr lang="it-IT" dirty="0"/>
              <a:t>The </a:t>
            </a:r>
            <a:r>
              <a:rPr lang="it-IT" dirty="0" err="1"/>
              <a:t>evaluation</a:t>
            </a:r>
            <a:r>
              <a:rPr lang="it-IT" dirty="0"/>
              <a:t> </a:t>
            </a:r>
            <a:r>
              <a:rPr lang="it-IT" dirty="0" err="1"/>
              <a:t>functions</a:t>
            </a:r>
            <a:r>
              <a:rPr lang="it-IT" dirty="0"/>
              <a:t> </a:t>
            </a:r>
            <a:r>
              <a:rPr lang="it-IT" dirty="0" err="1"/>
              <a:t>were</a:t>
            </a:r>
            <a:r>
              <a:rPr lang="it-IT" dirty="0"/>
              <a:t> </a:t>
            </a:r>
            <a:r>
              <a:rPr lang="it-IT" dirty="0" err="1"/>
              <a:t>wrong</a:t>
            </a:r>
            <a:r>
              <a:rPr lang="it-IT" dirty="0"/>
              <a:t> due to a new </a:t>
            </a:r>
            <a:r>
              <a:rPr lang="it-IT" dirty="0" err="1"/>
              <a:t>pytorch</a:t>
            </a:r>
            <a:r>
              <a:rPr lang="it-IT" dirty="0"/>
              <a:t> </a:t>
            </a:r>
            <a:r>
              <a:rPr lang="it-IT" dirty="0" err="1"/>
              <a:t>version</a:t>
            </a:r>
            <a:r>
              <a:rPr lang="it-IT" dirty="0"/>
              <a:t>. ❌</a:t>
            </a:r>
          </a:p>
          <a:p>
            <a:r>
              <a:rPr lang="it-IT" dirty="0"/>
              <a:t>Some </a:t>
            </a:r>
            <a:r>
              <a:rPr lang="it-IT" dirty="0" err="1"/>
              <a:t>parameters</a:t>
            </a:r>
            <a:r>
              <a:rPr lang="it-IT" dirty="0"/>
              <a:t> are </a:t>
            </a:r>
            <a:r>
              <a:rPr lang="it-IT" dirty="0" err="1"/>
              <a:t>never</a:t>
            </a:r>
            <a:r>
              <a:rPr lang="it-IT" dirty="0"/>
              <a:t> </a:t>
            </a:r>
            <a:r>
              <a:rPr lang="it-IT" dirty="0" err="1"/>
              <a:t>taken</a:t>
            </a:r>
            <a:r>
              <a:rPr lang="it-IT" dirty="0"/>
              <a:t>, and some </a:t>
            </a:r>
            <a:r>
              <a:rPr lang="it-IT" dirty="0" err="1"/>
              <a:t>functions</a:t>
            </a:r>
            <a:r>
              <a:rPr lang="it-IT" dirty="0"/>
              <a:t> are </a:t>
            </a:r>
            <a:r>
              <a:rPr lang="it-IT" dirty="0" err="1"/>
              <a:t>never</a:t>
            </a:r>
            <a:r>
              <a:rPr lang="it-IT" dirty="0"/>
              <a:t> </a:t>
            </a:r>
            <a:r>
              <a:rPr lang="it-IT" dirty="0" err="1"/>
              <a:t>called</a:t>
            </a:r>
            <a:r>
              <a:rPr lang="it-IT" dirty="0"/>
              <a:t>. ❌</a:t>
            </a:r>
          </a:p>
          <a:p>
            <a:endParaRPr lang="it-IT" dirty="0"/>
          </a:p>
        </p:txBody>
      </p:sp>
    </p:spTree>
    <p:extLst>
      <p:ext uri="{BB962C8B-B14F-4D97-AF65-F5344CB8AC3E}">
        <p14:creationId xmlns:p14="http://schemas.microsoft.com/office/powerpoint/2010/main" val="78522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F324A-4302-4913-8F1F-45FBA8470BEB}"/>
              </a:ext>
            </a:extLst>
          </p:cNvPr>
          <p:cNvSpPr>
            <a:spLocks noGrp="1"/>
          </p:cNvSpPr>
          <p:nvPr>
            <p:ph type="title"/>
          </p:nvPr>
        </p:nvSpPr>
        <p:spPr>
          <a:xfrm>
            <a:off x="1517904" y="1517904"/>
            <a:ext cx="9144000" cy="729996"/>
          </a:xfrm>
        </p:spPr>
        <p:txBody>
          <a:bodyPr/>
          <a:lstStyle/>
          <a:p>
            <a:r>
              <a:rPr lang="it-IT" dirty="0" err="1"/>
              <a:t>Strengths</a:t>
            </a:r>
            <a:r>
              <a:rPr lang="it-IT" dirty="0"/>
              <a:t> and </a:t>
            </a:r>
            <a:r>
              <a:rPr lang="it-IT" dirty="0" err="1"/>
              <a:t>weaknesses</a:t>
            </a:r>
            <a:endParaRPr lang="it-IT" dirty="0"/>
          </a:p>
        </p:txBody>
      </p:sp>
      <p:sp>
        <p:nvSpPr>
          <p:cNvPr id="3" name="Segnaposto contenuto 2">
            <a:extLst>
              <a:ext uri="{FF2B5EF4-FFF2-40B4-BE49-F238E27FC236}">
                <a16:creationId xmlns:a16="http://schemas.microsoft.com/office/drawing/2014/main" id="{61599D99-51BD-43FE-9A6D-09A78409B013}"/>
              </a:ext>
            </a:extLst>
          </p:cNvPr>
          <p:cNvSpPr>
            <a:spLocks noGrp="1"/>
          </p:cNvSpPr>
          <p:nvPr>
            <p:ph idx="1"/>
          </p:nvPr>
        </p:nvSpPr>
        <p:spPr>
          <a:xfrm>
            <a:off x="1517904" y="2247900"/>
            <a:ext cx="9144000" cy="3851148"/>
          </a:xfrm>
        </p:spPr>
        <p:txBody>
          <a:bodyPr/>
          <a:lstStyle/>
          <a:p>
            <a:r>
              <a:rPr lang="it-IT" dirty="0"/>
              <a:t>The scripts are </a:t>
            </a:r>
            <a:r>
              <a:rPr lang="it-IT" dirty="0" err="1"/>
              <a:t>not</a:t>
            </a:r>
            <a:r>
              <a:rPr lang="it-IT" dirty="0"/>
              <a:t> </a:t>
            </a:r>
            <a:r>
              <a:rPr lang="it-IT" dirty="0" err="1"/>
              <a:t>well-organised</a:t>
            </a:r>
            <a:r>
              <a:rPr lang="it-IT" dirty="0"/>
              <a:t> are </a:t>
            </a:r>
            <a:r>
              <a:rPr lang="it-IT" dirty="0" err="1"/>
              <a:t>written</a:t>
            </a:r>
            <a:r>
              <a:rPr lang="it-IT" dirty="0"/>
              <a:t> in a </a:t>
            </a:r>
            <a:r>
              <a:rPr lang="it-IT" dirty="0" err="1"/>
              <a:t>confused</a:t>
            </a:r>
            <a:r>
              <a:rPr lang="it-IT" dirty="0"/>
              <a:t> way, and </a:t>
            </a:r>
            <a:r>
              <a:rPr lang="it-IT" dirty="0" err="1"/>
              <a:t>this</a:t>
            </a:r>
            <a:r>
              <a:rPr lang="it-IT" dirty="0"/>
              <a:t> makes the reading hard. ❌</a:t>
            </a:r>
          </a:p>
          <a:p>
            <a:r>
              <a:rPr lang="it-IT" dirty="0"/>
              <a:t>The code </a:t>
            </a:r>
            <a:r>
              <a:rPr lang="it-IT" dirty="0" err="1"/>
              <a:t>is</a:t>
            </a:r>
            <a:r>
              <a:rPr lang="it-IT" dirty="0"/>
              <a:t> </a:t>
            </a:r>
            <a:r>
              <a:rPr lang="it-IT" dirty="0" err="1"/>
              <a:t>not</a:t>
            </a:r>
            <a:r>
              <a:rPr lang="it-IT" dirty="0"/>
              <a:t> </a:t>
            </a:r>
            <a:r>
              <a:rPr lang="it-IT" dirty="0" err="1"/>
              <a:t>documented</a:t>
            </a:r>
            <a:r>
              <a:rPr lang="it-IT" dirty="0"/>
              <a:t>. ❌</a:t>
            </a:r>
          </a:p>
          <a:p>
            <a:r>
              <a:rPr lang="it-IT" dirty="0" err="1"/>
              <a:t>Instead</a:t>
            </a:r>
            <a:r>
              <a:rPr lang="it-IT" dirty="0"/>
              <a:t> of </a:t>
            </a:r>
            <a:r>
              <a:rPr lang="it-IT" dirty="0" err="1"/>
              <a:t>using</a:t>
            </a:r>
            <a:r>
              <a:rPr lang="it-IT" dirty="0"/>
              <a:t> a script </a:t>
            </a:r>
            <a:r>
              <a:rPr lang="it-IT" dirty="0" err="1"/>
              <a:t>which</a:t>
            </a:r>
            <a:r>
              <a:rPr lang="it-IT" dirty="0"/>
              <a:t> </a:t>
            </a:r>
            <a:r>
              <a:rPr lang="it-IT" dirty="0" err="1"/>
              <a:t>splits</a:t>
            </a:r>
            <a:r>
              <a:rPr lang="it-IT" dirty="0"/>
              <a:t> the dataset in </a:t>
            </a:r>
            <a:r>
              <a:rPr lang="it-IT" dirty="0" err="1"/>
              <a:t>three</a:t>
            </a:r>
            <a:r>
              <a:rPr lang="it-IT" dirty="0"/>
              <a:t> standard subset, </a:t>
            </a:r>
            <a:r>
              <a:rPr lang="it-IT" dirty="0" err="1"/>
              <a:t>they</a:t>
            </a:r>
            <a:r>
              <a:rPr lang="it-IT" dirty="0"/>
              <a:t> </a:t>
            </a:r>
            <a:r>
              <a:rPr lang="it-IT" dirty="0" err="1"/>
              <a:t>could</a:t>
            </a:r>
            <a:r>
              <a:rPr lang="it-IT" dirty="0"/>
              <a:t> </a:t>
            </a:r>
            <a:r>
              <a:rPr lang="it-IT" dirty="0" err="1"/>
              <a:t>have</a:t>
            </a:r>
            <a:r>
              <a:rPr lang="it-IT" dirty="0"/>
              <a:t> </a:t>
            </a:r>
            <a:r>
              <a:rPr lang="it-IT" dirty="0" err="1"/>
              <a:t>used</a:t>
            </a:r>
            <a:r>
              <a:rPr lang="it-IT" dirty="0"/>
              <a:t> the cross-</a:t>
            </a:r>
            <a:r>
              <a:rPr lang="it-IT" dirty="0" err="1"/>
              <a:t>validation</a:t>
            </a:r>
            <a:r>
              <a:rPr lang="it-IT" dirty="0"/>
              <a:t> technique. ❌</a:t>
            </a:r>
          </a:p>
          <a:p>
            <a:endParaRPr lang="it-IT" dirty="0"/>
          </a:p>
          <a:p>
            <a:endParaRPr lang="it-IT" dirty="0"/>
          </a:p>
        </p:txBody>
      </p:sp>
    </p:spTree>
    <p:extLst>
      <p:ext uri="{BB962C8B-B14F-4D97-AF65-F5344CB8AC3E}">
        <p14:creationId xmlns:p14="http://schemas.microsoft.com/office/powerpoint/2010/main" val="42775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631B9-6C60-455A-9DC5-D9453D5BE9CE}"/>
              </a:ext>
            </a:extLst>
          </p:cNvPr>
          <p:cNvSpPr>
            <a:spLocks noGrp="1"/>
          </p:cNvSpPr>
          <p:nvPr>
            <p:ph type="title"/>
          </p:nvPr>
        </p:nvSpPr>
        <p:spPr>
          <a:xfrm>
            <a:off x="1517904" y="1517904"/>
            <a:ext cx="9144000" cy="749046"/>
          </a:xfrm>
        </p:spPr>
        <p:txBody>
          <a:bodyPr/>
          <a:lstStyle/>
          <a:p>
            <a:r>
              <a:rPr lang="it-IT" dirty="0" err="1"/>
              <a:t>Our</a:t>
            </a:r>
            <a:r>
              <a:rPr lang="it-IT" dirty="0"/>
              <a:t> Project </a:t>
            </a:r>
            <a:r>
              <a:rPr lang="it-IT" dirty="0" err="1"/>
              <a:t>assignment</a:t>
            </a:r>
            <a:endParaRPr lang="it-IT" dirty="0"/>
          </a:p>
        </p:txBody>
      </p:sp>
      <p:sp>
        <p:nvSpPr>
          <p:cNvPr id="3" name="Segnaposto contenuto 2">
            <a:extLst>
              <a:ext uri="{FF2B5EF4-FFF2-40B4-BE49-F238E27FC236}">
                <a16:creationId xmlns:a16="http://schemas.microsoft.com/office/drawing/2014/main" id="{9FD6EA86-0546-4DFD-86B1-43AB1AF9E36C}"/>
              </a:ext>
            </a:extLst>
          </p:cNvPr>
          <p:cNvSpPr>
            <a:spLocks noGrp="1"/>
          </p:cNvSpPr>
          <p:nvPr>
            <p:ph idx="1"/>
          </p:nvPr>
        </p:nvSpPr>
        <p:spPr>
          <a:xfrm>
            <a:off x="1517904" y="2266950"/>
            <a:ext cx="9144000" cy="3832098"/>
          </a:xfrm>
        </p:spPr>
        <p:txBody>
          <a:bodyPr>
            <a:normAutofit/>
          </a:bodyPr>
          <a:lstStyle/>
          <a:p>
            <a:r>
              <a:rPr lang="it-IT" dirty="0"/>
              <a:t>Due to </a:t>
            </a:r>
            <a:r>
              <a:rPr lang="it-IT" dirty="0" err="1"/>
              <a:t>tecnhical</a:t>
            </a:r>
            <a:r>
              <a:rPr lang="it-IT" dirty="0"/>
              <a:t> </a:t>
            </a:r>
            <a:r>
              <a:rPr lang="it-IT" dirty="0" err="1"/>
              <a:t>issues</a:t>
            </a:r>
            <a:r>
              <a:rPr lang="it-IT" dirty="0"/>
              <a:t>, </a:t>
            </a:r>
            <a:r>
              <a:rPr lang="it-IT" dirty="0" err="1"/>
              <a:t>we</a:t>
            </a:r>
            <a:r>
              <a:rPr lang="it-IT" dirty="0"/>
              <a:t> </a:t>
            </a:r>
            <a:r>
              <a:rPr lang="it-IT" dirty="0" err="1"/>
              <a:t>could</a:t>
            </a:r>
            <a:r>
              <a:rPr lang="it-IT" dirty="0"/>
              <a:t> </a:t>
            </a:r>
            <a:r>
              <a:rPr lang="it-IT" dirty="0" err="1"/>
              <a:t>not</a:t>
            </a:r>
            <a:r>
              <a:rPr lang="it-IT" dirty="0"/>
              <a:t> access to </a:t>
            </a:r>
            <a:r>
              <a:rPr lang="it-IT" dirty="0" err="1"/>
              <a:t>all</a:t>
            </a:r>
            <a:r>
              <a:rPr lang="it-IT" dirty="0"/>
              <a:t> the dataset, so </a:t>
            </a:r>
            <a:r>
              <a:rPr lang="it-IT" dirty="0" err="1"/>
              <a:t>we</a:t>
            </a:r>
            <a:r>
              <a:rPr lang="it-IT" dirty="0"/>
              <a:t> </a:t>
            </a:r>
            <a:r>
              <a:rPr lang="it-IT" dirty="0" err="1"/>
              <a:t>focused</a:t>
            </a:r>
            <a:r>
              <a:rPr lang="it-IT" dirty="0"/>
              <a:t> just on </a:t>
            </a:r>
            <a:r>
              <a:rPr lang="it-IT" dirty="0" err="1"/>
              <a:t>skin</a:t>
            </a:r>
            <a:r>
              <a:rPr lang="it-IT" dirty="0"/>
              <a:t> </a:t>
            </a:r>
            <a:r>
              <a:rPr lang="it-IT" dirty="0" err="1"/>
              <a:t>cancer’s</a:t>
            </a:r>
            <a:r>
              <a:rPr lang="it-IT" dirty="0"/>
              <a:t> one.</a:t>
            </a:r>
          </a:p>
          <a:p>
            <a:r>
              <a:rPr lang="it-IT" dirty="0"/>
              <a:t>The task of </a:t>
            </a:r>
            <a:r>
              <a:rPr lang="it-IT" dirty="0" err="1"/>
              <a:t>replicating</a:t>
            </a:r>
            <a:r>
              <a:rPr lang="it-IT" dirty="0"/>
              <a:t> the </a:t>
            </a:r>
            <a:r>
              <a:rPr lang="it-IT" dirty="0" err="1"/>
              <a:t>results</a:t>
            </a:r>
            <a:r>
              <a:rPr lang="it-IT" dirty="0"/>
              <a:t> of the paper </a:t>
            </a:r>
            <a:r>
              <a:rPr lang="it-IT" dirty="0" err="1"/>
              <a:t>was</a:t>
            </a:r>
            <a:r>
              <a:rPr lang="it-IT" dirty="0"/>
              <a:t> </a:t>
            </a:r>
            <a:r>
              <a:rPr lang="it-IT" dirty="0" err="1"/>
              <a:t>very</a:t>
            </a:r>
            <a:r>
              <a:rPr lang="it-IT" dirty="0"/>
              <a:t> hard, </a:t>
            </a:r>
            <a:r>
              <a:rPr lang="it-IT" dirty="0" err="1"/>
              <a:t>because</a:t>
            </a:r>
            <a:r>
              <a:rPr lang="it-IT" dirty="0"/>
              <a:t> the </a:t>
            </a:r>
            <a:r>
              <a:rPr lang="it-IT" dirty="0" err="1"/>
              <a:t>authors</a:t>
            </a:r>
            <a:r>
              <a:rPr lang="it-IT" dirty="0"/>
              <a:t> </a:t>
            </a:r>
            <a:r>
              <a:rPr lang="it-IT" dirty="0" err="1"/>
              <a:t>used</a:t>
            </a:r>
            <a:r>
              <a:rPr lang="it-IT" dirty="0"/>
              <a:t> a </a:t>
            </a:r>
            <a:r>
              <a:rPr lang="en-US" dirty="0"/>
              <a:t>GPU machine with 56Gb of RAM and an NVIDIA GEFORCE GTX-980 </a:t>
            </a:r>
            <a:r>
              <a:rPr lang="en-US" dirty="0" err="1"/>
              <a:t>Ti</a:t>
            </a:r>
            <a:r>
              <a:rPr lang="en-US" dirty="0"/>
              <a:t>, which is out of our league, so we had to reduce the image’s size to 64x64 pixels, the batch size to 1, the number of workers to 0, and the epochs amount to 50.</a:t>
            </a:r>
            <a:endParaRPr lang="it-IT" dirty="0"/>
          </a:p>
        </p:txBody>
      </p:sp>
    </p:spTree>
    <p:extLst>
      <p:ext uri="{BB962C8B-B14F-4D97-AF65-F5344CB8AC3E}">
        <p14:creationId xmlns:p14="http://schemas.microsoft.com/office/powerpoint/2010/main" val="72270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77BD5-2A8F-4DFE-B9C4-EDB542783B79}"/>
              </a:ext>
            </a:extLst>
          </p:cNvPr>
          <p:cNvSpPr>
            <a:spLocks noGrp="1"/>
          </p:cNvSpPr>
          <p:nvPr>
            <p:ph type="title"/>
          </p:nvPr>
        </p:nvSpPr>
        <p:spPr/>
        <p:txBody>
          <a:bodyPr/>
          <a:lstStyle/>
          <a:p>
            <a:r>
              <a:rPr lang="it-IT" dirty="0"/>
              <a:t>Semantic </a:t>
            </a:r>
            <a:r>
              <a:rPr lang="it-IT" dirty="0" err="1"/>
              <a:t>Segmentation</a:t>
            </a:r>
            <a:endParaRPr lang="it-IT" dirty="0"/>
          </a:p>
        </p:txBody>
      </p:sp>
      <p:sp>
        <p:nvSpPr>
          <p:cNvPr id="3" name="Segnaposto contenuto 2">
            <a:extLst>
              <a:ext uri="{FF2B5EF4-FFF2-40B4-BE49-F238E27FC236}">
                <a16:creationId xmlns:a16="http://schemas.microsoft.com/office/drawing/2014/main" id="{12B18B6B-A6EC-453C-9A74-134337AA27D3}"/>
              </a:ext>
            </a:extLst>
          </p:cNvPr>
          <p:cNvSpPr>
            <a:spLocks noGrp="1"/>
          </p:cNvSpPr>
          <p:nvPr>
            <p:ph idx="1"/>
          </p:nvPr>
        </p:nvSpPr>
        <p:spPr>
          <a:xfrm>
            <a:off x="1517904" y="2614863"/>
            <a:ext cx="9144000" cy="3484185"/>
          </a:xfrm>
        </p:spPr>
        <p:txBody>
          <a:bodyPr/>
          <a:lstStyle/>
          <a:p>
            <a:r>
              <a:rPr lang="it-IT" dirty="0"/>
              <a:t>Semantic </a:t>
            </a:r>
            <a:r>
              <a:rPr lang="it-IT" dirty="0" err="1"/>
              <a:t>Segmentation</a:t>
            </a:r>
            <a:r>
              <a:rPr lang="it-IT" dirty="0"/>
              <a:t> </a:t>
            </a:r>
            <a:r>
              <a:rPr lang="it-IT" dirty="0" err="1"/>
              <a:t>is</a:t>
            </a:r>
            <a:r>
              <a:rPr lang="it-IT" dirty="0"/>
              <a:t> an </a:t>
            </a:r>
            <a:r>
              <a:rPr lang="it-IT" dirty="0" err="1"/>
              <a:t>application</a:t>
            </a:r>
            <a:r>
              <a:rPr lang="it-IT" dirty="0"/>
              <a:t> of CNN, and </a:t>
            </a:r>
            <a:r>
              <a:rPr lang="it-IT" dirty="0" err="1"/>
              <a:t>consists</a:t>
            </a:r>
            <a:r>
              <a:rPr lang="it-IT" dirty="0"/>
              <a:t> of </a:t>
            </a:r>
            <a:r>
              <a:rPr lang="it-IT" dirty="0" err="1"/>
              <a:t>dividing</a:t>
            </a:r>
            <a:r>
              <a:rPr lang="it-IT" dirty="0"/>
              <a:t> an image </a:t>
            </a:r>
            <a:r>
              <a:rPr lang="it-IT" dirty="0" err="1"/>
              <a:t>into</a:t>
            </a:r>
            <a:r>
              <a:rPr lang="it-IT" dirty="0"/>
              <a:t> parts and </a:t>
            </a:r>
            <a:r>
              <a:rPr lang="it-IT" dirty="0" err="1"/>
              <a:t>classifying</a:t>
            </a:r>
            <a:r>
              <a:rPr lang="it-IT" dirty="0"/>
              <a:t> </a:t>
            </a:r>
            <a:r>
              <a:rPr lang="it-IT" dirty="0" err="1"/>
              <a:t>each</a:t>
            </a:r>
            <a:r>
              <a:rPr lang="it-IT" dirty="0"/>
              <a:t> pixel to </a:t>
            </a:r>
            <a:r>
              <a:rPr lang="it-IT" dirty="0" err="1"/>
              <a:t>understand</a:t>
            </a:r>
            <a:r>
              <a:rPr lang="it-IT" dirty="0"/>
              <a:t> </a:t>
            </a:r>
            <a:r>
              <a:rPr lang="it-IT" dirty="0" err="1"/>
              <a:t>which</a:t>
            </a:r>
            <a:r>
              <a:rPr lang="it-IT" dirty="0"/>
              <a:t> </a:t>
            </a:r>
            <a:r>
              <a:rPr lang="it-IT" dirty="0" err="1"/>
              <a:t>category</a:t>
            </a:r>
            <a:r>
              <a:rPr lang="it-IT" dirty="0"/>
              <a:t> </a:t>
            </a:r>
            <a:r>
              <a:rPr lang="it-IT" dirty="0" err="1"/>
              <a:t>they</a:t>
            </a:r>
            <a:r>
              <a:rPr lang="it-IT" dirty="0"/>
              <a:t> </a:t>
            </a:r>
            <a:r>
              <a:rPr lang="it-IT" dirty="0" err="1"/>
              <a:t>belong</a:t>
            </a:r>
            <a:r>
              <a:rPr lang="it-IT" dirty="0"/>
              <a:t> to.</a:t>
            </a:r>
          </a:p>
          <a:p>
            <a:r>
              <a:rPr lang="it-IT" dirty="0" err="1"/>
              <a:t>It</a:t>
            </a:r>
            <a:r>
              <a:rPr lang="it-IT" dirty="0"/>
              <a:t> </a:t>
            </a:r>
            <a:r>
              <a:rPr lang="it-IT" dirty="0" err="1"/>
              <a:t>is</a:t>
            </a:r>
            <a:r>
              <a:rPr lang="it-IT" dirty="0"/>
              <a:t> </a:t>
            </a:r>
            <a:r>
              <a:rPr lang="it-IT" dirty="0" err="1"/>
              <a:t>often</a:t>
            </a:r>
            <a:r>
              <a:rPr lang="it-IT" dirty="0"/>
              <a:t> </a:t>
            </a:r>
            <a:r>
              <a:rPr lang="it-IT" dirty="0" err="1"/>
              <a:t>used</a:t>
            </a:r>
            <a:r>
              <a:rPr lang="it-IT" dirty="0"/>
              <a:t> on datasets of </a:t>
            </a:r>
            <a:r>
              <a:rPr lang="it-IT" dirty="0" err="1"/>
              <a:t>medical</a:t>
            </a:r>
            <a:r>
              <a:rPr lang="it-IT" dirty="0"/>
              <a:t> images, like in </a:t>
            </a:r>
            <a:r>
              <a:rPr lang="it-IT" dirty="0" err="1"/>
              <a:t>this</a:t>
            </a:r>
            <a:r>
              <a:rPr lang="it-IT" dirty="0"/>
              <a:t> paper. </a:t>
            </a:r>
          </a:p>
        </p:txBody>
      </p:sp>
    </p:spTree>
    <p:extLst>
      <p:ext uri="{BB962C8B-B14F-4D97-AF65-F5344CB8AC3E}">
        <p14:creationId xmlns:p14="http://schemas.microsoft.com/office/powerpoint/2010/main" val="226152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6BE990-AFE3-411C-BCDC-8167287299D6}"/>
              </a:ext>
            </a:extLst>
          </p:cNvPr>
          <p:cNvSpPr>
            <a:spLocks noGrp="1"/>
          </p:cNvSpPr>
          <p:nvPr>
            <p:ph type="title"/>
          </p:nvPr>
        </p:nvSpPr>
        <p:spPr>
          <a:xfrm>
            <a:off x="1517904" y="1517904"/>
            <a:ext cx="9144000" cy="663321"/>
          </a:xfrm>
        </p:spPr>
        <p:txBody>
          <a:bodyPr>
            <a:normAutofit fontScale="90000"/>
          </a:bodyPr>
          <a:lstStyle/>
          <a:p>
            <a:r>
              <a:rPr lang="it-IT" dirty="0" err="1"/>
              <a:t>Our</a:t>
            </a:r>
            <a:r>
              <a:rPr lang="it-IT" dirty="0"/>
              <a:t> Project </a:t>
            </a:r>
            <a:r>
              <a:rPr lang="it-IT" dirty="0" err="1"/>
              <a:t>assignment</a:t>
            </a:r>
            <a:endParaRPr lang="it-IT" dirty="0"/>
          </a:p>
        </p:txBody>
      </p:sp>
      <p:sp>
        <p:nvSpPr>
          <p:cNvPr id="3" name="Segnaposto contenuto 2">
            <a:extLst>
              <a:ext uri="{FF2B5EF4-FFF2-40B4-BE49-F238E27FC236}">
                <a16:creationId xmlns:a16="http://schemas.microsoft.com/office/drawing/2014/main" id="{B476493D-8C94-4C38-A56C-11300A2E72F9}"/>
              </a:ext>
            </a:extLst>
          </p:cNvPr>
          <p:cNvSpPr>
            <a:spLocks noGrp="1"/>
          </p:cNvSpPr>
          <p:nvPr>
            <p:ph idx="1"/>
          </p:nvPr>
        </p:nvSpPr>
        <p:spPr>
          <a:xfrm>
            <a:off x="1517904" y="2333625"/>
            <a:ext cx="9144000" cy="3765423"/>
          </a:xfrm>
        </p:spPr>
        <p:txBody>
          <a:bodyPr>
            <a:normAutofit fontScale="92500" lnSpcReduction="20000"/>
          </a:bodyPr>
          <a:lstStyle/>
          <a:p>
            <a:r>
              <a:rPr lang="it-IT" dirty="0"/>
              <a:t>To </a:t>
            </a:r>
            <a:r>
              <a:rPr lang="it-IT" dirty="0" err="1"/>
              <a:t>discover</a:t>
            </a:r>
            <a:r>
              <a:rPr lang="it-IT" dirty="0"/>
              <a:t> the part of the code </a:t>
            </a:r>
            <a:r>
              <a:rPr lang="it-IT" dirty="0" err="1"/>
              <a:t>which</a:t>
            </a:r>
            <a:r>
              <a:rPr lang="it-IT" dirty="0"/>
              <a:t> take </a:t>
            </a:r>
            <a:r>
              <a:rPr lang="it-IT" dirty="0" err="1"/>
              <a:t>most</a:t>
            </a:r>
            <a:r>
              <a:rPr lang="it-IT" dirty="0"/>
              <a:t> time, </a:t>
            </a:r>
            <a:r>
              <a:rPr lang="it-IT" dirty="0" err="1"/>
              <a:t>we</a:t>
            </a:r>
            <a:r>
              <a:rPr lang="it-IT" dirty="0"/>
              <a:t> </a:t>
            </a:r>
            <a:r>
              <a:rPr lang="it-IT" dirty="0" err="1"/>
              <a:t>computed</a:t>
            </a:r>
            <a:r>
              <a:rPr lang="it-IT" dirty="0"/>
              <a:t> the times of </a:t>
            </a:r>
            <a:r>
              <a:rPr lang="it-IT" dirty="0" err="1"/>
              <a:t>each</a:t>
            </a:r>
            <a:r>
              <a:rPr lang="it-IT" dirty="0"/>
              <a:t> </a:t>
            </a:r>
            <a:r>
              <a:rPr lang="it-IT" dirty="0" err="1"/>
              <a:t>getitem</a:t>
            </a:r>
            <a:r>
              <a:rPr lang="it-IT" dirty="0"/>
              <a:t>, </a:t>
            </a:r>
            <a:r>
              <a:rPr lang="it-IT" dirty="0" err="1"/>
              <a:t>each</a:t>
            </a:r>
            <a:r>
              <a:rPr lang="it-IT" dirty="0"/>
              <a:t> </a:t>
            </a:r>
            <a:r>
              <a:rPr lang="it-IT" dirty="0" err="1"/>
              <a:t>backward</a:t>
            </a:r>
            <a:r>
              <a:rPr lang="it-IT" dirty="0"/>
              <a:t> and </a:t>
            </a:r>
            <a:r>
              <a:rPr lang="it-IT" dirty="0" err="1"/>
              <a:t>each</a:t>
            </a:r>
            <a:r>
              <a:rPr lang="it-IT" dirty="0"/>
              <a:t> </a:t>
            </a:r>
            <a:r>
              <a:rPr lang="it-IT" dirty="0" err="1"/>
              <a:t>forward</a:t>
            </a:r>
            <a:r>
              <a:rPr lang="it-IT" dirty="0"/>
              <a:t> </a:t>
            </a:r>
            <a:r>
              <a:rPr lang="it-IT" dirty="0" err="1"/>
              <a:t>function</a:t>
            </a:r>
            <a:r>
              <a:rPr lang="it-IT" dirty="0"/>
              <a:t>, for 1 </a:t>
            </a:r>
            <a:r>
              <a:rPr lang="it-IT" dirty="0" err="1"/>
              <a:t>epoch</a:t>
            </a:r>
            <a:r>
              <a:rPr lang="it-IT" dirty="0"/>
              <a:t> and 1250 samples:</a:t>
            </a:r>
          </a:p>
          <a:p>
            <a:pPr marL="514350" indent="-514350">
              <a:buFont typeface="+mj-lt"/>
              <a:buAutoNum type="arabicPeriod"/>
            </a:pPr>
            <a:r>
              <a:rPr lang="it-IT" dirty="0"/>
              <a:t>Total time </a:t>
            </a:r>
            <a:r>
              <a:rPr lang="it-IT" dirty="0" err="1"/>
              <a:t>forward</a:t>
            </a:r>
            <a:r>
              <a:rPr lang="it-IT" dirty="0"/>
              <a:t>: 167.51840710639954 sec</a:t>
            </a:r>
          </a:p>
          <a:p>
            <a:pPr marL="514350" indent="-514350">
              <a:buFont typeface="+mj-lt"/>
              <a:buAutoNum type="arabicPeriod"/>
            </a:pPr>
            <a:r>
              <a:rPr lang="it-IT" dirty="0" err="1"/>
              <a:t>Average</a:t>
            </a:r>
            <a:r>
              <a:rPr lang="it-IT" dirty="0"/>
              <a:t> time </a:t>
            </a:r>
            <a:r>
              <a:rPr lang="it-IT" dirty="0" err="1"/>
              <a:t>forward</a:t>
            </a:r>
            <a:r>
              <a:rPr lang="it-IT" dirty="0"/>
              <a:t>: 0.13401472568511963 sec</a:t>
            </a:r>
          </a:p>
          <a:p>
            <a:pPr marL="514350" indent="-514350">
              <a:buFont typeface="+mj-lt"/>
              <a:buAutoNum type="arabicPeriod"/>
            </a:pPr>
            <a:r>
              <a:rPr lang="it-IT" dirty="0"/>
              <a:t>Total time </a:t>
            </a:r>
            <a:r>
              <a:rPr lang="it-IT" dirty="0" err="1"/>
              <a:t>backward</a:t>
            </a:r>
            <a:r>
              <a:rPr lang="it-IT" dirty="0"/>
              <a:t>: 304.59891057014465 sec</a:t>
            </a:r>
          </a:p>
          <a:p>
            <a:pPr marL="514350" indent="-514350">
              <a:buFont typeface="+mj-lt"/>
              <a:buAutoNum type="arabicPeriod"/>
            </a:pPr>
            <a:r>
              <a:rPr lang="it-IT" dirty="0" err="1"/>
              <a:t>Average</a:t>
            </a:r>
            <a:r>
              <a:rPr lang="it-IT" dirty="0"/>
              <a:t> time </a:t>
            </a:r>
            <a:r>
              <a:rPr lang="it-IT" dirty="0" err="1"/>
              <a:t>backward</a:t>
            </a:r>
            <a:r>
              <a:rPr lang="it-IT" dirty="0"/>
              <a:t>: 0.24367912845611572 sec</a:t>
            </a:r>
          </a:p>
          <a:p>
            <a:pPr marL="514350" indent="-514350">
              <a:buFont typeface="+mj-lt"/>
              <a:buAutoNum type="arabicPeriod"/>
            </a:pPr>
            <a:r>
              <a:rPr lang="it-IT" dirty="0"/>
              <a:t>Total time </a:t>
            </a:r>
            <a:r>
              <a:rPr lang="it-IT" dirty="0" err="1"/>
              <a:t>getitem</a:t>
            </a:r>
            <a:r>
              <a:rPr lang="it-IT" dirty="0"/>
              <a:t>: 88.1659905910492 sec</a:t>
            </a:r>
          </a:p>
          <a:p>
            <a:pPr marL="514350" indent="-514350">
              <a:buFont typeface="+mj-lt"/>
              <a:buAutoNum type="arabicPeriod"/>
            </a:pPr>
            <a:r>
              <a:rPr lang="it-IT" dirty="0" err="1"/>
              <a:t>Average</a:t>
            </a:r>
            <a:r>
              <a:rPr lang="it-IT" dirty="0"/>
              <a:t> time </a:t>
            </a:r>
            <a:r>
              <a:rPr lang="it-IT" dirty="0" err="1"/>
              <a:t>getitem</a:t>
            </a:r>
            <a:r>
              <a:rPr lang="it-IT" dirty="0"/>
              <a:t>: 0.07053279247283936 sec</a:t>
            </a:r>
          </a:p>
        </p:txBody>
      </p:sp>
    </p:spTree>
    <p:extLst>
      <p:ext uri="{BB962C8B-B14F-4D97-AF65-F5344CB8AC3E}">
        <p14:creationId xmlns:p14="http://schemas.microsoft.com/office/powerpoint/2010/main" val="451060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1E5667-F3DF-4CF3-AE47-3C2252C63802}"/>
              </a:ext>
            </a:extLst>
          </p:cNvPr>
          <p:cNvSpPr>
            <a:spLocks noGrp="1"/>
          </p:cNvSpPr>
          <p:nvPr>
            <p:ph type="title"/>
          </p:nvPr>
        </p:nvSpPr>
        <p:spPr>
          <a:xfrm>
            <a:off x="1517904" y="1517904"/>
            <a:ext cx="9144000" cy="787146"/>
          </a:xfrm>
        </p:spPr>
        <p:txBody>
          <a:bodyPr/>
          <a:lstStyle/>
          <a:p>
            <a:r>
              <a:rPr lang="it-IT" dirty="0" err="1"/>
              <a:t>Our</a:t>
            </a:r>
            <a:r>
              <a:rPr lang="it-IT" dirty="0"/>
              <a:t> Project </a:t>
            </a:r>
            <a:r>
              <a:rPr lang="it-IT" dirty="0" err="1"/>
              <a:t>assignment</a:t>
            </a:r>
            <a:endParaRPr lang="it-IT" dirty="0"/>
          </a:p>
        </p:txBody>
      </p:sp>
      <p:sp>
        <p:nvSpPr>
          <p:cNvPr id="3" name="Segnaposto contenuto 2">
            <a:extLst>
              <a:ext uri="{FF2B5EF4-FFF2-40B4-BE49-F238E27FC236}">
                <a16:creationId xmlns:a16="http://schemas.microsoft.com/office/drawing/2014/main" id="{03552B8B-0860-42F0-8FB1-21F98CD182A9}"/>
              </a:ext>
            </a:extLst>
          </p:cNvPr>
          <p:cNvSpPr>
            <a:spLocks noGrp="1"/>
          </p:cNvSpPr>
          <p:nvPr>
            <p:ph idx="1"/>
          </p:nvPr>
        </p:nvSpPr>
        <p:spPr>
          <a:xfrm>
            <a:off x="1517904" y="2305050"/>
            <a:ext cx="9144000" cy="3793998"/>
          </a:xfrm>
        </p:spPr>
        <p:txBody>
          <a:bodyPr/>
          <a:lstStyle/>
          <a:p>
            <a:r>
              <a:rPr lang="it-IT" dirty="0" err="1"/>
              <a:t>We</a:t>
            </a:r>
            <a:r>
              <a:rPr lang="it-IT" dirty="0"/>
              <a:t> </a:t>
            </a:r>
            <a:r>
              <a:rPr lang="it-IT" dirty="0" err="1"/>
              <a:t>experimented</a:t>
            </a:r>
            <a:r>
              <a:rPr lang="it-IT" dirty="0"/>
              <a:t> with the code and </a:t>
            </a:r>
            <a:r>
              <a:rPr lang="it-IT" dirty="0" err="1"/>
              <a:t>changed</a:t>
            </a:r>
            <a:r>
              <a:rPr lang="it-IT" dirty="0"/>
              <a:t> </a:t>
            </a:r>
            <a:r>
              <a:rPr lang="it-IT" dirty="0" err="1"/>
              <a:t>something</a:t>
            </a:r>
            <a:r>
              <a:rPr lang="it-IT" dirty="0"/>
              <a:t>:</a:t>
            </a:r>
          </a:p>
          <a:p>
            <a:pPr marL="514350" indent="-514350">
              <a:buFont typeface="+mj-lt"/>
              <a:buAutoNum type="arabicPeriod"/>
            </a:pPr>
            <a:r>
              <a:rPr lang="it-IT" dirty="0"/>
              <a:t>In the </a:t>
            </a:r>
            <a:r>
              <a:rPr lang="it-IT" dirty="0" err="1"/>
              <a:t>DataLoader</a:t>
            </a:r>
            <a:r>
              <a:rPr lang="it-IT" dirty="0"/>
              <a:t> </a:t>
            </a:r>
            <a:r>
              <a:rPr lang="it-IT" dirty="0" err="1"/>
              <a:t>function</a:t>
            </a:r>
            <a:r>
              <a:rPr lang="it-IT" dirty="0"/>
              <a:t>, </a:t>
            </a:r>
            <a:r>
              <a:rPr lang="it-IT" dirty="0" err="1"/>
              <a:t>we</a:t>
            </a:r>
            <a:r>
              <a:rPr lang="it-IT" dirty="0"/>
              <a:t> shuffle the dataset for </a:t>
            </a:r>
            <a:r>
              <a:rPr lang="it-IT" dirty="0" err="1"/>
              <a:t>each</a:t>
            </a:r>
            <a:r>
              <a:rPr lang="it-IT" dirty="0"/>
              <a:t> </a:t>
            </a:r>
            <a:r>
              <a:rPr lang="it-IT" dirty="0" err="1"/>
              <a:t>epoch</a:t>
            </a:r>
            <a:r>
              <a:rPr lang="it-IT" dirty="0"/>
              <a:t>, </a:t>
            </a:r>
            <a:r>
              <a:rPr lang="it-IT" dirty="0" err="1"/>
              <a:t>only</a:t>
            </a:r>
            <a:r>
              <a:rPr lang="it-IT" dirty="0"/>
              <a:t> </a:t>
            </a:r>
            <a:r>
              <a:rPr lang="it-IT" dirty="0" err="1"/>
              <a:t>if</a:t>
            </a:r>
            <a:r>
              <a:rPr lang="it-IT" dirty="0"/>
              <a:t> mode </a:t>
            </a:r>
            <a:r>
              <a:rPr lang="it-IT" dirty="0" err="1"/>
              <a:t>is</a:t>
            </a:r>
            <a:r>
              <a:rPr lang="it-IT" dirty="0"/>
              <a:t> «</a:t>
            </a:r>
            <a:r>
              <a:rPr lang="it-IT" dirty="0" err="1"/>
              <a:t>train</a:t>
            </a:r>
            <a:r>
              <a:rPr lang="it-IT" dirty="0"/>
              <a:t>»;</a:t>
            </a:r>
          </a:p>
          <a:p>
            <a:pPr marL="514350" indent="-514350">
              <a:buFont typeface="+mj-lt"/>
              <a:buAutoNum type="arabicPeriod"/>
            </a:pPr>
            <a:r>
              <a:rPr lang="it-IT" dirty="0"/>
              <a:t>In the </a:t>
            </a:r>
            <a:r>
              <a:rPr lang="it-IT" dirty="0" err="1"/>
              <a:t>evaluation</a:t>
            </a:r>
            <a:r>
              <a:rPr lang="it-IT" dirty="0"/>
              <a:t> </a:t>
            </a:r>
            <a:r>
              <a:rPr lang="it-IT" dirty="0" err="1"/>
              <a:t>functions</a:t>
            </a:r>
            <a:r>
              <a:rPr lang="it-IT" dirty="0"/>
              <a:t>, </a:t>
            </a:r>
            <a:r>
              <a:rPr lang="it-IT" dirty="0" err="1"/>
              <a:t>we</a:t>
            </a:r>
            <a:r>
              <a:rPr lang="it-IT" dirty="0"/>
              <a:t> </a:t>
            </a:r>
            <a:r>
              <a:rPr lang="it-IT" dirty="0" err="1"/>
              <a:t>fixed</a:t>
            </a:r>
            <a:r>
              <a:rPr lang="it-IT" dirty="0"/>
              <a:t> the </a:t>
            </a:r>
            <a:r>
              <a:rPr lang="it-IT" dirty="0" err="1"/>
              <a:t>problem</a:t>
            </a:r>
            <a:r>
              <a:rPr lang="it-IT" dirty="0"/>
              <a:t> of the zero </a:t>
            </a:r>
            <a:r>
              <a:rPr lang="it-IT" dirty="0" err="1"/>
              <a:t>metrics</a:t>
            </a:r>
            <a:r>
              <a:rPr lang="it-IT" dirty="0"/>
              <a:t>;</a:t>
            </a:r>
          </a:p>
          <a:p>
            <a:pPr marL="514350" indent="-514350">
              <a:buFont typeface="+mj-lt"/>
              <a:buAutoNum type="arabicPeriod"/>
            </a:pPr>
            <a:r>
              <a:rPr lang="it-IT" dirty="0"/>
              <a:t>In the </a:t>
            </a:r>
            <a:r>
              <a:rPr lang="it-IT" dirty="0" err="1"/>
              <a:t>evaluation</a:t>
            </a:r>
            <a:r>
              <a:rPr lang="it-IT" dirty="0"/>
              <a:t> </a:t>
            </a:r>
            <a:r>
              <a:rPr lang="it-IT" dirty="0" err="1"/>
              <a:t>functions</a:t>
            </a:r>
            <a:r>
              <a:rPr lang="it-IT" dirty="0"/>
              <a:t>, </a:t>
            </a:r>
            <a:r>
              <a:rPr lang="it-IT" dirty="0" err="1"/>
              <a:t>we</a:t>
            </a:r>
            <a:r>
              <a:rPr lang="it-IT" dirty="0"/>
              <a:t> </a:t>
            </a:r>
            <a:r>
              <a:rPr lang="it-IT" dirty="0" err="1"/>
              <a:t>tried</a:t>
            </a:r>
            <a:r>
              <a:rPr lang="it-IT" dirty="0"/>
              <a:t> to </a:t>
            </a:r>
            <a:r>
              <a:rPr lang="it-IT" dirty="0" err="1"/>
              <a:t>decrease</a:t>
            </a:r>
            <a:r>
              <a:rPr lang="it-IT" dirty="0"/>
              <a:t> the  </a:t>
            </a:r>
            <a:r>
              <a:rPr lang="it-IT" dirty="0" err="1"/>
              <a:t>threshold</a:t>
            </a:r>
            <a:r>
              <a:rPr lang="it-IT" dirty="0"/>
              <a:t> from 0,5 to 0,25.</a:t>
            </a:r>
          </a:p>
          <a:p>
            <a:pPr marL="514350" indent="-514350">
              <a:buFont typeface="+mj-lt"/>
              <a:buAutoNum type="arabicPeriod"/>
            </a:pPr>
            <a:endParaRPr lang="it-IT" dirty="0"/>
          </a:p>
        </p:txBody>
      </p:sp>
    </p:spTree>
    <p:extLst>
      <p:ext uri="{BB962C8B-B14F-4D97-AF65-F5344CB8AC3E}">
        <p14:creationId xmlns:p14="http://schemas.microsoft.com/office/powerpoint/2010/main" val="268978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87A06-9DFB-45C9-ADEE-47F6CAD26FA0}"/>
              </a:ext>
            </a:extLst>
          </p:cNvPr>
          <p:cNvSpPr>
            <a:spLocks noGrp="1"/>
          </p:cNvSpPr>
          <p:nvPr>
            <p:ph type="title"/>
          </p:nvPr>
        </p:nvSpPr>
        <p:spPr>
          <a:xfrm>
            <a:off x="1517904" y="1517904"/>
            <a:ext cx="9144000" cy="720471"/>
          </a:xfrm>
        </p:spPr>
        <p:txBody>
          <a:bodyPr/>
          <a:lstStyle/>
          <a:p>
            <a:r>
              <a:rPr lang="it-IT" dirty="0" err="1"/>
              <a:t>Our</a:t>
            </a:r>
            <a:r>
              <a:rPr lang="it-IT" dirty="0"/>
              <a:t> </a:t>
            </a:r>
            <a:r>
              <a:rPr lang="it-IT" dirty="0" err="1"/>
              <a:t>results</a:t>
            </a:r>
            <a:r>
              <a:rPr lang="it-IT" dirty="0"/>
              <a:t> (training </a:t>
            </a:r>
            <a:r>
              <a:rPr lang="it-IT" dirty="0" err="1"/>
              <a:t>accuracy</a:t>
            </a:r>
            <a:r>
              <a:rPr lang="it-IT" dirty="0"/>
              <a:t>)</a:t>
            </a:r>
          </a:p>
        </p:txBody>
      </p:sp>
      <p:sp>
        <p:nvSpPr>
          <p:cNvPr id="6" name="CasellaDiTesto 5">
            <a:extLst>
              <a:ext uri="{FF2B5EF4-FFF2-40B4-BE49-F238E27FC236}">
                <a16:creationId xmlns:a16="http://schemas.microsoft.com/office/drawing/2014/main" id="{8B1B5268-0376-4145-93E7-4ECAC17B4E20}"/>
              </a:ext>
            </a:extLst>
          </p:cNvPr>
          <p:cNvSpPr txBox="1"/>
          <p:nvPr/>
        </p:nvSpPr>
        <p:spPr>
          <a:xfrm>
            <a:off x="1517903" y="2238375"/>
            <a:ext cx="1723229" cy="369332"/>
          </a:xfrm>
          <a:prstGeom prst="rect">
            <a:avLst/>
          </a:prstGeom>
          <a:noFill/>
        </p:spPr>
        <p:txBody>
          <a:bodyPr wrap="none" rtlCol="0">
            <a:spAutoFit/>
          </a:bodyPr>
          <a:lstStyle/>
          <a:p>
            <a:r>
              <a:rPr lang="it-IT" dirty="0" err="1"/>
              <a:t>Threshold</a:t>
            </a:r>
            <a:r>
              <a:rPr lang="it-IT" dirty="0"/>
              <a:t>=0.5</a:t>
            </a:r>
          </a:p>
        </p:txBody>
      </p:sp>
      <p:pic>
        <p:nvPicPr>
          <p:cNvPr id="4" name="Immagine 3">
            <a:extLst>
              <a:ext uri="{FF2B5EF4-FFF2-40B4-BE49-F238E27FC236}">
                <a16:creationId xmlns:a16="http://schemas.microsoft.com/office/drawing/2014/main" id="{22B9EB6A-741B-49BA-9590-D80873184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132" y="2238375"/>
            <a:ext cx="6336630" cy="4224420"/>
          </a:xfrm>
          <a:prstGeom prst="rect">
            <a:avLst/>
          </a:prstGeom>
        </p:spPr>
      </p:pic>
    </p:spTree>
    <p:extLst>
      <p:ext uri="{BB962C8B-B14F-4D97-AF65-F5344CB8AC3E}">
        <p14:creationId xmlns:p14="http://schemas.microsoft.com/office/powerpoint/2010/main" val="334346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6C626-C8E8-4120-AA0D-45EDE6083B10}"/>
              </a:ext>
            </a:extLst>
          </p:cNvPr>
          <p:cNvSpPr>
            <a:spLocks noGrp="1"/>
          </p:cNvSpPr>
          <p:nvPr>
            <p:ph type="title"/>
          </p:nvPr>
        </p:nvSpPr>
        <p:spPr>
          <a:xfrm>
            <a:off x="1517904" y="1517904"/>
            <a:ext cx="9144000" cy="729996"/>
          </a:xfrm>
        </p:spPr>
        <p:txBody>
          <a:bodyPr/>
          <a:lstStyle/>
          <a:p>
            <a:r>
              <a:rPr lang="it-IT" dirty="0" err="1"/>
              <a:t>Our</a:t>
            </a:r>
            <a:r>
              <a:rPr lang="it-IT" dirty="0"/>
              <a:t> </a:t>
            </a:r>
            <a:r>
              <a:rPr lang="it-IT" dirty="0" err="1"/>
              <a:t>results</a:t>
            </a:r>
            <a:r>
              <a:rPr lang="it-IT" dirty="0"/>
              <a:t> (</a:t>
            </a:r>
            <a:r>
              <a:rPr lang="it-IT" dirty="0" err="1"/>
              <a:t>validation</a:t>
            </a:r>
            <a:r>
              <a:rPr lang="it-IT" dirty="0"/>
              <a:t> </a:t>
            </a:r>
            <a:r>
              <a:rPr lang="it-IT" dirty="0" err="1"/>
              <a:t>accuracy</a:t>
            </a:r>
            <a:r>
              <a:rPr lang="it-IT" dirty="0"/>
              <a:t>)</a:t>
            </a:r>
          </a:p>
        </p:txBody>
      </p:sp>
      <p:sp>
        <p:nvSpPr>
          <p:cNvPr id="6" name="CasellaDiTesto 5">
            <a:extLst>
              <a:ext uri="{FF2B5EF4-FFF2-40B4-BE49-F238E27FC236}">
                <a16:creationId xmlns:a16="http://schemas.microsoft.com/office/drawing/2014/main" id="{11A8542C-86E4-4623-9FD8-41D7CBFB4A5B}"/>
              </a:ext>
            </a:extLst>
          </p:cNvPr>
          <p:cNvSpPr txBox="1"/>
          <p:nvPr/>
        </p:nvSpPr>
        <p:spPr>
          <a:xfrm>
            <a:off x="1517903" y="2238375"/>
            <a:ext cx="1723229" cy="369332"/>
          </a:xfrm>
          <a:prstGeom prst="rect">
            <a:avLst/>
          </a:prstGeom>
          <a:noFill/>
        </p:spPr>
        <p:txBody>
          <a:bodyPr wrap="none" rtlCol="0">
            <a:spAutoFit/>
          </a:bodyPr>
          <a:lstStyle/>
          <a:p>
            <a:r>
              <a:rPr lang="it-IT" dirty="0" err="1"/>
              <a:t>Threshold</a:t>
            </a:r>
            <a:r>
              <a:rPr lang="it-IT" dirty="0"/>
              <a:t>=0.5</a:t>
            </a:r>
          </a:p>
        </p:txBody>
      </p:sp>
      <p:pic>
        <p:nvPicPr>
          <p:cNvPr id="4" name="Immagine 3">
            <a:extLst>
              <a:ext uri="{FF2B5EF4-FFF2-40B4-BE49-F238E27FC236}">
                <a16:creationId xmlns:a16="http://schemas.microsoft.com/office/drawing/2014/main" id="{4B5D45AC-CAEE-4C77-8071-82BC6685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132" y="2247899"/>
            <a:ext cx="6159542" cy="4106361"/>
          </a:xfrm>
          <a:prstGeom prst="rect">
            <a:avLst/>
          </a:prstGeom>
        </p:spPr>
      </p:pic>
    </p:spTree>
    <p:extLst>
      <p:ext uri="{BB962C8B-B14F-4D97-AF65-F5344CB8AC3E}">
        <p14:creationId xmlns:p14="http://schemas.microsoft.com/office/powerpoint/2010/main" val="3917768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D3BB7-8E79-4AD7-B21E-E6AFCD45E7E4}"/>
              </a:ext>
            </a:extLst>
          </p:cNvPr>
          <p:cNvSpPr>
            <a:spLocks noGrp="1"/>
          </p:cNvSpPr>
          <p:nvPr>
            <p:ph type="title"/>
          </p:nvPr>
        </p:nvSpPr>
        <p:spPr>
          <a:xfrm>
            <a:off x="1517904" y="1517904"/>
            <a:ext cx="9144000" cy="943194"/>
          </a:xfrm>
        </p:spPr>
        <p:txBody>
          <a:bodyPr/>
          <a:lstStyle/>
          <a:p>
            <a:r>
              <a:rPr lang="it-IT" dirty="0" err="1"/>
              <a:t>Our</a:t>
            </a:r>
            <a:r>
              <a:rPr lang="it-IT" dirty="0"/>
              <a:t> </a:t>
            </a:r>
            <a:r>
              <a:rPr lang="it-IT" dirty="0" err="1"/>
              <a:t>results</a:t>
            </a:r>
            <a:r>
              <a:rPr lang="it-IT" dirty="0"/>
              <a:t> (</a:t>
            </a:r>
            <a:r>
              <a:rPr lang="it-IT" dirty="0" err="1"/>
              <a:t>all</a:t>
            </a:r>
            <a:r>
              <a:rPr lang="it-IT" dirty="0"/>
              <a:t> </a:t>
            </a:r>
            <a:r>
              <a:rPr lang="it-IT" dirty="0" err="1"/>
              <a:t>metrics</a:t>
            </a:r>
            <a:r>
              <a:rPr lang="it-IT" dirty="0"/>
              <a:t> </a:t>
            </a:r>
            <a:r>
              <a:rPr lang="it-IT" dirty="0" err="1"/>
              <a:t>at</a:t>
            </a:r>
            <a:r>
              <a:rPr lang="it-IT" dirty="0"/>
              <a:t> </a:t>
            </a:r>
            <a:r>
              <a:rPr lang="it-IT" dirty="0" err="1"/>
              <a:t>epoch</a:t>
            </a:r>
            <a:r>
              <a:rPr lang="it-IT" dirty="0"/>
              <a:t> 50)</a:t>
            </a:r>
          </a:p>
        </p:txBody>
      </p:sp>
      <p:pic>
        <p:nvPicPr>
          <p:cNvPr id="5" name="Immagine 4">
            <a:extLst>
              <a:ext uri="{FF2B5EF4-FFF2-40B4-BE49-F238E27FC236}">
                <a16:creationId xmlns:a16="http://schemas.microsoft.com/office/drawing/2014/main" id="{EE47254A-63C1-40A6-9DAB-F7DFFCB6B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72" y="2870632"/>
            <a:ext cx="9283464" cy="1918071"/>
          </a:xfrm>
          <a:prstGeom prst="rect">
            <a:avLst/>
          </a:prstGeom>
        </p:spPr>
      </p:pic>
      <p:sp>
        <p:nvSpPr>
          <p:cNvPr id="6" name="CasellaDiTesto 5">
            <a:extLst>
              <a:ext uri="{FF2B5EF4-FFF2-40B4-BE49-F238E27FC236}">
                <a16:creationId xmlns:a16="http://schemas.microsoft.com/office/drawing/2014/main" id="{8E5A53E6-F2CE-46F1-9184-FA43515B26DF}"/>
              </a:ext>
            </a:extLst>
          </p:cNvPr>
          <p:cNvSpPr txBox="1"/>
          <p:nvPr/>
        </p:nvSpPr>
        <p:spPr>
          <a:xfrm>
            <a:off x="1517903" y="2238375"/>
            <a:ext cx="1723229" cy="369332"/>
          </a:xfrm>
          <a:prstGeom prst="rect">
            <a:avLst/>
          </a:prstGeom>
          <a:noFill/>
        </p:spPr>
        <p:txBody>
          <a:bodyPr wrap="none" rtlCol="0">
            <a:spAutoFit/>
          </a:bodyPr>
          <a:lstStyle/>
          <a:p>
            <a:r>
              <a:rPr lang="it-IT" dirty="0" err="1"/>
              <a:t>Threshold</a:t>
            </a:r>
            <a:r>
              <a:rPr lang="it-IT" dirty="0"/>
              <a:t>=0.5</a:t>
            </a:r>
          </a:p>
        </p:txBody>
      </p:sp>
    </p:spTree>
    <p:extLst>
      <p:ext uri="{BB962C8B-B14F-4D97-AF65-F5344CB8AC3E}">
        <p14:creationId xmlns:p14="http://schemas.microsoft.com/office/powerpoint/2010/main" val="84811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87A06-9DFB-45C9-ADEE-47F6CAD26FA0}"/>
              </a:ext>
            </a:extLst>
          </p:cNvPr>
          <p:cNvSpPr>
            <a:spLocks noGrp="1"/>
          </p:cNvSpPr>
          <p:nvPr>
            <p:ph type="title"/>
          </p:nvPr>
        </p:nvSpPr>
        <p:spPr>
          <a:xfrm>
            <a:off x="1517904" y="1517904"/>
            <a:ext cx="9144000" cy="720471"/>
          </a:xfrm>
        </p:spPr>
        <p:txBody>
          <a:bodyPr/>
          <a:lstStyle/>
          <a:p>
            <a:r>
              <a:rPr lang="it-IT"/>
              <a:t>Our results (training accuracy)</a:t>
            </a:r>
            <a:endParaRPr lang="it-IT" dirty="0"/>
          </a:p>
        </p:txBody>
      </p:sp>
      <p:sp>
        <p:nvSpPr>
          <p:cNvPr id="6" name="CasellaDiTesto 5">
            <a:extLst>
              <a:ext uri="{FF2B5EF4-FFF2-40B4-BE49-F238E27FC236}">
                <a16:creationId xmlns:a16="http://schemas.microsoft.com/office/drawing/2014/main" id="{8B1B5268-0376-4145-93E7-4ECAC17B4E20}"/>
              </a:ext>
            </a:extLst>
          </p:cNvPr>
          <p:cNvSpPr txBox="1"/>
          <p:nvPr/>
        </p:nvSpPr>
        <p:spPr>
          <a:xfrm>
            <a:off x="1517903" y="2238375"/>
            <a:ext cx="1857881" cy="369332"/>
          </a:xfrm>
          <a:prstGeom prst="rect">
            <a:avLst/>
          </a:prstGeom>
          <a:noFill/>
        </p:spPr>
        <p:txBody>
          <a:bodyPr wrap="none" rtlCol="0">
            <a:spAutoFit/>
          </a:bodyPr>
          <a:lstStyle/>
          <a:p>
            <a:r>
              <a:rPr lang="it-IT"/>
              <a:t>Threshold=0.25</a:t>
            </a:r>
            <a:endParaRPr lang="it-IT" dirty="0"/>
          </a:p>
        </p:txBody>
      </p:sp>
      <p:pic>
        <p:nvPicPr>
          <p:cNvPr id="5" name="Immagine 4">
            <a:extLst>
              <a:ext uri="{FF2B5EF4-FFF2-40B4-BE49-F238E27FC236}">
                <a16:creationId xmlns:a16="http://schemas.microsoft.com/office/drawing/2014/main" id="{440C9248-1F8D-42F8-8FE0-2275BCD88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783" y="2238375"/>
            <a:ext cx="6297605" cy="4198403"/>
          </a:xfrm>
          <a:prstGeom prst="rect">
            <a:avLst/>
          </a:prstGeom>
        </p:spPr>
      </p:pic>
    </p:spTree>
    <p:extLst>
      <p:ext uri="{BB962C8B-B14F-4D97-AF65-F5344CB8AC3E}">
        <p14:creationId xmlns:p14="http://schemas.microsoft.com/office/powerpoint/2010/main" val="264686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6C626-C8E8-4120-AA0D-45EDE6083B10}"/>
              </a:ext>
            </a:extLst>
          </p:cNvPr>
          <p:cNvSpPr>
            <a:spLocks noGrp="1"/>
          </p:cNvSpPr>
          <p:nvPr>
            <p:ph type="title"/>
          </p:nvPr>
        </p:nvSpPr>
        <p:spPr>
          <a:xfrm>
            <a:off x="1517904" y="1517904"/>
            <a:ext cx="9144000" cy="729996"/>
          </a:xfrm>
        </p:spPr>
        <p:txBody>
          <a:bodyPr/>
          <a:lstStyle/>
          <a:p>
            <a:r>
              <a:rPr lang="it-IT" dirty="0" err="1"/>
              <a:t>Our</a:t>
            </a:r>
            <a:r>
              <a:rPr lang="it-IT" dirty="0"/>
              <a:t> </a:t>
            </a:r>
            <a:r>
              <a:rPr lang="it-IT" dirty="0" err="1"/>
              <a:t>results</a:t>
            </a:r>
            <a:r>
              <a:rPr lang="it-IT" dirty="0"/>
              <a:t> (</a:t>
            </a:r>
            <a:r>
              <a:rPr lang="it-IT" dirty="0" err="1"/>
              <a:t>validation</a:t>
            </a:r>
            <a:r>
              <a:rPr lang="it-IT" dirty="0"/>
              <a:t> </a:t>
            </a:r>
            <a:r>
              <a:rPr lang="it-IT" dirty="0" err="1"/>
              <a:t>accuracy</a:t>
            </a:r>
            <a:r>
              <a:rPr lang="it-IT" dirty="0"/>
              <a:t>)</a:t>
            </a:r>
          </a:p>
        </p:txBody>
      </p:sp>
      <p:sp>
        <p:nvSpPr>
          <p:cNvPr id="6" name="CasellaDiTesto 5">
            <a:extLst>
              <a:ext uri="{FF2B5EF4-FFF2-40B4-BE49-F238E27FC236}">
                <a16:creationId xmlns:a16="http://schemas.microsoft.com/office/drawing/2014/main" id="{11A8542C-86E4-4623-9FD8-41D7CBFB4A5B}"/>
              </a:ext>
            </a:extLst>
          </p:cNvPr>
          <p:cNvSpPr txBox="1"/>
          <p:nvPr/>
        </p:nvSpPr>
        <p:spPr>
          <a:xfrm>
            <a:off x="1517903" y="2238375"/>
            <a:ext cx="1857881" cy="369332"/>
          </a:xfrm>
          <a:prstGeom prst="rect">
            <a:avLst/>
          </a:prstGeom>
          <a:noFill/>
        </p:spPr>
        <p:txBody>
          <a:bodyPr wrap="none" rtlCol="0">
            <a:spAutoFit/>
          </a:bodyPr>
          <a:lstStyle/>
          <a:p>
            <a:r>
              <a:rPr lang="it-IT" dirty="0" err="1"/>
              <a:t>Threshold</a:t>
            </a:r>
            <a:r>
              <a:rPr lang="it-IT" dirty="0"/>
              <a:t>=0.25</a:t>
            </a:r>
          </a:p>
        </p:txBody>
      </p:sp>
      <p:pic>
        <p:nvPicPr>
          <p:cNvPr id="5" name="Immagine 4">
            <a:extLst>
              <a:ext uri="{FF2B5EF4-FFF2-40B4-BE49-F238E27FC236}">
                <a16:creationId xmlns:a16="http://schemas.microsoft.com/office/drawing/2014/main" id="{481F00E2-C8A6-4D44-8128-456839377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784" y="2238375"/>
            <a:ext cx="5991895" cy="3994596"/>
          </a:xfrm>
          <a:prstGeom prst="rect">
            <a:avLst/>
          </a:prstGeom>
        </p:spPr>
      </p:pic>
    </p:spTree>
    <p:extLst>
      <p:ext uri="{BB962C8B-B14F-4D97-AF65-F5344CB8AC3E}">
        <p14:creationId xmlns:p14="http://schemas.microsoft.com/office/powerpoint/2010/main" val="370298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D3BB7-8E79-4AD7-B21E-E6AFCD45E7E4}"/>
              </a:ext>
            </a:extLst>
          </p:cNvPr>
          <p:cNvSpPr>
            <a:spLocks noGrp="1"/>
          </p:cNvSpPr>
          <p:nvPr>
            <p:ph type="title"/>
          </p:nvPr>
        </p:nvSpPr>
        <p:spPr>
          <a:xfrm>
            <a:off x="1517904" y="1517904"/>
            <a:ext cx="9144000" cy="943194"/>
          </a:xfrm>
        </p:spPr>
        <p:txBody>
          <a:bodyPr/>
          <a:lstStyle/>
          <a:p>
            <a:r>
              <a:rPr lang="it-IT" dirty="0" err="1"/>
              <a:t>Our</a:t>
            </a:r>
            <a:r>
              <a:rPr lang="it-IT" dirty="0"/>
              <a:t> </a:t>
            </a:r>
            <a:r>
              <a:rPr lang="it-IT" dirty="0" err="1"/>
              <a:t>results</a:t>
            </a:r>
            <a:r>
              <a:rPr lang="it-IT" dirty="0"/>
              <a:t> (</a:t>
            </a:r>
            <a:r>
              <a:rPr lang="it-IT" dirty="0" err="1"/>
              <a:t>all</a:t>
            </a:r>
            <a:r>
              <a:rPr lang="it-IT" dirty="0"/>
              <a:t> </a:t>
            </a:r>
            <a:r>
              <a:rPr lang="it-IT" dirty="0" err="1"/>
              <a:t>metrics</a:t>
            </a:r>
            <a:r>
              <a:rPr lang="it-IT" dirty="0"/>
              <a:t> </a:t>
            </a:r>
            <a:r>
              <a:rPr lang="it-IT" dirty="0" err="1"/>
              <a:t>at</a:t>
            </a:r>
            <a:r>
              <a:rPr lang="it-IT" dirty="0"/>
              <a:t> </a:t>
            </a:r>
            <a:r>
              <a:rPr lang="it-IT" dirty="0" err="1"/>
              <a:t>epoch</a:t>
            </a:r>
            <a:r>
              <a:rPr lang="it-IT" dirty="0"/>
              <a:t> 50)</a:t>
            </a:r>
          </a:p>
        </p:txBody>
      </p:sp>
      <p:sp>
        <p:nvSpPr>
          <p:cNvPr id="6" name="CasellaDiTesto 5">
            <a:extLst>
              <a:ext uri="{FF2B5EF4-FFF2-40B4-BE49-F238E27FC236}">
                <a16:creationId xmlns:a16="http://schemas.microsoft.com/office/drawing/2014/main" id="{8E5A53E6-F2CE-46F1-9184-FA43515B26DF}"/>
              </a:ext>
            </a:extLst>
          </p:cNvPr>
          <p:cNvSpPr txBox="1"/>
          <p:nvPr/>
        </p:nvSpPr>
        <p:spPr>
          <a:xfrm>
            <a:off x="1517903" y="2238375"/>
            <a:ext cx="1857881" cy="369332"/>
          </a:xfrm>
          <a:prstGeom prst="rect">
            <a:avLst/>
          </a:prstGeom>
          <a:noFill/>
        </p:spPr>
        <p:txBody>
          <a:bodyPr wrap="none" rtlCol="0">
            <a:spAutoFit/>
          </a:bodyPr>
          <a:lstStyle/>
          <a:p>
            <a:r>
              <a:rPr lang="it-IT" dirty="0" err="1"/>
              <a:t>Threshold</a:t>
            </a:r>
            <a:r>
              <a:rPr lang="it-IT" dirty="0"/>
              <a:t>=0.25</a:t>
            </a:r>
          </a:p>
        </p:txBody>
      </p:sp>
      <p:pic>
        <p:nvPicPr>
          <p:cNvPr id="4" name="Immagine 3">
            <a:extLst>
              <a:ext uri="{FF2B5EF4-FFF2-40B4-BE49-F238E27FC236}">
                <a16:creationId xmlns:a16="http://schemas.microsoft.com/office/drawing/2014/main" id="{AC39D9D9-98E1-470E-B66A-8615D1D58D23}"/>
              </a:ext>
            </a:extLst>
          </p:cNvPr>
          <p:cNvPicPr>
            <a:picLocks noChangeAspect="1"/>
          </p:cNvPicPr>
          <p:nvPr/>
        </p:nvPicPr>
        <p:blipFill>
          <a:blip r:embed="rId2"/>
          <a:stretch>
            <a:fillRect/>
          </a:stretch>
        </p:blipFill>
        <p:spPr>
          <a:xfrm>
            <a:off x="1434265" y="2939422"/>
            <a:ext cx="9323469" cy="1913070"/>
          </a:xfrm>
          <a:prstGeom prst="rect">
            <a:avLst/>
          </a:prstGeom>
        </p:spPr>
      </p:pic>
    </p:spTree>
    <p:extLst>
      <p:ext uri="{BB962C8B-B14F-4D97-AF65-F5344CB8AC3E}">
        <p14:creationId xmlns:p14="http://schemas.microsoft.com/office/powerpoint/2010/main" val="10310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1C458D-E0FD-4B9F-860E-6067904A0944}"/>
              </a:ext>
            </a:extLst>
          </p:cNvPr>
          <p:cNvSpPr>
            <a:spLocks noGrp="1"/>
          </p:cNvSpPr>
          <p:nvPr>
            <p:ph type="title"/>
          </p:nvPr>
        </p:nvSpPr>
        <p:spPr>
          <a:xfrm>
            <a:off x="1517904" y="1517904"/>
            <a:ext cx="9144000" cy="720471"/>
          </a:xfrm>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0078EA9A-093D-44A2-8C96-B20FB37C66ED}"/>
              </a:ext>
            </a:extLst>
          </p:cNvPr>
          <p:cNvSpPr>
            <a:spLocks noGrp="1"/>
          </p:cNvSpPr>
          <p:nvPr>
            <p:ph idx="1"/>
          </p:nvPr>
        </p:nvSpPr>
        <p:spPr>
          <a:xfrm>
            <a:off x="1517904" y="2343150"/>
            <a:ext cx="9144000" cy="3755898"/>
          </a:xfrm>
        </p:spPr>
        <p:txBody>
          <a:bodyPr/>
          <a:lstStyle/>
          <a:p>
            <a:r>
              <a:rPr lang="it-IT" dirty="0" err="1"/>
              <a:t>It</a:t>
            </a:r>
            <a:r>
              <a:rPr lang="it-IT" dirty="0"/>
              <a:t> </a:t>
            </a:r>
            <a:r>
              <a:rPr lang="it-IT" dirty="0" err="1"/>
              <a:t>is</a:t>
            </a:r>
            <a:r>
              <a:rPr lang="it-IT" dirty="0"/>
              <a:t> </a:t>
            </a:r>
            <a:r>
              <a:rPr lang="it-IT" dirty="0" err="1"/>
              <a:t>noted</a:t>
            </a:r>
            <a:r>
              <a:rPr lang="it-IT" dirty="0"/>
              <a:t> </a:t>
            </a:r>
            <a:r>
              <a:rPr lang="it-IT" dirty="0" err="1"/>
              <a:t>that</a:t>
            </a:r>
            <a:r>
              <a:rPr lang="it-IT" dirty="0"/>
              <a:t> R2U_Net model </a:t>
            </a:r>
            <a:r>
              <a:rPr lang="it-IT" dirty="0" err="1"/>
              <a:t>should</a:t>
            </a:r>
            <a:r>
              <a:rPr lang="it-IT" dirty="0"/>
              <a:t> be </a:t>
            </a:r>
            <a:r>
              <a:rPr lang="it-IT" dirty="0" err="1"/>
              <a:t>better</a:t>
            </a:r>
            <a:r>
              <a:rPr lang="it-IT" dirty="0"/>
              <a:t> </a:t>
            </a:r>
            <a:r>
              <a:rPr lang="it-IT" dirty="0" err="1"/>
              <a:t>than</a:t>
            </a:r>
            <a:r>
              <a:rPr lang="it-IT" dirty="0"/>
              <a:t> </a:t>
            </a:r>
            <a:r>
              <a:rPr lang="it-IT" dirty="0" err="1"/>
              <a:t>U_Net</a:t>
            </a:r>
            <a:r>
              <a:rPr lang="it-IT" dirty="0"/>
              <a:t> model, </a:t>
            </a:r>
            <a:r>
              <a:rPr lang="it-IT" dirty="0" err="1"/>
              <a:t>but</a:t>
            </a:r>
            <a:r>
              <a:rPr lang="it-IT" dirty="0"/>
              <a:t> </a:t>
            </a:r>
            <a:r>
              <a:rPr lang="it-IT" dirty="0" err="1"/>
              <a:t>it</a:t>
            </a:r>
            <a:r>
              <a:rPr lang="it-IT" dirty="0"/>
              <a:t> </a:t>
            </a:r>
            <a:r>
              <a:rPr lang="it-IT" dirty="0" err="1"/>
              <a:t>is</a:t>
            </a:r>
            <a:r>
              <a:rPr lang="it-IT" dirty="0"/>
              <a:t> </a:t>
            </a:r>
            <a:r>
              <a:rPr lang="it-IT" dirty="0" err="1"/>
              <a:t>not</a:t>
            </a:r>
            <a:r>
              <a:rPr lang="it-IT" dirty="0"/>
              <a:t> </a:t>
            </a:r>
            <a:r>
              <a:rPr lang="it-IT" dirty="0" err="1"/>
              <a:t>our</a:t>
            </a:r>
            <a:r>
              <a:rPr lang="it-IT" dirty="0"/>
              <a:t> case </a:t>
            </a:r>
            <a:r>
              <a:rPr lang="it-IT" dirty="0" err="1"/>
              <a:t>because</a:t>
            </a:r>
            <a:r>
              <a:rPr lang="it-IT" dirty="0"/>
              <a:t> </a:t>
            </a:r>
            <a:r>
              <a:rPr lang="it-IT" dirty="0" err="1"/>
              <a:t>we</a:t>
            </a:r>
            <a:r>
              <a:rPr lang="it-IT" dirty="0"/>
              <a:t> made </a:t>
            </a:r>
            <a:r>
              <a:rPr lang="it-IT" dirty="0" err="1"/>
              <a:t>several</a:t>
            </a:r>
            <a:r>
              <a:rPr lang="it-IT" dirty="0"/>
              <a:t> </a:t>
            </a:r>
            <a:r>
              <a:rPr lang="it-IT" dirty="0" err="1"/>
              <a:t>simplifications</a:t>
            </a:r>
            <a:r>
              <a:rPr lang="it-IT" dirty="0"/>
              <a:t>.</a:t>
            </a:r>
          </a:p>
          <a:p>
            <a:r>
              <a:rPr lang="it-IT" dirty="0"/>
              <a:t>After downgrading the </a:t>
            </a:r>
            <a:r>
              <a:rPr lang="it-IT" dirty="0" err="1"/>
              <a:t>threshold</a:t>
            </a:r>
            <a:r>
              <a:rPr lang="it-IT" dirty="0"/>
              <a:t>, </a:t>
            </a:r>
            <a:r>
              <a:rPr lang="it-IT" dirty="0" err="1"/>
              <a:t>we</a:t>
            </a:r>
            <a:r>
              <a:rPr lang="it-IT" dirty="0"/>
              <a:t> can </a:t>
            </a:r>
            <a:r>
              <a:rPr lang="it-IT" dirty="0" err="1"/>
              <a:t>see</a:t>
            </a:r>
            <a:r>
              <a:rPr lang="it-IT" dirty="0"/>
              <a:t> </a:t>
            </a:r>
            <a:r>
              <a:rPr lang="it-IT" dirty="0" err="1"/>
              <a:t>better</a:t>
            </a:r>
            <a:r>
              <a:rPr lang="it-IT" dirty="0"/>
              <a:t> performances in </a:t>
            </a:r>
            <a:r>
              <a:rPr lang="it-IT" dirty="0" err="1"/>
              <a:t>validation</a:t>
            </a:r>
            <a:r>
              <a:rPr lang="it-IT" dirty="0"/>
              <a:t> </a:t>
            </a:r>
            <a:r>
              <a:rPr lang="it-IT" dirty="0" err="1"/>
              <a:t>accuracy</a:t>
            </a:r>
            <a:r>
              <a:rPr lang="it-IT" dirty="0"/>
              <a:t> (</a:t>
            </a:r>
            <a:r>
              <a:rPr lang="it-IT" dirty="0" err="1"/>
              <a:t>expecially</a:t>
            </a:r>
            <a:r>
              <a:rPr lang="it-IT" dirty="0"/>
              <a:t> for R2U_Net), </a:t>
            </a:r>
            <a:r>
              <a:rPr lang="it-IT" dirty="0" err="1"/>
              <a:t>but</a:t>
            </a:r>
            <a:r>
              <a:rPr lang="it-IT" dirty="0"/>
              <a:t> </a:t>
            </a:r>
            <a:r>
              <a:rPr lang="it-IT" dirty="0" err="1"/>
              <a:t>worse</a:t>
            </a:r>
            <a:r>
              <a:rPr lang="it-IT" dirty="0"/>
              <a:t> performances in training </a:t>
            </a:r>
            <a:r>
              <a:rPr lang="it-IT" dirty="0" err="1"/>
              <a:t>accuracy</a:t>
            </a:r>
            <a:r>
              <a:rPr lang="it-IT" dirty="0"/>
              <a:t>.</a:t>
            </a:r>
          </a:p>
        </p:txBody>
      </p:sp>
    </p:spTree>
    <p:extLst>
      <p:ext uri="{BB962C8B-B14F-4D97-AF65-F5344CB8AC3E}">
        <p14:creationId xmlns:p14="http://schemas.microsoft.com/office/powerpoint/2010/main" val="4176963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EB08D-65BE-4DC9-ADAF-60C4ABB09362}"/>
              </a:ext>
            </a:extLst>
          </p:cNvPr>
          <p:cNvSpPr>
            <a:spLocks noGrp="1"/>
          </p:cNvSpPr>
          <p:nvPr>
            <p:ph type="title"/>
          </p:nvPr>
        </p:nvSpPr>
        <p:spPr>
          <a:xfrm>
            <a:off x="1517904" y="1517904"/>
            <a:ext cx="9144000" cy="672846"/>
          </a:xfrm>
        </p:spPr>
        <p:txBody>
          <a:bodyPr>
            <a:normAutofit fontScale="90000"/>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14A146B5-A91B-4574-B539-7D547E06C405}"/>
              </a:ext>
            </a:extLst>
          </p:cNvPr>
          <p:cNvSpPr>
            <a:spLocks noGrp="1"/>
          </p:cNvSpPr>
          <p:nvPr>
            <p:ph idx="1"/>
          </p:nvPr>
        </p:nvSpPr>
        <p:spPr>
          <a:xfrm>
            <a:off x="1524000" y="2457450"/>
            <a:ext cx="9144000" cy="3127248"/>
          </a:xfrm>
        </p:spPr>
        <p:txBody>
          <a:bodyPr/>
          <a:lstStyle/>
          <a:p>
            <a:r>
              <a:rPr lang="it-IT" dirty="0"/>
              <a:t>In </a:t>
            </a:r>
            <a:r>
              <a:rPr lang="it-IT" dirty="0" err="1"/>
              <a:t>conclusion</a:t>
            </a:r>
            <a:r>
              <a:rPr lang="it-IT" dirty="0"/>
              <a:t>, </a:t>
            </a:r>
            <a:r>
              <a:rPr lang="it-IT" dirty="0" err="1"/>
              <a:t>our</a:t>
            </a:r>
            <a:r>
              <a:rPr lang="it-IT" dirty="0"/>
              <a:t> </a:t>
            </a:r>
            <a:r>
              <a:rPr lang="it-IT" dirty="0" err="1"/>
              <a:t>results</a:t>
            </a:r>
            <a:r>
              <a:rPr lang="it-IT" dirty="0"/>
              <a:t> do </a:t>
            </a:r>
            <a:r>
              <a:rPr lang="it-IT" dirty="0" err="1"/>
              <a:t>not</a:t>
            </a:r>
            <a:r>
              <a:rPr lang="it-IT" dirty="0"/>
              <a:t> match </a:t>
            </a:r>
            <a:r>
              <a:rPr lang="it-IT" dirty="0" err="1"/>
              <a:t>exactly</a:t>
            </a:r>
            <a:r>
              <a:rPr lang="it-IT" dirty="0"/>
              <a:t> the </a:t>
            </a:r>
            <a:r>
              <a:rPr lang="it-IT" dirty="0" err="1"/>
              <a:t>ones</a:t>
            </a:r>
            <a:r>
              <a:rPr lang="it-IT" dirty="0"/>
              <a:t> </a:t>
            </a:r>
            <a:r>
              <a:rPr lang="it-IT" dirty="0" err="1"/>
              <a:t>shown</a:t>
            </a:r>
            <a:r>
              <a:rPr lang="it-IT" dirty="0"/>
              <a:t> in the paper, </a:t>
            </a:r>
            <a:r>
              <a:rPr lang="it-IT" dirty="0" err="1"/>
              <a:t>we</a:t>
            </a:r>
            <a:r>
              <a:rPr lang="it-IT" dirty="0"/>
              <a:t> </a:t>
            </a:r>
            <a:r>
              <a:rPr lang="it-IT" dirty="0" err="1"/>
              <a:t>would</a:t>
            </a:r>
            <a:r>
              <a:rPr lang="it-IT" dirty="0"/>
              <a:t> </a:t>
            </a:r>
            <a:r>
              <a:rPr lang="it-IT" dirty="0" err="1"/>
              <a:t>have</a:t>
            </a:r>
            <a:r>
              <a:rPr lang="it-IT" dirty="0"/>
              <a:t> </a:t>
            </a:r>
            <a:r>
              <a:rPr lang="it-IT" dirty="0" err="1"/>
              <a:t>liked</a:t>
            </a:r>
            <a:r>
              <a:rPr lang="it-IT" dirty="0"/>
              <a:t> to </a:t>
            </a:r>
            <a:r>
              <a:rPr lang="it-IT" dirty="0" err="1"/>
              <a:t>get</a:t>
            </a:r>
            <a:r>
              <a:rPr lang="it-IT" dirty="0"/>
              <a:t> </a:t>
            </a:r>
            <a:r>
              <a:rPr lang="it-IT" dirty="0" err="1"/>
              <a:t>as</a:t>
            </a:r>
            <a:r>
              <a:rPr lang="it-IT" dirty="0"/>
              <a:t> </a:t>
            </a:r>
            <a:r>
              <a:rPr lang="it-IT" dirty="0" err="1"/>
              <a:t>close</a:t>
            </a:r>
            <a:r>
              <a:rPr lang="it-IT" dirty="0"/>
              <a:t> to </a:t>
            </a:r>
            <a:r>
              <a:rPr lang="it-IT" dirty="0" err="1"/>
              <a:t>them</a:t>
            </a:r>
            <a:r>
              <a:rPr lang="it-IT" dirty="0"/>
              <a:t>, </a:t>
            </a:r>
            <a:r>
              <a:rPr lang="it-IT" dirty="0" err="1"/>
              <a:t>but</a:t>
            </a:r>
            <a:r>
              <a:rPr lang="it-IT" dirty="0"/>
              <a:t> with </a:t>
            </a:r>
            <a:r>
              <a:rPr lang="it-IT" dirty="0" err="1"/>
              <a:t>what</a:t>
            </a:r>
            <a:r>
              <a:rPr lang="it-IT" dirty="0"/>
              <a:t> </a:t>
            </a:r>
            <a:r>
              <a:rPr lang="it-IT" dirty="0" err="1"/>
              <a:t>we</a:t>
            </a:r>
            <a:r>
              <a:rPr lang="it-IT" dirty="0"/>
              <a:t> </a:t>
            </a:r>
            <a:r>
              <a:rPr lang="it-IT" dirty="0" err="1"/>
              <a:t>had</a:t>
            </a:r>
            <a:r>
              <a:rPr lang="it-IT" dirty="0"/>
              <a:t>, </a:t>
            </a:r>
            <a:r>
              <a:rPr lang="it-IT" dirty="0" err="1"/>
              <a:t>we</a:t>
            </a:r>
            <a:r>
              <a:rPr lang="it-IT" dirty="0"/>
              <a:t> </a:t>
            </a:r>
            <a:r>
              <a:rPr lang="it-IT" dirty="0" err="1"/>
              <a:t>did</a:t>
            </a:r>
            <a:r>
              <a:rPr lang="it-IT" dirty="0"/>
              <a:t> </a:t>
            </a:r>
            <a:r>
              <a:rPr lang="it-IT" dirty="0" err="1"/>
              <a:t>everything</a:t>
            </a:r>
            <a:r>
              <a:rPr lang="it-IT" dirty="0"/>
              <a:t> </a:t>
            </a:r>
            <a:r>
              <a:rPr lang="it-IT" dirty="0" err="1"/>
              <a:t>we</a:t>
            </a:r>
            <a:r>
              <a:rPr lang="it-IT" dirty="0"/>
              <a:t> </a:t>
            </a:r>
            <a:r>
              <a:rPr lang="it-IT" dirty="0" err="1"/>
              <a:t>could</a:t>
            </a:r>
            <a:r>
              <a:rPr lang="it-IT" dirty="0"/>
              <a:t>, </a:t>
            </a:r>
            <a:r>
              <a:rPr lang="it-IT" dirty="0" err="1"/>
              <a:t>at</a:t>
            </a:r>
            <a:r>
              <a:rPr lang="it-IT" dirty="0"/>
              <a:t> the cost of the </a:t>
            </a:r>
            <a:r>
              <a:rPr lang="it-IT" dirty="0" err="1"/>
              <a:t>quality</a:t>
            </a:r>
            <a:r>
              <a:rPr lang="it-IT" dirty="0"/>
              <a:t> of images.</a:t>
            </a:r>
          </a:p>
          <a:p>
            <a:r>
              <a:rPr lang="it-IT" dirty="0" err="1"/>
              <a:t>Despite</a:t>
            </a:r>
            <a:r>
              <a:rPr lang="it-IT" dirty="0"/>
              <a:t> </a:t>
            </a:r>
            <a:r>
              <a:rPr lang="it-IT" dirty="0" err="1"/>
              <a:t>this</a:t>
            </a:r>
            <a:r>
              <a:rPr lang="it-IT" dirty="0"/>
              <a:t>, </a:t>
            </a:r>
            <a:r>
              <a:rPr lang="it-IT" dirty="0" err="1"/>
              <a:t>we</a:t>
            </a:r>
            <a:r>
              <a:rPr lang="it-IT" dirty="0"/>
              <a:t> </a:t>
            </a:r>
            <a:r>
              <a:rPr lang="it-IT" dirty="0" err="1"/>
              <a:t>enjoyed</a:t>
            </a:r>
            <a:r>
              <a:rPr lang="it-IT" dirty="0"/>
              <a:t> working with </a:t>
            </a:r>
            <a:r>
              <a:rPr lang="it-IT" dirty="0" err="1"/>
              <a:t>these</a:t>
            </a:r>
            <a:r>
              <a:rPr lang="it-IT" dirty="0"/>
              <a:t> </a:t>
            </a:r>
            <a:r>
              <a:rPr lang="it-IT" dirty="0" err="1"/>
              <a:t>topics</a:t>
            </a:r>
            <a:r>
              <a:rPr lang="it-IT" dirty="0"/>
              <a:t> in a </a:t>
            </a:r>
            <a:r>
              <a:rPr lang="it-IT" dirty="0" err="1"/>
              <a:t>pratical</a:t>
            </a:r>
            <a:r>
              <a:rPr lang="it-IT" dirty="0"/>
              <a:t> </a:t>
            </a:r>
            <a:r>
              <a:rPr lang="it-IT" dirty="0" err="1"/>
              <a:t>context</a:t>
            </a:r>
            <a:r>
              <a:rPr lang="it-IT" dirty="0"/>
              <a:t>, </a:t>
            </a:r>
            <a:r>
              <a:rPr lang="it-IT" dirty="0" err="1"/>
              <a:t>which</a:t>
            </a:r>
            <a:r>
              <a:rPr lang="it-IT" dirty="0"/>
              <a:t> </a:t>
            </a:r>
            <a:r>
              <a:rPr lang="it-IT" dirty="0" err="1"/>
              <a:t>is</a:t>
            </a:r>
            <a:r>
              <a:rPr lang="it-IT" dirty="0"/>
              <a:t> the field of medicine.</a:t>
            </a:r>
          </a:p>
        </p:txBody>
      </p:sp>
    </p:spTree>
    <p:extLst>
      <p:ext uri="{BB962C8B-B14F-4D97-AF65-F5344CB8AC3E}">
        <p14:creationId xmlns:p14="http://schemas.microsoft.com/office/powerpoint/2010/main" val="350192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EA980EE-8911-424D-9444-E86CEB61BF82}"/>
              </a:ext>
            </a:extLst>
          </p:cNvPr>
          <p:cNvPicPr>
            <a:picLocks noChangeAspect="1"/>
          </p:cNvPicPr>
          <p:nvPr/>
        </p:nvPicPr>
        <p:blipFill>
          <a:blip r:embed="rId2"/>
          <a:stretch>
            <a:fillRect/>
          </a:stretch>
        </p:blipFill>
        <p:spPr>
          <a:xfrm>
            <a:off x="1877481" y="882304"/>
            <a:ext cx="8437038" cy="5384929"/>
          </a:xfrm>
          <a:prstGeom prst="rect">
            <a:avLst/>
          </a:prstGeom>
        </p:spPr>
      </p:pic>
    </p:spTree>
    <p:extLst>
      <p:ext uri="{BB962C8B-B14F-4D97-AF65-F5344CB8AC3E}">
        <p14:creationId xmlns:p14="http://schemas.microsoft.com/office/powerpoint/2010/main" val="38230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0AF95-C62B-4B11-BF27-4EC1343477BF}"/>
              </a:ext>
            </a:extLst>
          </p:cNvPr>
          <p:cNvSpPr>
            <a:spLocks noGrp="1"/>
          </p:cNvSpPr>
          <p:nvPr>
            <p:ph type="title"/>
          </p:nvPr>
        </p:nvSpPr>
        <p:spPr/>
        <p:txBody>
          <a:bodyPr/>
          <a:lstStyle/>
          <a:p>
            <a:r>
              <a:rPr lang="it-IT" dirty="0"/>
              <a:t>U-Net</a:t>
            </a:r>
          </a:p>
        </p:txBody>
      </p:sp>
      <p:sp>
        <p:nvSpPr>
          <p:cNvPr id="3" name="Segnaposto contenuto 2">
            <a:extLst>
              <a:ext uri="{FF2B5EF4-FFF2-40B4-BE49-F238E27FC236}">
                <a16:creationId xmlns:a16="http://schemas.microsoft.com/office/drawing/2014/main" id="{EB65EAB4-4E30-4A99-A6C4-C0B1DA4CFCB2}"/>
              </a:ext>
            </a:extLst>
          </p:cNvPr>
          <p:cNvSpPr>
            <a:spLocks noGrp="1"/>
          </p:cNvSpPr>
          <p:nvPr>
            <p:ph idx="1"/>
          </p:nvPr>
        </p:nvSpPr>
        <p:spPr>
          <a:xfrm>
            <a:off x="1530096" y="2432305"/>
            <a:ext cx="9144000" cy="3127248"/>
          </a:xfrm>
        </p:spPr>
        <p:txBody>
          <a:bodyPr>
            <a:normAutofit lnSpcReduction="10000"/>
          </a:bodyPr>
          <a:lstStyle/>
          <a:p>
            <a:r>
              <a:rPr lang="it-IT" dirty="0"/>
              <a:t>U-Net </a:t>
            </a:r>
            <a:r>
              <a:rPr lang="it-IT" dirty="0" err="1"/>
              <a:t>is</a:t>
            </a:r>
            <a:r>
              <a:rPr lang="it-IT" dirty="0"/>
              <a:t> a </a:t>
            </a:r>
            <a:r>
              <a:rPr lang="it-IT" dirty="0" err="1"/>
              <a:t>very</a:t>
            </a:r>
            <a:r>
              <a:rPr lang="it-IT" dirty="0"/>
              <a:t> common </a:t>
            </a:r>
            <a:r>
              <a:rPr lang="it-IT" dirty="0" err="1"/>
              <a:t>architecture</a:t>
            </a:r>
            <a:r>
              <a:rPr lang="it-IT" dirty="0"/>
              <a:t> </a:t>
            </a:r>
            <a:r>
              <a:rPr lang="it-IT" dirty="0" err="1"/>
              <a:t>used</a:t>
            </a:r>
            <a:r>
              <a:rPr lang="it-IT" dirty="0"/>
              <a:t> for image </a:t>
            </a:r>
            <a:r>
              <a:rPr lang="it-IT" dirty="0" err="1"/>
              <a:t>segmentation</a:t>
            </a:r>
            <a:r>
              <a:rPr lang="it-IT" dirty="0"/>
              <a:t>. </a:t>
            </a:r>
            <a:r>
              <a:rPr lang="it-IT" dirty="0" err="1"/>
              <a:t>It</a:t>
            </a:r>
            <a:r>
              <a:rPr lang="it-IT" dirty="0"/>
              <a:t> </a:t>
            </a:r>
            <a:r>
              <a:rPr lang="it-IT" dirty="0" err="1"/>
              <a:t>consists</a:t>
            </a:r>
            <a:r>
              <a:rPr lang="it-IT" dirty="0"/>
              <a:t> of </a:t>
            </a:r>
            <a:r>
              <a:rPr lang="it-IT" dirty="0" err="1"/>
              <a:t>three</a:t>
            </a:r>
            <a:r>
              <a:rPr lang="it-IT" dirty="0"/>
              <a:t> «</a:t>
            </a:r>
            <a:r>
              <a:rPr lang="it-IT" dirty="0" err="1"/>
              <a:t>paths</a:t>
            </a:r>
            <a:r>
              <a:rPr lang="it-IT" dirty="0"/>
              <a:t>»: </a:t>
            </a:r>
          </a:p>
          <a:p>
            <a:pPr marL="514350" indent="-514350">
              <a:buFont typeface="+mj-lt"/>
              <a:buAutoNum type="arabicPeriod"/>
            </a:pPr>
            <a:r>
              <a:rPr lang="it-IT" dirty="0" err="1"/>
              <a:t>Downsampling</a:t>
            </a:r>
            <a:r>
              <a:rPr lang="it-IT" dirty="0"/>
              <a:t> </a:t>
            </a:r>
            <a:r>
              <a:rPr lang="it-IT" dirty="0" err="1"/>
              <a:t>path</a:t>
            </a:r>
            <a:r>
              <a:rPr lang="it-IT" dirty="0"/>
              <a:t>, to reduce </a:t>
            </a:r>
            <a:r>
              <a:rPr lang="it-IT" dirty="0" err="1"/>
              <a:t>image’s</a:t>
            </a:r>
            <a:r>
              <a:rPr lang="it-IT" dirty="0"/>
              <a:t> size </a:t>
            </a:r>
            <a:r>
              <a:rPr lang="it-IT" dirty="0" err="1"/>
              <a:t>through</a:t>
            </a:r>
            <a:r>
              <a:rPr lang="it-IT" dirty="0"/>
              <a:t> </a:t>
            </a:r>
            <a:r>
              <a:rPr lang="it-IT" dirty="0" err="1"/>
              <a:t>convolutions</a:t>
            </a:r>
            <a:r>
              <a:rPr lang="it-IT" dirty="0"/>
              <a:t>;</a:t>
            </a:r>
          </a:p>
          <a:p>
            <a:pPr marL="514350" indent="-514350">
              <a:buFont typeface="+mj-lt"/>
              <a:buAutoNum type="arabicPeriod"/>
            </a:pPr>
            <a:r>
              <a:rPr lang="it-IT" dirty="0" err="1"/>
              <a:t>Bottleneck</a:t>
            </a:r>
            <a:r>
              <a:rPr lang="it-IT" dirty="0"/>
              <a:t>, to </a:t>
            </a:r>
            <a:r>
              <a:rPr lang="it-IT" dirty="0" err="1"/>
              <a:t>process</a:t>
            </a:r>
            <a:r>
              <a:rPr lang="it-IT" dirty="0"/>
              <a:t> features of images;</a:t>
            </a:r>
          </a:p>
          <a:p>
            <a:pPr marL="514350" indent="-514350">
              <a:buFont typeface="+mj-lt"/>
              <a:buAutoNum type="arabicPeriod"/>
            </a:pPr>
            <a:r>
              <a:rPr lang="it-IT" dirty="0" err="1"/>
              <a:t>Upsampling</a:t>
            </a:r>
            <a:r>
              <a:rPr lang="it-IT" dirty="0"/>
              <a:t> </a:t>
            </a:r>
            <a:r>
              <a:rPr lang="it-IT" dirty="0" err="1"/>
              <a:t>path</a:t>
            </a:r>
            <a:r>
              <a:rPr lang="it-IT" dirty="0"/>
              <a:t>, to </a:t>
            </a:r>
            <a:r>
              <a:rPr lang="it-IT" dirty="0" err="1"/>
              <a:t>increase</a:t>
            </a:r>
            <a:r>
              <a:rPr lang="it-IT" dirty="0"/>
              <a:t> </a:t>
            </a:r>
            <a:r>
              <a:rPr lang="it-IT" dirty="0" err="1"/>
              <a:t>image’s</a:t>
            </a:r>
            <a:r>
              <a:rPr lang="it-IT" dirty="0"/>
              <a:t> size </a:t>
            </a:r>
            <a:r>
              <a:rPr lang="it-IT" dirty="0" err="1"/>
              <a:t>through</a:t>
            </a:r>
            <a:r>
              <a:rPr lang="it-IT" dirty="0"/>
              <a:t> </a:t>
            </a:r>
            <a:r>
              <a:rPr lang="it-IT" dirty="0" err="1"/>
              <a:t>transposed</a:t>
            </a:r>
            <a:r>
              <a:rPr lang="it-IT" dirty="0"/>
              <a:t> </a:t>
            </a:r>
            <a:r>
              <a:rPr lang="it-IT" dirty="0" err="1"/>
              <a:t>convolutions</a:t>
            </a:r>
            <a:r>
              <a:rPr lang="it-IT" dirty="0"/>
              <a:t>.</a:t>
            </a:r>
          </a:p>
          <a:p>
            <a:endParaRPr lang="it-IT" dirty="0"/>
          </a:p>
        </p:txBody>
      </p:sp>
    </p:spTree>
    <p:extLst>
      <p:ext uri="{BB962C8B-B14F-4D97-AF65-F5344CB8AC3E}">
        <p14:creationId xmlns:p14="http://schemas.microsoft.com/office/powerpoint/2010/main" val="166087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3BA4001-5C9E-4824-B934-4B7B9539BBD5}"/>
              </a:ext>
            </a:extLst>
          </p:cNvPr>
          <p:cNvPicPr>
            <a:picLocks noChangeAspect="1"/>
          </p:cNvPicPr>
          <p:nvPr/>
        </p:nvPicPr>
        <p:blipFill>
          <a:blip r:embed="rId2"/>
          <a:stretch>
            <a:fillRect/>
          </a:stretch>
        </p:blipFill>
        <p:spPr>
          <a:xfrm>
            <a:off x="1069135" y="1544903"/>
            <a:ext cx="10053729" cy="3768194"/>
          </a:xfrm>
          <a:prstGeom prst="rect">
            <a:avLst/>
          </a:prstGeom>
        </p:spPr>
      </p:pic>
    </p:spTree>
    <p:extLst>
      <p:ext uri="{BB962C8B-B14F-4D97-AF65-F5344CB8AC3E}">
        <p14:creationId xmlns:p14="http://schemas.microsoft.com/office/powerpoint/2010/main" val="331109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E2FEF6-5E4F-4050-BB7C-B1272CDD606E}"/>
              </a:ext>
            </a:extLst>
          </p:cNvPr>
          <p:cNvSpPr>
            <a:spLocks noGrp="1"/>
          </p:cNvSpPr>
          <p:nvPr>
            <p:ph type="title"/>
          </p:nvPr>
        </p:nvSpPr>
        <p:spPr/>
        <p:txBody>
          <a:bodyPr>
            <a:normAutofit/>
          </a:bodyPr>
          <a:lstStyle/>
          <a:p>
            <a:r>
              <a:rPr lang="it-IT" sz="4000" dirty="0" err="1"/>
              <a:t>Main</a:t>
            </a:r>
            <a:r>
              <a:rPr lang="it-IT" sz="4000" dirty="0"/>
              <a:t> </a:t>
            </a:r>
            <a:r>
              <a:rPr lang="it-IT" sz="4000" dirty="0" err="1"/>
              <a:t>Problem</a:t>
            </a:r>
            <a:r>
              <a:rPr lang="it-IT" sz="4000" dirty="0"/>
              <a:t> and </a:t>
            </a:r>
            <a:r>
              <a:rPr lang="it-IT" sz="4000" dirty="0" err="1"/>
              <a:t>proposed</a:t>
            </a:r>
            <a:r>
              <a:rPr lang="it-IT" sz="4000" dirty="0"/>
              <a:t> </a:t>
            </a:r>
            <a:r>
              <a:rPr lang="it-IT" sz="4000" dirty="0" err="1"/>
              <a:t>variants</a:t>
            </a:r>
            <a:endParaRPr lang="it-IT" sz="4000" dirty="0"/>
          </a:p>
        </p:txBody>
      </p:sp>
      <p:sp>
        <p:nvSpPr>
          <p:cNvPr id="3" name="Segnaposto contenuto 2">
            <a:extLst>
              <a:ext uri="{FF2B5EF4-FFF2-40B4-BE49-F238E27FC236}">
                <a16:creationId xmlns:a16="http://schemas.microsoft.com/office/drawing/2014/main" id="{3E78F43E-C8C0-4A5D-B96B-39757F922A63}"/>
              </a:ext>
            </a:extLst>
          </p:cNvPr>
          <p:cNvSpPr>
            <a:spLocks noGrp="1"/>
          </p:cNvSpPr>
          <p:nvPr>
            <p:ph idx="1"/>
          </p:nvPr>
        </p:nvSpPr>
        <p:spPr>
          <a:xfrm>
            <a:off x="1517904" y="2432305"/>
            <a:ext cx="9144000" cy="3127248"/>
          </a:xfrm>
        </p:spPr>
        <p:txBody>
          <a:bodyPr/>
          <a:lstStyle/>
          <a:p>
            <a:r>
              <a:rPr lang="it-IT" dirty="0" err="1"/>
              <a:t>Vanishing</a:t>
            </a:r>
            <a:r>
              <a:rPr lang="it-IT" dirty="0"/>
              <a:t> </a:t>
            </a:r>
            <a:r>
              <a:rPr lang="it-IT" dirty="0" err="1"/>
              <a:t>gradient</a:t>
            </a:r>
            <a:r>
              <a:rPr lang="it-IT" dirty="0"/>
              <a:t>, </a:t>
            </a:r>
            <a:r>
              <a:rPr lang="it-IT" dirty="0" err="1"/>
              <a:t>which</a:t>
            </a:r>
            <a:r>
              <a:rPr lang="it-IT" dirty="0"/>
              <a:t> can be </a:t>
            </a:r>
            <a:r>
              <a:rPr lang="it-IT" dirty="0" err="1"/>
              <a:t>solved</a:t>
            </a:r>
            <a:r>
              <a:rPr lang="it-IT" dirty="0"/>
              <a:t> thanks to </a:t>
            </a:r>
            <a:r>
              <a:rPr lang="it-IT" dirty="0" err="1"/>
              <a:t>residual</a:t>
            </a:r>
            <a:r>
              <a:rPr lang="it-IT" dirty="0"/>
              <a:t> </a:t>
            </a:r>
            <a:r>
              <a:rPr lang="it-IT" dirty="0" err="1"/>
              <a:t>layers</a:t>
            </a:r>
            <a:r>
              <a:rPr lang="it-IT" dirty="0"/>
              <a:t>: </a:t>
            </a:r>
            <a:r>
              <a:rPr lang="en-US" dirty="0"/>
              <a:t>a kind of connection between layers that make it easy to propagate the gradient</a:t>
            </a:r>
            <a:r>
              <a:rPr lang="it-IT" dirty="0"/>
              <a:t>.</a:t>
            </a:r>
          </a:p>
          <a:p>
            <a:r>
              <a:rPr lang="it-IT" dirty="0"/>
              <a:t>So, the </a:t>
            </a:r>
            <a:r>
              <a:rPr lang="it-IT" dirty="0" err="1"/>
              <a:t>authors</a:t>
            </a:r>
            <a:r>
              <a:rPr lang="it-IT" dirty="0"/>
              <a:t> </a:t>
            </a:r>
            <a:r>
              <a:rPr lang="it-IT" dirty="0" err="1"/>
              <a:t>have</a:t>
            </a:r>
            <a:r>
              <a:rPr lang="it-IT" dirty="0"/>
              <a:t> </a:t>
            </a:r>
            <a:r>
              <a:rPr lang="it-IT" dirty="0" err="1"/>
              <a:t>proposed</a:t>
            </a:r>
            <a:r>
              <a:rPr lang="it-IT" dirty="0"/>
              <a:t> some </a:t>
            </a:r>
            <a:r>
              <a:rPr lang="it-IT" dirty="0" err="1"/>
              <a:t>variants</a:t>
            </a:r>
            <a:r>
              <a:rPr lang="it-IT" dirty="0"/>
              <a:t> of the standard U-Net, by </a:t>
            </a:r>
            <a:r>
              <a:rPr lang="it-IT" dirty="0" err="1"/>
              <a:t>adding</a:t>
            </a:r>
            <a:r>
              <a:rPr lang="it-IT" dirty="0"/>
              <a:t> </a:t>
            </a:r>
            <a:r>
              <a:rPr lang="it-IT" dirty="0" err="1"/>
              <a:t>residual</a:t>
            </a:r>
            <a:r>
              <a:rPr lang="it-IT" dirty="0"/>
              <a:t> </a:t>
            </a:r>
            <a:r>
              <a:rPr lang="it-IT" dirty="0" err="1"/>
              <a:t>layers</a:t>
            </a:r>
            <a:r>
              <a:rPr lang="it-IT" dirty="0"/>
              <a:t> and </a:t>
            </a:r>
            <a:r>
              <a:rPr lang="it-IT" dirty="0" err="1"/>
              <a:t>recurrent</a:t>
            </a:r>
            <a:r>
              <a:rPr lang="it-IT" dirty="0"/>
              <a:t> </a:t>
            </a:r>
            <a:r>
              <a:rPr lang="it-IT" dirty="0" err="1"/>
              <a:t>layers</a:t>
            </a:r>
            <a:r>
              <a:rPr lang="it-IT" dirty="0"/>
              <a:t> (t=3), </a:t>
            </a:r>
            <a:r>
              <a:rPr lang="it-IT" dirty="0" err="1"/>
              <a:t>which</a:t>
            </a:r>
            <a:r>
              <a:rPr lang="it-IT" dirty="0"/>
              <a:t> </a:t>
            </a:r>
            <a:r>
              <a:rPr lang="it-IT" dirty="0" err="1"/>
              <a:t>showed</a:t>
            </a:r>
            <a:r>
              <a:rPr lang="it-IT" dirty="0"/>
              <a:t> </a:t>
            </a:r>
            <a:r>
              <a:rPr lang="it-IT" dirty="0" err="1"/>
              <a:t>better</a:t>
            </a:r>
            <a:r>
              <a:rPr lang="it-IT" dirty="0"/>
              <a:t> performances.</a:t>
            </a:r>
          </a:p>
          <a:p>
            <a:endParaRPr lang="it-IT" dirty="0"/>
          </a:p>
        </p:txBody>
      </p:sp>
    </p:spTree>
    <p:extLst>
      <p:ext uri="{BB962C8B-B14F-4D97-AF65-F5344CB8AC3E}">
        <p14:creationId xmlns:p14="http://schemas.microsoft.com/office/powerpoint/2010/main" val="192514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EDCB130-94FD-471C-AC07-30BD057FD844}"/>
              </a:ext>
            </a:extLst>
          </p:cNvPr>
          <p:cNvPicPr>
            <a:picLocks noChangeAspect="1"/>
          </p:cNvPicPr>
          <p:nvPr/>
        </p:nvPicPr>
        <p:blipFill>
          <a:blip r:embed="rId2"/>
          <a:stretch>
            <a:fillRect/>
          </a:stretch>
        </p:blipFill>
        <p:spPr>
          <a:xfrm>
            <a:off x="2184282" y="1232770"/>
            <a:ext cx="7823436" cy="4392459"/>
          </a:xfrm>
          <a:prstGeom prst="rect">
            <a:avLst/>
          </a:prstGeom>
        </p:spPr>
      </p:pic>
    </p:spTree>
    <p:extLst>
      <p:ext uri="{BB962C8B-B14F-4D97-AF65-F5344CB8AC3E}">
        <p14:creationId xmlns:p14="http://schemas.microsoft.com/office/powerpoint/2010/main" val="74221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C26939-242B-48C8-80A1-BE9E23717C91}"/>
              </a:ext>
            </a:extLst>
          </p:cNvPr>
          <p:cNvSpPr>
            <a:spLocks noGrp="1"/>
          </p:cNvSpPr>
          <p:nvPr>
            <p:ph type="title"/>
          </p:nvPr>
        </p:nvSpPr>
        <p:spPr/>
        <p:txBody>
          <a:bodyPr/>
          <a:lstStyle/>
          <a:p>
            <a:r>
              <a:rPr lang="it-IT" dirty="0"/>
              <a:t>Datasets</a:t>
            </a:r>
          </a:p>
        </p:txBody>
      </p:sp>
      <p:graphicFrame>
        <p:nvGraphicFramePr>
          <p:cNvPr id="4" name="Tabella 4">
            <a:extLst>
              <a:ext uri="{FF2B5EF4-FFF2-40B4-BE49-F238E27FC236}">
                <a16:creationId xmlns:a16="http://schemas.microsoft.com/office/drawing/2014/main" id="{14AF1A1F-1781-4A04-A0CE-E331BB68A34D}"/>
              </a:ext>
            </a:extLst>
          </p:cNvPr>
          <p:cNvGraphicFramePr>
            <a:graphicFrameLocks noGrp="1"/>
          </p:cNvGraphicFramePr>
          <p:nvPr>
            <p:extLst>
              <p:ext uri="{D42A27DB-BD31-4B8C-83A1-F6EECF244321}">
                <p14:modId xmlns:p14="http://schemas.microsoft.com/office/powerpoint/2010/main" val="2822387474"/>
              </p:ext>
            </p:extLst>
          </p:nvPr>
        </p:nvGraphicFramePr>
        <p:xfrm>
          <a:off x="1687398" y="2318994"/>
          <a:ext cx="9313680" cy="2584638"/>
        </p:xfrm>
        <a:graphic>
          <a:graphicData uri="http://schemas.openxmlformats.org/drawingml/2006/table">
            <a:tbl>
              <a:tblPr firstRow="1" bandRow="1">
                <a:tableStyleId>{5C22544A-7EE6-4342-B048-85BDC9FD1C3A}</a:tableStyleId>
              </a:tblPr>
              <a:tblGrid>
                <a:gridCol w="1862736">
                  <a:extLst>
                    <a:ext uri="{9D8B030D-6E8A-4147-A177-3AD203B41FA5}">
                      <a16:colId xmlns:a16="http://schemas.microsoft.com/office/drawing/2014/main" val="4060014159"/>
                    </a:ext>
                  </a:extLst>
                </a:gridCol>
                <a:gridCol w="1862736">
                  <a:extLst>
                    <a:ext uri="{9D8B030D-6E8A-4147-A177-3AD203B41FA5}">
                      <a16:colId xmlns:a16="http://schemas.microsoft.com/office/drawing/2014/main" val="2902124688"/>
                    </a:ext>
                  </a:extLst>
                </a:gridCol>
                <a:gridCol w="1862736">
                  <a:extLst>
                    <a:ext uri="{9D8B030D-6E8A-4147-A177-3AD203B41FA5}">
                      <a16:colId xmlns:a16="http://schemas.microsoft.com/office/drawing/2014/main" val="1028837760"/>
                    </a:ext>
                  </a:extLst>
                </a:gridCol>
                <a:gridCol w="1862736">
                  <a:extLst>
                    <a:ext uri="{9D8B030D-6E8A-4147-A177-3AD203B41FA5}">
                      <a16:colId xmlns:a16="http://schemas.microsoft.com/office/drawing/2014/main" val="836352146"/>
                    </a:ext>
                  </a:extLst>
                </a:gridCol>
                <a:gridCol w="1862736">
                  <a:extLst>
                    <a:ext uri="{9D8B030D-6E8A-4147-A177-3AD203B41FA5}">
                      <a16:colId xmlns:a16="http://schemas.microsoft.com/office/drawing/2014/main" val="2111583695"/>
                    </a:ext>
                  </a:extLst>
                </a:gridCol>
              </a:tblGrid>
              <a:tr h="659398">
                <a:tc>
                  <a:txBody>
                    <a:bodyPr/>
                    <a:lstStyle/>
                    <a:p>
                      <a:r>
                        <a:rPr lang="it-IT" dirty="0"/>
                        <a:t>TOPIC</a:t>
                      </a:r>
                    </a:p>
                  </a:txBody>
                  <a:tcPr/>
                </a:tc>
                <a:tc>
                  <a:txBody>
                    <a:bodyPr/>
                    <a:lstStyle/>
                    <a:p>
                      <a:r>
                        <a:rPr lang="it-IT" dirty="0"/>
                        <a:t>DATASET NAME</a:t>
                      </a:r>
                    </a:p>
                  </a:txBody>
                  <a:tcPr/>
                </a:tc>
                <a:tc>
                  <a:txBody>
                    <a:bodyPr/>
                    <a:lstStyle/>
                    <a:p>
                      <a:r>
                        <a:rPr lang="it-IT" dirty="0"/>
                        <a:t>DATASET SIZE</a:t>
                      </a:r>
                    </a:p>
                  </a:txBody>
                  <a:tcPr/>
                </a:tc>
                <a:tc>
                  <a:txBody>
                    <a:bodyPr/>
                    <a:lstStyle/>
                    <a:p>
                      <a:r>
                        <a:rPr lang="it-IT" dirty="0"/>
                        <a:t>IMAGE SIZE</a:t>
                      </a:r>
                    </a:p>
                  </a:txBody>
                  <a:tcPr/>
                </a:tc>
                <a:tc>
                  <a:txBody>
                    <a:bodyPr/>
                    <a:lstStyle/>
                    <a:p>
                      <a:r>
                        <a:rPr lang="it-IT" dirty="0"/>
                        <a:t>TRAINING-TEST</a:t>
                      </a:r>
                    </a:p>
                  </a:txBody>
                  <a:tcPr/>
                </a:tc>
                <a:extLst>
                  <a:ext uri="{0D108BD9-81ED-4DB2-BD59-A6C34878D82A}">
                    <a16:rowId xmlns:a16="http://schemas.microsoft.com/office/drawing/2014/main" val="3806660119"/>
                  </a:ext>
                </a:extLst>
              </a:tr>
              <a:tr h="376799">
                <a:tc>
                  <a:txBody>
                    <a:bodyPr/>
                    <a:lstStyle/>
                    <a:p>
                      <a:r>
                        <a:rPr lang="it-IT" dirty="0"/>
                        <a:t>Blood Vessel</a:t>
                      </a:r>
                    </a:p>
                  </a:txBody>
                  <a:tcPr/>
                </a:tc>
                <a:tc>
                  <a:txBody>
                    <a:bodyPr/>
                    <a:lstStyle/>
                    <a:p>
                      <a:r>
                        <a:rPr lang="it-IT" dirty="0"/>
                        <a:t>DRIVE</a:t>
                      </a:r>
                    </a:p>
                  </a:txBody>
                  <a:tcPr/>
                </a:tc>
                <a:tc>
                  <a:txBody>
                    <a:bodyPr/>
                    <a:lstStyle/>
                    <a:p>
                      <a:r>
                        <a:rPr lang="it-IT" dirty="0"/>
                        <a:t>40</a:t>
                      </a:r>
                    </a:p>
                  </a:txBody>
                  <a:tcPr/>
                </a:tc>
                <a:tc>
                  <a:txBody>
                    <a:bodyPr/>
                    <a:lstStyle/>
                    <a:p>
                      <a:r>
                        <a:rPr lang="it-IT" dirty="0"/>
                        <a:t>565x584</a:t>
                      </a:r>
                    </a:p>
                  </a:txBody>
                  <a:tcPr/>
                </a:tc>
                <a:tc>
                  <a:txBody>
                    <a:bodyPr/>
                    <a:lstStyle/>
                    <a:p>
                      <a:r>
                        <a:rPr lang="it-IT" dirty="0"/>
                        <a:t>20-20</a:t>
                      </a:r>
                    </a:p>
                  </a:txBody>
                  <a:tcPr/>
                </a:tc>
                <a:extLst>
                  <a:ext uri="{0D108BD9-81ED-4DB2-BD59-A6C34878D82A}">
                    <a16:rowId xmlns:a16="http://schemas.microsoft.com/office/drawing/2014/main" val="3177755319"/>
                  </a:ext>
                </a:extLst>
              </a:tr>
              <a:tr h="396677">
                <a:tc>
                  <a:txBody>
                    <a:bodyPr/>
                    <a:lstStyle/>
                    <a:p>
                      <a:r>
                        <a:rPr lang="it-IT" dirty="0"/>
                        <a:t>Blood Vessel</a:t>
                      </a:r>
                    </a:p>
                  </a:txBody>
                  <a:tcPr/>
                </a:tc>
                <a:tc>
                  <a:txBody>
                    <a:bodyPr/>
                    <a:lstStyle/>
                    <a:p>
                      <a:r>
                        <a:rPr lang="it-IT" dirty="0"/>
                        <a:t>STARE</a:t>
                      </a:r>
                    </a:p>
                  </a:txBody>
                  <a:tcPr/>
                </a:tc>
                <a:tc>
                  <a:txBody>
                    <a:bodyPr/>
                    <a:lstStyle/>
                    <a:p>
                      <a:r>
                        <a:rPr lang="it-IT" dirty="0"/>
                        <a:t>20</a:t>
                      </a:r>
                    </a:p>
                  </a:txBody>
                  <a:tcPr/>
                </a:tc>
                <a:tc>
                  <a:txBody>
                    <a:bodyPr/>
                    <a:lstStyle/>
                    <a:p>
                      <a:r>
                        <a:rPr lang="it-IT" dirty="0"/>
                        <a:t>700x605</a:t>
                      </a:r>
                    </a:p>
                  </a:txBody>
                  <a:tcPr/>
                </a:tc>
                <a:tc>
                  <a:txBody>
                    <a:bodyPr/>
                    <a:lstStyle/>
                    <a:p>
                      <a:r>
                        <a:rPr lang="it-IT" dirty="0"/>
                        <a:t>«</a:t>
                      </a:r>
                      <a:r>
                        <a:rPr lang="it-IT" dirty="0" err="1"/>
                        <a:t>leave</a:t>
                      </a:r>
                      <a:r>
                        <a:rPr lang="it-IT" dirty="0"/>
                        <a:t>-one-out»</a:t>
                      </a:r>
                    </a:p>
                  </a:txBody>
                  <a:tcPr/>
                </a:tc>
                <a:extLst>
                  <a:ext uri="{0D108BD9-81ED-4DB2-BD59-A6C34878D82A}">
                    <a16:rowId xmlns:a16="http://schemas.microsoft.com/office/drawing/2014/main" val="2447351719"/>
                  </a:ext>
                </a:extLst>
              </a:tr>
              <a:tr h="376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Blood Vessel</a:t>
                      </a:r>
                    </a:p>
                  </a:txBody>
                  <a:tcPr/>
                </a:tc>
                <a:tc>
                  <a:txBody>
                    <a:bodyPr/>
                    <a:lstStyle/>
                    <a:p>
                      <a:r>
                        <a:rPr lang="it-IT" dirty="0"/>
                        <a:t>CHASE_DB1</a:t>
                      </a:r>
                    </a:p>
                  </a:txBody>
                  <a:tcPr/>
                </a:tc>
                <a:tc>
                  <a:txBody>
                    <a:bodyPr/>
                    <a:lstStyle/>
                    <a:p>
                      <a:r>
                        <a:rPr lang="it-IT" dirty="0"/>
                        <a:t>28</a:t>
                      </a:r>
                    </a:p>
                  </a:txBody>
                  <a:tcPr/>
                </a:tc>
                <a:tc>
                  <a:txBody>
                    <a:bodyPr/>
                    <a:lstStyle/>
                    <a:p>
                      <a:r>
                        <a:rPr lang="it-IT" dirty="0"/>
                        <a:t>999x960</a:t>
                      </a:r>
                    </a:p>
                  </a:txBody>
                  <a:tcPr/>
                </a:tc>
                <a:tc>
                  <a:txBody>
                    <a:bodyPr/>
                    <a:lstStyle/>
                    <a:p>
                      <a:r>
                        <a:rPr lang="it-IT" dirty="0"/>
                        <a:t>20-8</a:t>
                      </a:r>
                    </a:p>
                  </a:txBody>
                  <a:tcPr/>
                </a:tc>
                <a:extLst>
                  <a:ext uri="{0D108BD9-81ED-4DB2-BD59-A6C34878D82A}">
                    <a16:rowId xmlns:a16="http://schemas.microsoft.com/office/drawing/2014/main" val="599109274"/>
                  </a:ext>
                </a:extLst>
              </a:tr>
              <a:tr h="376799">
                <a:tc>
                  <a:txBody>
                    <a:bodyPr/>
                    <a:lstStyle/>
                    <a:p>
                      <a:r>
                        <a:rPr lang="it-IT" dirty="0" err="1"/>
                        <a:t>Skin</a:t>
                      </a:r>
                      <a:r>
                        <a:rPr lang="it-IT" dirty="0"/>
                        <a:t> Cancer</a:t>
                      </a:r>
                    </a:p>
                  </a:txBody>
                  <a:tcPr/>
                </a:tc>
                <a:tc>
                  <a:txBody>
                    <a:bodyPr/>
                    <a:lstStyle/>
                    <a:p>
                      <a:r>
                        <a:rPr lang="it-IT" dirty="0"/>
                        <a:t>ISIC (2017)</a:t>
                      </a:r>
                    </a:p>
                  </a:txBody>
                  <a:tcPr/>
                </a:tc>
                <a:tc>
                  <a:txBody>
                    <a:bodyPr/>
                    <a:lstStyle/>
                    <a:p>
                      <a:r>
                        <a:rPr lang="it-IT" dirty="0"/>
                        <a:t>2000</a:t>
                      </a:r>
                    </a:p>
                  </a:txBody>
                  <a:tcPr/>
                </a:tc>
                <a:tc>
                  <a:txBody>
                    <a:bodyPr/>
                    <a:lstStyle/>
                    <a:p>
                      <a:r>
                        <a:rPr lang="it-IT" dirty="0"/>
                        <a:t>700x900</a:t>
                      </a:r>
                    </a:p>
                  </a:txBody>
                  <a:tcPr/>
                </a:tc>
                <a:tc>
                  <a:txBody>
                    <a:bodyPr/>
                    <a:lstStyle/>
                    <a:p>
                      <a:r>
                        <a:rPr lang="it-IT" dirty="0"/>
                        <a:t>1600-400</a:t>
                      </a:r>
                    </a:p>
                  </a:txBody>
                  <a:tcPr/>
                </a:tc>
                <a:extLst>
                  <a:ext uri="{0D108BD9-81ED-4DB2-BD59-A6C34878D82A}">
                    <a16:rowId xmlns:a16="http://schemas.microsoft.com/office/drawing/2014/main" val="1458989801"/>
                  </a:ext>
                </a:extLst>
              </a:tr>
              <a:tr h="398166">
                <a:tc>
                  <a:txBody>
                    <a:bodyPr/>
                    <a:lstStyle/>
                    <a:p>
                      <a:r>
                        <a:rPr lang="it-IT" dirty="0" err="1"/>
                        <a:t>Lung</a:t>
                      </a:r>
                      <a:endParaRPr lang="it-IT" dirty="0"/>
                    </a:p>
                  </a:txBody>
                  <a:tcPr/>
                </a:tc>
                <a:tc>
                  <a:txBody>
                    <a:bodyPr/>
                    <a:lstStyle/>
                    <a:p>
                      <a:r>
                        <a:rPr lang="it-IT" dirty="0"/>
                        <a:t>LUNA16</a:t>
                      </a:r>
                    </a:p>
                  </a:txBody>
                  <a:tcPr/>
                </a:tc>
                <a:tc>
                  <a:txBody>
                    <a:bodyPr/>
                    <a:lstStyle/>
                    <a:p>
                      <a:r>
                        <a:rPr lang="it-IT" dirty="0"/>
                        <a:t>534</a:t>
                      </a:r>
                    </a:p>
                  </a:txBody>
                  <a:tcPr/>
                </a:tc>
                <a:tc>
                  <a:txBody>
                    <a:bodyPr/>
                    <a:lstStyle/>
                    <a:p>
                      <a:r>
                        <a:rPr lang="it-IT" dirty="0"/>
                        <a:t>512x512</a:t>
                      </a:r>
                    </a:p>
                  </a:txBody>
                  <a:tcPr/>
                </a:tc>
                <a:tc>
                  <a:txBody>
                    <a:bodyPr/>
                    <a:lstStyle/>
                    <a:p>
                      <a:r>
                        <a:rPr lang="it-IT" dirty="0"/>
                        <a:t>70%-30%</a:t>
                      </a:r>
                    </a:p>
                  </a:txBody>
                  <a:tcPr/>
                </a:tc>
                <a:extLst>
                  <a:ext uri="{0D108BD9-81ED-4DB2-BD59-A6C34878D82A}">
                    <a16:rowId xmlns:a16="http://schemas.microsoft.com/office/drawing/2014/main" val="1992688056"/>
                  </a:ext>
                </a:extLst>
              </a:tr>
            </a:tbl>
          </a:graphicData>
        </a:graphic>
      </p:graphicFrame>
    </p:spTree>
    <p:extLst>
      <p:ext uri="{BB962C8B-B14F-4D97-AF65-F5344CB8AC3E}">
        <p14:creationId xmlns:p14="http://schemas.microsoft.com/office/powerpoint/2010/main" val="36597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9DF4D9-281B-4B3F-BE2D-98B7A0EF7E36}"/>
              </a:ext>
            </a:extLst>
          </p:cNvPr>
          <p:cNvSpPr>
            <a:spLocks noGrp="1"/>
          </p:cNvSpPr>
          <p:nvPr>
            <p:ph type="title"/>
          </p:nvPr>
        </p:nvSpPr>
        <p:spPr/>
        <p:txBody>
          <a:bodyPr/>
          <a:lstStyle/>
          <a:p>
            <a:r>
              <a:rPr lang="it-IT" dirty="0"/>
              <a:t>Quantitative Analysis </a:t>
            </a:r>
            <a:r>
              <a:rPr lang="it-IT" dirty="0" err="1"/>
              <a:t>Approaches</a:t>
            </a:r>
            <a:endParaRPr lang="it-IT" dirty="0"/>
          </a:p>
        </p:txBody>
      </p:sp>
      <p:pic>
        <p:nvPicPr>
          <p:cNvPr id="5" name="Immagine 4">
            <a:extLst>
              <a:ext uri="{FF2B5EF4-FFF2-40B4-BE49-F238E27FC236}">
                <a16:creationId xmlns:a16="http://schemas.microsoft.com/office/drawing/2014/main" id="{2416A844-D5D7-429A-9257-AA3AD38EDC2E}"/>
              </a:ext>
            </a:extLst>
          </p:cNvPr>
          <p:cNvPicPr>
            <a:picLocks noChangeAspect="1"/>
          </p:cNvPicPr>
          <p:nvPr/>
        </p:nvPicPr>
        <p:blipFill>
          <a:blip r:embed="rId2"/>
          <a:stretch>
            <a:fillRect/>
          </a:stretch>
        </p:blipFill>
        <p:spPr>
          <a:xfrm>
            <a:off x="2355344" y="2327864"/>
            <a:ext cx="2867425" cy="847843"/>
          </a:xfrm>
          <a:prstGeom prst="rect">
            <a:avLst/>
          </a:prstGeom>
        </p:spPr>
      </p:pic>
      <p:pic>
        <p:nvPicPr>
          <p:cNvPr id="7" name="Immagine 6">
            <a:extLst>
              <a:ext uri="{FF2B5EF4-FFF2-40B4-BE49-F238E27FC236}">
                <a16:creationId xmlns:a16="http://schemas.microsoft.com/office/drawing/2014/main" id="{BD929AAA-B82C-45FB-BC51-C136E31D2FD9}"/>
              </a:ext>
            </a:extLst>
          </p:cNvPr>
          <p:cNvPicPr>
            <a:picLocks noChangeAspect="1"/>
          </p:cNvPicPr>
          <p:nvPr/>
        </p:nvPicPr>
        <p:blipFill>
          <a:blip r:embed="rId3"/>
          <a:stretch>
            <a:fillRect/>
          </a:stretch>
        </p:blipFill>
        <p:spPr>
          <a:xfrm>
            <a:off x="1703426" y="3644288"/>
            <a:ext cx="2067213" cy="752580"/>
          </a:xfrm>
          <a:prstGeom prst="rect">
            <a:avLst/>
          </a:prstGeom>
        </p:spPr>
      </p:pic>
      <p:pic>
        <p:nvPicPr>
          <p:cNvPr id="9" name="Immagine 8">
            <a:extLst>
              <a:ext uri="{FF2B5EF4-FFF2-40B4-BE49-F238E27FC236}">
                <a16:creationId xmlns:a16="http://schemas.microsoft.com/office/drawing/2014/main" id="{4FDC4188-B0F5-4F2B-A365-233E319FE6D4}"/>
              </a:ext>
            </a:extLst>
          </p:cNvPr>
          <p:cNvPicPr>
            <a:picLocks noChangeAspect="1"/>
          </p:cNvPicPr>
          <p:nvPr/>
        </p:nvPicPr>
        <p:blipFill>
          <a:blip r:embed="rId4"/>
          <a:stretch>
            <a:fillRect/>
          </a:stretch>
        </p:blipFill>
        <p:spPr>
          <a:xfrm>
            <a:off x="3195875" y="4699941"/>
            <a:ext cx="1933845" cy="895475"/>
          </a:xfrm>
          <a:prstGeom prst="rect">
            <a:avLst/>
          </a:prstGeom>
        </p:spPr>
      </p:pic>
      <p:pic>
        <p:nvPicPr>
          <p:cNvPr id="11" name="Immagine 10">
            <a:extLst>
              <a:ext uri="{FF2B5EF4-FFF2-40B4-BE49-F238E27FC236}">
                <a16:creationId xmlns:a16="http://schemas.microsoft.com/office/drawing/2014/main" id="{7D3F2775-C20B-453A-9ACA-BA4AF7CACAF9}"/>
              </a:ext>
            </a:extLst>
          </p:cNvPr>
          <p:cNvPicPr>
            <a:picLocks noChangeAspect="1"/>
          </p:cNvPicPr>
          <p:nvPr/>
        </p:nvPicPr>
        <p:blipFill>
          <a:blip r:embed="rId5"/>
          <a:stretch>
            <a:fillRect/>
          </a:stretch>
        </p:blipFill>
        <p:spPr>
          <a:xfrm>
            <a:off x="6058527" y="2298970"/>
            <a:ext cx="2495898" cy="1038370"/>
          </a:xfrm>
          <a:prstGeom prst="rect">
            <a:avLst/>
          </a:prstGeom>
        </p:spPr>
      </p:pic>
      <p:pic>
        <p:nvPicPr>
          <p:cNvPr id="13" name="Immagine 12">
            <a:extLst>
              <a:ext uri="{FF2B5EF4-FFF2-40B4-BE49-F238E27FC236}">
                <a16:creationId xmlns:a16="http://schemas.microsoft.com/office/drawing/2014/main" id="{E1208B0B-AEE8-4A82-BF14-2F81BBCE794B}"/>
              </a:ext>
            </a:extLst>
          </p:cNvPr>
          <p:cNvPicPr>
            <a:picLocks noChangeAspect="1"/>
          </p:cNvPicPr>
          <p:nvPr/>
        </p:nvPicPr>
        <p:blipFill>
          <a:blip r:embed="rId6"/>
          <a:stretch>
            <a:fillRect/>
          </a:stretch>
        </p:blipFill>
        <p:spPr>
          <a:xfrm>
            <a:off x="4719759" y="3550203"/>
            <a:ext cx="1962424" cy="895475"/>
          </a:xfrm>
          <a:prstGeom prst="rect">
            <a:avLst/>
          </a:prstGeom>
        </p:spPr>
      </p:pic>
      <p:pic>
        <p:nvPicPr>
          <p:cNvPr id="15" name="Immagine 14">
            <a:extLst>
              <a:ext uri="{FF2B5EF4-FFF2-40B4-BE49-F238E27FC236}">
                <a16:creationId xmlns:a16="http://schemas.microsoft.com/office/drawing/2014/main" id="{E1E2B37F-D3E1-499C-A17C-78DED35956EE}"/>
              </a:ext>
            </a:extLst>
          </p:cNvPr>
          <p:cNvPicPr>
            <a:picLocks noChangeAspect="1"/>
          </p:cNvPicPr>
          <p:nvPr/>
        </p:nvPicPr>
        <p:blipFill>
          <a:blip r:embed="rId7"/>
          <a:stretch>
            <a:fillRect/>
          </a:stretch>
        </p:blipFill>
        <p:spPr>
          <a:xfrm>
            <a:off x="6334145" y="4781507"/>
            <a:ext cx="1944662" cy="732341"/>
          </a:xfrm>
          <a:prstGeom prst="rect">
            <a:avLst/>
          </a:prstGeom>
        </p:spPr>
      </p:pic>
      <p:pic>
        <p:nvPicPr>
          <p:cNvPr id="17" name="Immagine 16">
            <a:extLst>
              <a:ext uri="{FF2B5EF4-FFF2-40B4-BE49-F238E27FC236}">
                <a16:creationId xmlns:a16="http://schemas.microsoft.com/office/drawing/2014/main" id="{09DF0AD7-14FA-46D8-A042-CF20157A86BA}"/>
              </a:ext>
            </a:extLst>
          </p:cNvPr>
          <p:cNvPicPr>
            <a:picLocks noChangeAspect="1"/>
          </p:cNvPicPr>
          <p:nvPr/>
        </p:nvPicPr>
        <p:blipFill>
          <a:blip r:embed="rId8"/>
          <a:stretch>
            <a:fillRect/>
          </a:stretch>
        </p:blipFill>
        <p:spPr>
          <a:xfrm>
            <a:off x="7631303" y="3548604"/>
            <a:ext cx="2495898" cy="894649"/>
          </a:xfrm>
          <a:prstGeom prst="rect">
            <a:avLst/>
          </a:prstGeom>
        </p:spPr>
      </p:pic>
    </p:spTree>
    <p:extLst>
      <p:ext uri="{BB962C8B-B14F-4D97-AF65-F5344CB8AC3E}">
        <p14:creationId xmlns:p14="http://schemas.microsoft.com/office/powerpoint/2010/main" val="931762111"/>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425</TotalTime>
  <Words>1009</Words>
  <Application>Microsoft Office PowerPoint</Application>
  <PresentationFormat>Widescreen</PresentationFormat>
  <Paragraphs>107</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Aharoni</vt:lpstr>
      <vt:lpstr>Arial</vt:lpstr>
      <vt:lpstr>Avenir Next LT Pro</vt:lpstr>
      <vt:lpstr>Calibri</vt:lpstr>
      <vt:lpstr>PrismaticVTI</vt:lpstr>
      <vt:lpstr>Recurrent Residual Convolutional Network based on U-Net (R2U-Net) for Medical Image Segmentation</vt:lpstr>
      <vt:lpstr>Semantic Segmentation</vt:lpstr>
      <vt:lpstr>Presentazione standard di PowerPoint</vt:lpstr>
      <vt:lpstr>U-Net</vt:lpstr>
      <vt:lpstr>Presentazione standard di PowerPoint</vt:lpstr>
      <vt:lpstr>Main Problem and proposed variants</vt:lpstr>
      <vt:lpstr>Presentazione standard di PowerPoint</vt:lpstr>
      <vt:lpstr>Datasets</vt:lpstr>
      <vt:lpstr>Quantitative Analysis Approaches</vt:lpstr>
      <vt:lpstr>Results of Skin Cancer Segmentation</vt:lpstr>
      <vt:lpstr>Results of Skin Cancer  Segmentation</vt:lpstr>
      <vt:lpstr>Code</vt:lpstr>
      <vt:lpstr>Code</vt:lpstr>
      <vt:lpstr>Code U-Net </vt:lpstr>
      <vt:lpstr>Code R2U-Net</vt:lpstr>
      <vt:lpstr>Strengths and weaknesses</vt:lpstr>
      <vt:lpstr>Strengths and weaknesses</vt:lpstr>
      <vt:lpstr>Strengths and weaknesses</vt:lpstr>
      <vt:lpstr>Our Project assignment</vt:lpstr>
      <vt:lpstr>Our Project assignment</vt:lpstr>
      <vt:lpstr>Our Project assignment</vt:lpstr>
      <vt:lpstr>Our results (training accuracy)</vt:lpstr>
      <vt:lpstr>Our results (validation accuracy)</vt:lpstr>
      <vt:lpstr>Our results (all metrics at epoch 50)</vt:lpstr>
      <vt:lpstr>Our results (training accuracy)</vt:lpstr>
      <vt:lpstr>Our results (validation accuracy)</vt:lpstr>
      <vt:lpstr>Our results (all metrics at epoch 50)</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Residual Convolutional Network based on U-Net (R2U-Net) for Medical Image Segmentation</dc:title>
  <dc:creator>DAVIDE LO PRESTI</dc:creator>
  <cp:lastModifiedBy>DAVIDE LO PRESTI</cp:lastModifiedBy>
  <cp:revision>85</cp:revision>
  <dcterms:created xsi:type="dcterms:W3CDTF">2021-06-21T11:57:56Z</dcterms:created>
  <dcterms:modified xsi:type="dcterms:W3CDTF">2021-06-25T10:00:21Z</dcterms:modified>
</cp:coreProperties>
</file>