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63" r:id="rId3"/>
    <p:sldId id="472" r:id="rId4"/>
    <p:sldId id="487" r:id="rId5"/>
    <p:sldId id="491" r:id="rId6"/>
    <p:sldId id="494" r:id="rId7"/>
    <p:sldId id="492" r:id="rId8"/>
    <p:sldId id="493" r:id="rId9"/>
    <p:sldId id="495" r:id="rId10"/>
    <p:sldId id="496" r:id="rId11"/>
    <p:sldId id="497" r:id="rId12"/>
    <p:sldId id="474" r:id="rId13"/>
    <p:sldId id="498" r:id="rId14"/>
    <p:sldId id="500" r:id="rId15"/>
    <p:sldId id="501" r:id="rId16"/>
    <p:sldId id="502" r:id="rId17"/>
    <p:sldId id="503" r:id="rId18"/>
    <p:sldId id="499" r:id="rId19"/>
    <p:sldId id="505" r:id="rId20"/>
    <p:sldId id="506" r:id="rId21"/>
    <p:sldId id="479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483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947"/>
    <a:srgbClr val="FF40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/>
    <p:restoredTop sz="94437"/>
  </p:normalViewPr>
  <p:slideViewPr>
    <p:cSldViewPr snapToGrid="0">
      <p:cViewPr varScale="1">
        <p:scale>
          <a:sx n="141" d="100"/>
          <a:sy n="141" d="100"/>
        </p:scale>
        <p:origin x="15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6:42:36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10:14:2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6:42:36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7:51:33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10:14:2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777A-1D98-86B9-B0DF-2CD103EE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2C80B-65D1-2B11-966D-EFE226CD5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9FBB9-908A-BD2C-C3D4-AB99F8C8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9B0BC-209C-EE97-3F9C-6F1DC7B07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7933-992B-94E4-F6DE-0F227388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D98087-143C-4E0B-850C-88BEAB1D6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DCED4-8F15-145D-F11B-4EDD41F2D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675D-5A1E-0A8C-0210-6B3002E9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F22D-B4C6-299C-78E3-F109B420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9D212-1398-8A79-94D2-8C5C1AE7E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B943A-91FB-7FB0-6A5C-E894F5C74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105F-3C78-F114-00A4-65B052B53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ABA9-7673-7A38-09FA-81B6579D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DF4FD-864D-A37B-0E7D-6C181EDA1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2463C-8787-7D97-1369-6CE2E8D0A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E460-BAC4-48C9-CC8A-889CE84FB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2459-EA20-BC09-7F8F-44264FB44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C37C8-EE6B-E9BB-A03F-391A816E4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32609-00AA-A274-E21C-2664AD683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590A-8F5D-07D2-949F-75203EA81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3AA4-8E3C-40EB-20EF-E10FA6D16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72510-BA2A-D870-143D-53D2CA283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7C2A9-DB1B-0A19-B31A-F355D02B6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6F82D-7B1C-24A1-C256-FFD193B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5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D80B-A17D-E1CE-7E25-47CBF826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59033-B420-3F11-3FD3-927FFBA4C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4D1FA-91FA-9E69-6DB1-5C1A8BB2A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A4A7-607A-9633-CB85-87B383D5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364-C71E-0CBB-1ACA-0767410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212B7-1A5B-E568-11C0-C52EBB53E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716AE-D66A-D97C-28C2-8317F4212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8667-67EE-7360-D0DE-5425DA3D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8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01B9-D28F-FD63-BE6C-820BF5A2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4E2D5-CE15-66B3-12A9-F15F8A62A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628AA-C8DD-D4C9-C563-5D70BE784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CF3AB-3F63-F8F6-2D16-A02D192EE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1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4DD2-17C5-C04D-CBAE-D29D3819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5D1A5-90D9-B411-85DC-9E70BF1AC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B8738-247C-9EDB-1551-05FE46788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2402-6F96-4D54-2D93-BF80B5F0C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C4E7-30FA-4552-A9BD-0CA07DEA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0755-B773-AD45-F372-79244873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D44D8-92F7-E969-6D88-917F46634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FE07-F779-A1C5-B6B2-17DFD141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504EC-FE4C-9D78-6C1E-7E247F8E7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B0A5C-7CB2-D409-0466-264101948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1C095-0C40-7A1C-AEF7-C31F32A4E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E71B5-A253-A12D-F349-04C84F98D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2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9F0B-2FD5-2984-4A24-78753453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D328C-238B-523D-A269-AA185A3F5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3DE24B-619A-63D5-9188-D46E456E3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CDD3E-2F46-48D7-FE54-B08D4D148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39C87-826F-092F-E2DB-EB372137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95ABA-72D5-90D4-5F5D-7948B1635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8FDB6-D250-FEC3-4005-60CEF3C33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E3B7-0960-3376-3575-52378C77E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DC34C-0F09-DEDB-EFAD-C05820F3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47C29-2BCA-E6E9-13C4-269B280BB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36467-393E-A7DB-D961-79DBBBA92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64B3-C37A-026F-9F0B-642B9FAEC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8EA7-92C3-271F-81A3-0A59F544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F75B4-8287-8CC2-E292-93B81F9BC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A6CD9-6FC7-7C84-06D7-5EBC8F4D2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6C0DC-4BDB-27FD-F1CF-6A4C5F9A2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F542-DDEB-08C7-DDBD-50E3236B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B83FF-E524-F9EE-2027-0F82859AB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9D37B-AD80-B251-7EBF-9FF80C524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F3CB-6B45-2113-D611-C1309EC6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2F01-615F-7486-9DD9-BB92B1D4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A5433-B751-93E1-7D59-2C436B7A7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6C9B-2468-C56B-7E30-87D087013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76F9-853E-6C13-B960-8B0A2A7E9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0B3D-12AA-0748-8E01-AC2A6D35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625883-EA7C-66B6-D8BE-5690992BA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76028-7300-F9B1-BD7B-7108F3D98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D160-C16B-F2A7-3134-A824C6DBA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64D1-A810-C2D2-09C6-93AA09B7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B8954-035E-E7E6-1F15-64E2F62EB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3E656-7FD8-B056-A375-F81099DBB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F57A-0FA2-E0B1-FEB1-16990319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5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8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9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10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statsquid.com/pca-simply-explain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Introduction to Principal Component Analysis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30D48B-ADCF-A36B-C2B3-80DBFC4F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138B9-9E7B-5DF2-988E-A24A03719F78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697C14-F3C1-4FF8-D80B-CDBBFF5AF2E0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F1CF41-F4DB-F941-EC0B-22533FBEE878}"/>
                  </a:ext>
                </a:extLst>
              </p14:cNvPr>
              <p14:cNvContentPartPr/>
              <p14:nvPr/>
            </p14:nvContentPartPr>
            <p14:xfrm>
              <a:off x="7144220" y="7225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F1CF41-F4DB-F941-EC0B-22533FBEE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5220" y="71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3EF62B92-2162-7650-2F4F-9CD82399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1" y="4648200"/>
            <a:ext cx="720000" cy="720000"/>
          </a:xfrm>
          <a:prstGeom prst="rect">
            <a:avLst/>
          </a:prstGeom>
        </p:spPr>
      </p:pic>
      <p:pic>
        <p:nvPicPr>
          <p:cNvPr id="25" name="Picture 24" descr="A graph of smoking and cigarettes&#10;&#10;Description automatically generated">
            <a:extLst>
              <a:ext uri="{FF2B5EF4-FFF2-40B4-BE49-F238E27FC236}">
                <a16:creationId xmlns:a16="http://schemas.microsoft.com/office/drawing/2014/main" id="{EDDD044A-335A-0836-4F14-AC4AD77C1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77871" t="4246" r="3460" b="60538"/>
          <a:stretch/>
        </p:blipFill>
        <p:spPr>
          <a:xfrm>
            <a:off x="10548980" y="349652"/>
            <a:ext cx="1560147" cy="1655401"/>
          </a:xfrm>
          <a:prstGeom prst="rect">
            <a:avLst/>
          </a:prstGeom>
          <a:noFill/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C6A31A6-6784-3103-EED3-E56022AEC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2301" y="4089400"/>
            <a:ext cx="720000" cy="72000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63556FFB-912A-1D47-8DB1-B6265FEA1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1" y="3632200"/>
            <a:ext cx="720000" cy="7200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0E2F30A-0505-7F91-60AE-1074DD7FE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701" y="3272700"/>
            <a:ext cx="720000" cy="720000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08AC39CA-9ED0-A25A-7341-BE96861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601" y="4263300"/>
            <a:ext cx="720000" cy="720000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4A206EC9-FA0E-1097-E89F-67880EB9D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5250" y="2933700"/>
            <a:ext cx="720000" cy="7200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AE54075D-5FA8-3BC0-742B-F2CC44266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5550" y="1549400"/>
            <a:ext cx="720000" cy="7200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18FC5340-2D21-DF4A-B8D1-026EE16C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550" y="4423500"/>
            <a:ext cx="720000" cy="7200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77B03F98-FBC0-0257-7400-C5B7DE84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299" y="2933700"/>
            <a:ext cx="720000" cy="72000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C29C902E-690D-B9CC-8978-027C2B3AC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2550" y="3703500"/>
            <a:ext cx="720000" cy="72000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CF6C1332-50E2-5B62-5100-AE91FC4F3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8350" y="3007766"/>
            <a:ext cx="720000" cy="7200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BBF4BB0E-8A8B-74C2-B7EA-F8AAD2B52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372082"/>
            <a:ext cx="720000" cy="72000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E6CE5DC2-3587-586C-8725-D4F2CA0AA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2799" y="3566250"/>
            <a:ext cx="720000" cy="72000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61966FA-2218-A58D-A094-1068A0D56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5999" y="4169000"/>
            <a:ext cx="720000" cy="720000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5E8E687C-1E33-4EBE-4973-BAC2E48F2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3400" y="4466132"/>
            <a:ext cx="720000" cy="720000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ACACFD90-9159-D279-65B2-8D7502BB6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2999" y="2370132"/>
            <a:ext cx="720000" cy="72000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216FEEEA-EE28-B62D-6ED6-D779E180B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048" y="1861500"/>
            <a:ext cx="720000" cy="720000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44D7D03D-75F5-D27C-44AA-5BCF7ED85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9998" y="2370132"/>
            <a:ext cx="720000" cy="72000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F43C9DAA-82EB-F797-04D2-BC855D203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1598" y="1214431"/>
            <a:ext cx="720000" cy="720000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E11A35BB-E8E8-01C7-1505-56ECA68E46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0289" y="1246050"/>
            <a:ext cx="720000" cy="720000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E3A9D512-628A-6DE1-4C73-D2191BF24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6573" y="558300"/>
            <a:ext cx="720000" cy="720000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35F0C9E7-A90C-D501-39C9-9969E7A334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66573" y="3156714"/>
            <a:ext cx="720000" cy="72000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58B349E-E2A7-6E14-72A9-707056D1A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6751" y="260457"/>
            <a:ext cx="720000" cy="720000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4EE52D8-26FA-718D-4AD4-BA39CE667B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897" y="4449400"/>
            <a:ext cx="720000" cy="72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CBB3E4F-8FE6-F694-19D4-D7CE6BBF644D}"/>
              </a:ext>
            </a:extLst>
          </p:cNvPr>
          <p:cNvSpPr txBox="1"/>
          <p:nvPr/>
        </p:nvSpPr>
        <p:spPr>
          <a:xfrm>
            <a:off x="4093999" y="5817247"/>
            <a:ext cx="404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Average cigarettes per 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63C13-4A1E-5B07-042E-D8958556FEDF}"/>
              </a:ext>
            </a:extLst>
          </p:cNvPr>
          <p:cNvSpPr txBox="1"/>
          <p:nvPr/>
        </p:nvSpPr>
        <p:spPr>
          <a:xfrm rot="16200000">
            <a:off x="-896726" y="2668023"/>
            <a:ext cx="27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Cholesterol Level</a:t>
            </a:r>
          </a:p>
        </p:txBody>
      </p:sp>
    </p:spTree>
    <p:extLst>
      <p:ext uri="{BB962C8B-B14F-4D97-AF65-F5344CB8AC3E}">
        <p14:creationId xmlns:p14="http://schemas.microsoft.com/office/powerpoint/2010/main" val="2341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919CC2-7D8B-0E82-DBBC-7DFABF79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402CC3-088B-7DB0-1C00-00BE6903CBAA}"/>
              </a:ext>
            </a:extLst>
          </p:cNvPr>
          <p:cNvGrpSpPr/>
          <p:nvPr/>
        </p:nvGrpSpPr>
        <p:grpSpPr>
          <a:xfrm>
            <a:off x="1764903" y="250932"/>
            <a:ext cx="8662193" cy="4076834"/>
            <a:chOff x="236162" y="260457"/>
            <a:chExt cx="11872965" cy="61103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6CA0FC-AAC2-4836-5258-44A62EDDC7C9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B2D2A7-CB77-509D-8D41-B4800A7A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583A7-4AB8-06BE-CD48-956B08C9AB5A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583A7-4AB8-06BE-CD48-956B08C9A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7024088F-EFB3-D89B-3CBE-7BE8F83C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25" name="Picture 24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ADC65676-E1E9-50C9-3D63-44B94BB7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B1646E45-DB58-0836-B67F-58F950640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802E09B3-2D08-0880-B8B1-44EDAE5B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7D2F2F9-21FE-4C78-FF21-625C10BD1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DFCB8D7-4833-41F6-51F3-BFA12EB52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9601" y="4263300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AE5146F8-9C28-5633-BE87-A1672DDD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5250" y="2933700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30040405-CCC7-3F67-DB9E-960355B66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550" y="1549400"/>
              <a:ext cx="720000" cy="7200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CDEAE2CB-183D-B227-5EAA-C7E3E701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550" y="4423500"/>
              <a:ext cx="720000" cy="7200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61B22437-6FFE-A7FF-B20D-D3D3A117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8299" y="2933700"/>
              <a:ext cx="720000" cy="7200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276F724A-9FF2-1D8E-FF90-17244F54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32550" y="3703500"/>
              <a:ext cx="720000" cy="7200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A09F4AD-CB2E-34FD-AAD6-01DE54D44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8350" y="3007766"/>
              <a:ext cx="720000" cy="7200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4D59169B-ACA3-808B-24F6-AD295338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372082"/>
              <a:ext cx="720000" cy="7200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E42272CD-9352-864E-E95F-3A978E6B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AAA214CB-5DBE-8ADD-F5AF-3E2036BC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999" y="4169000"/>
              <a:ext cx="720000" cy="7200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25765F86-AB45-401C-3E35-C6A21E65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3400" y="4466132"/>
              <a:ext cx="720000" cy="7200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607045C3-6D8F-8A5B-4661-7EA5DCDBA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2999" y="2370132"/>
              <a:ext cx="720000" cy="7200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E42976DC-C418-CDF5-E937-E922A593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14048" y="1861500"/>
              <a:ext cx="720000" cy="7200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131AF93A-C764-A291-9EB1-9A10D854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9998" y="2370132"/>
              <a:ext cx="720000" cy="7200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263F49DC-A72D-AC53-013A-92C563E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1598" y="1214431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E88CD66E-F4F5-BBB4-3A54-096921C9F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0289" y="124605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849D867C-0DB3-1A7F-963B-2F8850527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6573" y="5583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7C60DABA-9DD6-EFB7-6046-AD917DCF0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66573" y="3156714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ADF363B9-9179-B634-54DE-3C8AA96F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6751" y="260457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D2AF81C1-77BB-70AA-0970-123F89E97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897" y="4449400"/>
              <a:ext cx="720000" cy="720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A77E5B-71E6-D42B-F175-8CDB21B14E6F}"/>
                </a:ext>
              </a:extLst>
            </p:cNvPr>
            <p:cNvSpPr txBox="1"/>
            <p:nvPr/>
          </p:nvSpPr>
          <p:spPr>
            <a:xfrm>
              <a:off x="4093999" y="5817248"/>
              <a:ext cx="4040049" cy="55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cigarettes per day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FD40EC-241C-46AB-1326-57BBD272B479}"/>
                </a:ext>
              </a:extLst>
            </p:cNvPr>
            <p:cNvSpPr txBox="1"/>
            <p:nvPr/>
          </p:nvSpPr>
          <p:spPr>
            <a:xfrm rot="16200000">
              <a:off x="-1017850" y="2532309"/>
              <a:ext cx="3014253" cy="50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Cholesterol Level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8A98-5012-572C-39EA-247F2346F446}"/>
              </a:ext>
            </a:extLst>
          </p:cNvPr>
          <p:cNvSpPr txBox="1">
            <a:spLocks/>
          </p:cNvSpPr>
          <p:nvPr/>
        </p:nvSpPr>
        <p:spPr>
          <a:xfrm>
            <a:off x="1020275" y="4697796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However, if we visualize it this way, we might </a:t>
            </a:r>
            <a:r>
              <a:rPr lang="en-US" sz="3000" b="1" dirty="0">
                <a:solidFill>
                  <a:srgbClr val="FF0000"/>
                </a:solidFill>
              </a:rPr>
              <a:t>lose</a:t>
            </a:r>
            <a:r>
              <a:rPr lang="en-US" sz="3000" dirty="0"/>
              <a:t> some valuable information that might be contained in other factors of the data like </a:t>
            </a:r>
            <a:r>
              <a:rPr lang="en-US" sz="3000" b="1" dirty="0">
                <a:solidFill>
                  <a:srgbClr val="0070C0"/>
                </a:solidFill>
              </a:rPr>
              <a:t>Average Blood Pressure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0070C0"/>
                </a:solidFill>
              </a:rPr>
              <a:t>Sugar Level</a:t>
            </a:r>
          </a:p>
        </p:txBody>
      </p:sp>
    </p:spTree>
    <p:extLst>
      <p:ext uri="{BB962C8B-B14F-4D97-AF65-F5344CB8AC3E}">
        <p14:creationId xmlns:p14="http://schemas.microsoft.com/office/powerpoint/2010/main" val="20352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65FD15-6E27-FFEF-2388-7DEBBEB3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7C60189-05D5-386C-6634-058C08DCF224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Is there a way of taking into account all factors?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88F1E-5F93-4F91-0DA5-423C26CD6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27564"/>
            <a:ext cx="2930436" cy="2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32F326-9EB5-4A9A-5C3C-4E7E494D0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0D2DB0-15B4-9A98-76C0-46CB480C2D81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6DE462B-B931-8ED6-A627-F6906D770651}"/>
              </a:ext>
            </a:extLst>
          </p:cNvPr>
          <p:cNvSpPr txBox="1">
            <a:spLocks/>
          </p:cNvSpPr>
          <p:nvPr/>
        </p:nvSpPr>
        <p:spPr>
          <a:xfrm>
            <a:off x="813546" y="5009658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 amazing solution is called </a:t>
            </a:r>
            <a:r>
              <a:rPr lang="en-US" sz="3000" b="1" dirty="0">
                <a:solidFill>
                  <a:srgbClr val="0070C0"/>
                </a:solidFill>
              </a:rPr>
              <a:t>Principal Component Analysis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0070C0"/>
                </a:solidFill>
              </a:rPr>
              <a:t>PCA</a:t>
            </a:r>
            <a:r>
              <a:rPr lang="en-US" sz="3000" dirty="0"/>
              <a:t> for short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159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215B0E-42A7-3AB8-8CA9-60C36669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072904-B164-5154-7AA2-C56B1A5353F4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276FBD6-5A44-EEA1-6D01-133135B1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" y="128867"/>
            <a:ext cx="5076339" cy="180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438F172-64DC-6A5F-24CB-801DB0AD42FD}"/>
              </a:ext>
            </a:extLst>
          </p:cNvPr>
          <p:cNvCxnSpPr>
            <a:cxnSpLocks/>
            <a:stCxn id="11" idx="3"/>
            <a:endCxn id="2" idx="0"/>
          </p:cNvCxnSpPr>
          <p:nvPr/>
        </p:nvCxnSpPr>
        <p:spPr>
          <a:xfrm>
            <a:off x="5235306" y="1028867"/>
            <a:ext cx="860694" cy="114509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6AA3-C951-AF68-82E1-7C9615CCC957}"/>
              </a:ext>
            </a:extLst>
          </p:cNvPr>
          <p:cNvSpPr txBox="1">
            <a:spLocks/>
          </p:cNvSpPr>
          <p:nvPr/>
        </p:nvSpPr>
        <p:spPr>
          <a:xfrm>
            <a:off x="143164" y="4928140"/>
            <a:ext cx="5382859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PCA </a:t>
            </a:r>
            <a:r>
              <a:rPr lang="en-US" sz="3000" b="1" dirty="0">
                <a:solidFill>
                  <a:srgbClr val="0070C0"/>
                </a:solidFill>
              </a:rPr>
              <a:t>takes all </a:t>
            </a:r>
            <a:r>
              <a:rPr lang="en-US" sz="3000" dirty="0"/>
              <a:t>of the factors and </a:t>
            </a:r>
            <a:r>
              <a:rPr lang="en-US" sz="3000" b="1" dirty="0">
                <a:solidFill>
                  <a:srgbClr val="0070C0"/>
                </a:solidFill>
              </a:rPr>
              <a:t>combines</a:t>
            </a:r>
            <a:r>
              <a:rPr lang="en-US" sz="3000" dirty="0"/>
              <a:t> them in a smart way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1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AF2689-878E-E176-7CD7-E612CE114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F1B182-43DC-F84B-C6DC-4A03F860C8FB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F96C10E-D05E-A920-ECEF-445256F8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" y="128867"/>
            <a:ext cx="5076339" cy="180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7BE7F8D-892B-95BA-A3A7-C9FCBD92D866}"/>
              </a:ext>
            </a:extLst>
          </p:cNvPr>
          <p:cNvCxnSpPr>
            <a:cxnSpLocks/>
            <a:stCxn id="11" idx="3"/>
            <a:endCxn id="2" idx="0"/>
          </p:cNvCxnSpPr>
          <p:nvPr/>
        </p:nvCxnSpPr>
        <p:spPr>
          <a:xfrm>
            <a:off x="5235306" y="1028867"/>
            <a:ext cx="860694" cy="114509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F4B5D70-B7E7-DA1F-AE71-D5DAD026F6D6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6705618" y="4074415"/>
            <a:ext cx="972148" cy="2191385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34096F-C361-1DA2-EDBF-92DCBB867F97}"/>
              </a:ext>
            </a:extLst>
          </p:cNvPr>
          <p:cNvSpPr txBox="1">
            <a:spLocks/>
          </p:cNvSpPr>
          <p:nvPr/>
        </p:nvSpPr>
        <p:spPr>
          <a:xfrm>
            <a:off x="143164" y="4928140"/>
            <a:ext cx="5382859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And produces new factors called </a:t>
            </a:r>
            <a:r>
              <a:rPr lang="en-US" sz="3000" b="1" dirty="0">
                <a:solidFill>
                  <a:srgbClr val="0070C0"/>
                </a:solidFill>
              </a:rPr>
              <a:t>principal components</a:t>
            </a:r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592F7F3-85A1-C430-94E7-CF3C0028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385" y="4396182"/>
            <a:ext cx="390461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18B794-7DD8-25B6-8F1F-E5A83A15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F9FAF32-5B96-0AE7-AEE5-7CF10194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FFABD3B-94B2-EE17-F9C4-4EA79DA87662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01895C7-1A52-649A-4732-6F5969C3D1F8}"/>
              </a:ext>
            </a:extLst>
          </p:cNvPr>
          <p:cNvCxnSpPr>
            <a:cxnSpLocks/>
            <a:stCxn id="18" idx="2"/>
            <a:endCxn id="2" idx="1"/>
          </p:cNvCxnSpPr>
          <p:nvPr/>
        </p:nvCxnSpPr>
        <p:spPr>
          <a:xfrm rot="5400000" flipH="1" flipV="1">
            <a:off x="7307493" y="1216092"/>
            <a:ext cx="353943" cy="1605840"/>
          </a:xfrm>
          <a:prstGeom prst="curvedConnector4">
            <a:avLst>
              <a:gd name="adj1" fmla="val -64587"/>
              <a:gd name="adj2" fmla="val 6823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10F7D3-B500-11E3-FE6C-35D3F66F2433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1079A2A-3FD2-D7C1-1BCA-4D9D315ED1A4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Principal Component Analysis enables us to reduce our dataset with </a:t>
            </a:r>
            <a:r>
              <a:rPr lang="en-US" sz="3000" b="1" dirty="0"/>
              <a:t>8 factors</a:t>
            </a:r>
            <a:r>
              <a:rPr lang="en-US" sz="3000" dirty="0"/>
              <a:t> to </a:t>
            </a: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72FC9A0-9214-D3EB-135D-63CAFD623B5B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99D07B6-41DB-459B-0698-68AE712067B2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0E10AA39-8147-F373-E05C-C34585FB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385" y="582040"/>
            <a:ext cx="390461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464797-56FA-AD88-1A4E-6197438C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9B35805-A293-2FE0-BA6A-48EBD6DD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B796518-B115-DD1C-F7FE-31C02A7DDE4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FD8FB3-BC81-70E2-55FF-296F98266DFC}"/>
              </a:ext>
            </a:extLst>
          </p:cNvPr>
          <p:cNvCxnSpPr>
            <a:cxnSpLocks/>
            <a:stCxn id="18" idx="2"/>
            <a:endCxn id="2" idx="1"/>
          </p:cNvCxnSpPr>
          <p:nvPr/>
        </p:nvCxnSpPr>
        <p:spPr>
          <a:xfrm rot="5400000" flipH="1" flipV="1">
            <a:off x="7307493" y="1216092"/>
            <a:ext cx="353943" cy="1605840"/>
          </a:xfrm>
          <a:prstGeom prst="curvedConnector4">
            <a:avLst>
              <a:gd name="adj1" fmla="val -64587"/>
              <a:gd name="adj2" fmla="val 6823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78CFA2-AC34-0322-DCE8-B8328419EFAC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448DBA7-4E34-95DA-385F-74C54CE9686B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By using PCA, we were able to </a:t>
            </a:r>
            <a:r>
              <a:rPr lang="en-US" sz="3000" b="1" dirty="0">
                <a:solidFill>
                  <a:srgbClr val="0070C0"/>
                </a:solidFill>
              </a:rPr>
              <a:t>simplify our data </a:t>
            </a:r>
            <a:r>
              <a:rPr lang="en-US" sz="3000" dirty="0"/>
              <a:t>much more and what is important is we </a:t>
            </a:r>
            <a:r>
              <a:rPr lang="en-US" sz="3000" b="1" dirty="0">
                <a:solidFill>
                  <a:srgbClr val="002060"/>
                </a:solidFill>
              </a:rPr>
              <a:t>did not lose much information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FDD7A8B-921C-6B4C-363B-EED607BAC99F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32CC48-9138-C86C-EB72-C8A6D6829E6B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625EDC0-6B3E-7166-009C-09148119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385" y="582040"/>
            <a:ext cx="390461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7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1E6ADC-5404-8B3C-792D-BA77E671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978AC2-C8DD-A209-F5F0-316F4D27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09975"/>
              </p:ext>
            </p:extLst>
          </p:nvPr>
        </p:nvGraphicFramePr>
        <p:xfrm>
          <a:off x="172242" y="772511"/>
          <a:ext cx="5827985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CF7D-1811-71CA-8AE2-BD9F0CD50857}"/>
              </a:ext>
            </a:extLst>
          </p:cNvPr>
          <p:cNvSpPr txBox="1">
            <a:spLocks/>
          </p:cNvSpPr>
          <p:nvPr/>
        </p:nvSpPr>
        <p:spPr>
          <a:xfrm>
            <a:off x="365536" y="508151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Okay but we still cannot represent </a:t>
            </a:r>
            <a:r>
              <a:rPr lang="en-US" sz="3000" b="1" dirty="0"/>
              <a:t>5 dimensions </a:t>
            </a:r>
            <a:r>
              <a:rPr lang="en-US" sz="3000" dirty="0"/>
              <a:t>to a </a:t>
            </a:r>
            <a:r>
              <a:rPr lang="en-US" sz="3000" b="1" dirty="0"/>
              <a:t>2 dimensional plot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EEF55-C805-41C6-DDCF-EE0C1DABD3C1}"/>
              </a:ext>
            </a:extLst>
          </p:cNvPr>
          <p:cNvGrpSpPr/>
          <p:nvPr/>
        </p:nvGrpSpPr>
        <p:grpSpPr>
          <a:xfrm>
            <a:off x="6949970" y="1117775"/>
            <a:ext cx="5069788" cy="2997551"/>
            <a:chOff x="990600" y="260457"/>
            <a:chExt cx="11118527" cy="5416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F91091-BFBC-7A52-67B9-8DA16A1404D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D6B3F8-79BA-7958-8529-A7DC25761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96137C-77DF-B3E0-2475-3F383B65609D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96137C-77DF-B3E0-2475-3F383B6560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E070D2E0-06D4-8864-B9C6-31818815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9" name="Picture 8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454F33B8-267C-1CBC-6E06-0C985E9C3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E814FB77-6EAE-605D-A165-AA879C54A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E2913F54-677C-5EAD-B84E-DEF1B06E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3EB832CF-6F69-AE66-80AC-E4672132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3996F4E0-4B64-484B-A754-059767D8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9601" y="42633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65D80D35-A54D-176D-DE41-007BD3F65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5250" y="2933700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ABC4DA19-95D2-8EE1-9A6A-F482A1A0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550" y="15494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979BE58D-C7EC-E08B-4028-294F46CF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550" y="4423500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1C7E5C45-D54D-9E15-39AA-50AD60C60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8299" y="2933700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FE64EDBC-F75D-9680-670D-97B1162E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32550" y="3703500"/>
              <a:ext cx="720000" cy="7200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A9D02E71-72D4-1BE0-B392-A78C800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8350" y="3007766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B0256D8-D093-2BFE-82C7-C14D40FF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372082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0D81245A-56F2-6C26-C9F3-71C2DEDD6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4E1AA69B-3283-339B-0A94-268DFCB7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999" y="4169000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5B89DD7B-8D97-7550-6492-FBAF806B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3400" y="4466132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F486EF03-C27B-57C2-4D19-AE1875D1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2999" y="2370132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E50DFE29-F9E6-F7C1-AD26-62125A34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14048" y="1861500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4F3B5128-42F3-795B-7822-E7E16D2D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9998" y="237013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1C753F4A-DFDA-C0D6-14D9-622760E1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1598" y="1214431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D489FCA-15F8-CA25-BC2E-A12B1D80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0289" y="1246050"/>
              <a:ext cx="720000" cy="7200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F9B8A33C-BEBC-7929-6F0D-90A003AB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6573" y="558300"/>
              <a:ext cx="720000" cy="7200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8FCD1224-0F50-B688-B3DA-F555E3E9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66573" y="3156714"/>
              <a:ext cx="720000" cy="7200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C111FBAD-805B-F905-A2A3-3C29FA48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6751" y="260457"/>
              <a:ext cx="720000" cy="7200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6931B4AB-68C7-73D5-42BF-681F8423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897" y="4449400"/>
              <a:ext cx="720000" cy="720000"/>
            </a:xfrm>
            <a:prstGeom prst="rect">
              <a:avLst/>
            </a:prstGeom>
          </p:spPr>
        </p:pic>
      </p:grpSp>
      <p:sp>
        <p:nvSpPr>
          <p:cNvPr id="39" name="&quot;Not Allowed&quot; Symbol 38">
            <a:extLst>
              <a:ext uri="{FF2B5EF4-FFF2-40B4-BE49-F238E27FC236}">
                <a16:creationId xmlns:a16="http://schemas.microsoft.com/office/drawing/2014/main" id="{0B8B2416-A2B5-1938-F5CE-6284BC3DB597}"/>
              </a:ext>
            </a:extLst>
          </p:cNvPr>
          <p:cNvSpPr/>
          <p:nvPr/>
        </p:nvSpPr>
        <p:spPr>
          <a:xfrm>
            <a:off x="4519556" y="875326"/>
            <a:ext cx="3240000" cy="32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21C54B-B490-7983-F26C-253807A2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2675C8-749E-2853-A110-130D87BA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22549"/>
              </p:ext>
            </p:extLst>
          </p:nvPr>
        </p:nvGraphicFramePr>
        <p:xfrm>
          <a:off x="1073037" y="398034"/>
          <a:ext cx="10045923" cy="47747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48641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3348641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3348641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</a:tblGrid>
              <a:tr h="840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Principal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% Variance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E772-532D-DD0C-D4E2-6C814D1CD1F9}"/>
              </a:ext>
            </a:extLst>
          </p:cNvPr>
          <p:cNvSpPr txBox="1">
            <a:spLocks/>
          </p:cNvSpPr>
          <p:nvPr/>
        </p:nvSpPr>
        <p:spPr>
          <a:xfrm>
            <a:off x="365536" y="5404243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The nice thing about PCA is that principal components</a:t>
            </a:r>
            <a:r>
              <a:rPr lang="en-US" sz="3000" b="1" dirty="0"/>
              <a:t> are ranked </a:t>
            </a:r>
            <a:r>
              <a:rPr lang="en-US" sz="3000" dirty="0"/>
              <a:t>from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most important </a:t>
            </a:r>
            <a:r>
              <a:rPr lang="en-US" sz="3000" dirty="0"/>
              <a:t>to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least important</a:t>
            </a:r>
          </a:p>
        </p:txBody>
      </p:sp>
      <p:pic>
        <p:nvPicPr>
          <p:cNvPr id="15" name="Picture 14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D12D88C7-E312-C842-9443-E13FFEFD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" t="9897" r="71889" b="9720"/>
          <a:stretch/>
        </p:blipFill>
        <p:spPr>
          <a:xfrm>
            <a:off x="1546049" y="1276208"/>
            <a:ext cx="381115" cy="720000"/>
          </a:xfrm>
          <a:prstGeom prst="rect">
            <a:avLst/>
          </a:prstGeom>
        </p:spPr>
      </p:pic>
      <p:pic>
        <p:nvPicPr>
          <p:cNvPr id="37" name="Picture 36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F4346102-BE99-CEDC-969F-AFA8A79F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44" t="9897" r="40556" b="9720"/>
          <a:stretch/>
        </p:blipFill>
        <p:spPr>
          <a:xfrm>
            <a:off x="1566108" y="2065394"/>
            <a:ext cx="361056" cy="720000"/>
          </a:xfrm>
          <a:prstGeom prst="rect">
            <a:avLst/>
          </a:prstGeom>
        </p:spPr>
      </p:pic>
      <p:pic>
        <p:nvPicPr>
          <p:cNvPr id="40" name="Picture 39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02D85BBF-399B-F0D8-91D1-01BE97D2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55" t="9897" r="8445" b="9956"/>
          <a:stretch/>
        </p:blipFill>
        <p:spPr>
          <a:xfrm>
            <a:off x="1555547" y="2854580"/>
            <a:ext cx="36211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Principal Component Analysis?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 world example using PCA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Components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 Plot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Loading Scores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028EB3-2EBB-A68C-43DB-952CE01B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805453-3670-115B-A961-113053DB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04872"/>
              </p:ext>
            </p:extLst>
          </p:nvPr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CA6D-B57D-1651-A026-E74DDAD6036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example, let us plot </a:t>
            </a:r>
            <a:r>
              <a:rPr lang="en-US" sz="3000" b="1" dirty="0"/>
              <a:t>PC1</a:t>
            </a:r>
            <a:r>
              <a:rPr lang="en-US" sz="3000" dirty="0"/>
              <a:t> and </a:t>
            </a:r>
            <a:r>
              <a:rPr lang="en-US" sz="3000" b="1" dirty="0"/>
              <a:t>PC2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4CB18-40E9-4E74-58CD-0C0B9B32FB1D}"/>
              </a:ext>
            </a:extLst>
          </p:cNvPr>
          <p:cNvSpPr/>
          <p:nvPr/>
        </p:nvSpPr>
        <p:spPr>
          <a:xfrm>
            <a:off x="3182007" y="1542852"/>
            <a:ext cx="2358182" cy="3772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4CFD4-BD17-1A1F-5F63-2739D620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A4F549-E897-FB41-2C42-A2FAF2D92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1D6049-61AC-6236-0E49-05FA5E93398B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This is our PCA plot and each point is a person from our dataset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648720-4D65-D1CB-8D33-08CAE91F6DD2}"/>
              </a:ext>
            </a:extLst>
          </p:cNvPr>
          <p:cNvCxnSpPr>
            <a:cxnSpLocks/>
          </p:cNvCxnSpPr>
          <p:nvPr/>
        </p:nvCxnSpPr>
        <p:spPr>
          <a:xfrm>
            <a:off x="1234887" y="5126986"/>
            <a:ext cx="84714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9592DB-376C-52F1-2155-117AD691A049}"/>
              </a:ext>
            </a:extLst>
          </p:cNvPr>
          <p:cNvCxnSpPr>
            <a:cxnSpLocks/>
          </p:cNvCxnSpPr>
          <p:nvPr/>
        </p:nvCxnSpPr>
        <p:spPr>
          <a:xfrm flipV="1">
            <a:off x="1234887" y="452893"/>
            <a:ext cx="0" cy="4707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368BF0-7A6A-C815-4CF6-877C0623D0A8}"/>
                  </a:ext>
                </a:extLst>
              </p14:cNvPr>
              <p14:cNvContentPartPr/>
              <p14:nvPr/>
            </p14:nvContentPartPr>
            <p14:xfrm>
              <a:off x="6943849" y="774600"/>
              <a:ext cx="334" cy="31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368BF0-7A6A-C815-4CF6-877C0623D0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5499" y="766625"/>
                <a:ext cx="16700" cy="1595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50DB255E-AAA1-5D49-228B-3C422B83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269" y="4250007"/>
            <a:ext cx="667973" cy="637416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81B5C4B1-67A7-47A4-D01B-92B316DD4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1432" y="3755301"/>
            <a:ext cx="667973" cy="637416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5C9193E2-478A-4442-E560-AED45C3CE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269" y="3350542"/>
            <a:ext cx="667973" cy="637416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2036DB3E-69C3-5ED6-83D0-3F81D166F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3337" y="3032276"/>
            <a:ext cx="667973" cy="637416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CFAE89AE-95D8-9FD1-9C8C-CCBC55B12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466" y="4002654"/>
            <a:ext cx="667973" cy="637416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BD2C3DC3-275D-7891-8821-8D0032706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8730" y="3228813"/>
            <a:ext cx="667973" cy="637416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552794A2-5901-D506-4B10-0AD50A63D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589" y="786355"/>
            <a:ext cx="667973" cy="637416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61AAD946-7E0C-2546-13F0-332CF107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4187" y="3188355"/>
            <a:ext cx="667973" cy="637416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A11D0BE7-CF9E-0838-52DC-7D0758874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7763" y="3379704"/>
            <a:ext cx="667973" cy="637416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ADC94278-1F07-D6A7-A789-99BA33E12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7901" y="3655580"/>
            <a:ext cx="667973" cy="637416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9F667DC-F716-2E46-F848-FD3AB005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5911" y="3292156"/>
            <a:ext cx="667973" cy="637416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F5E94E7E-F001-C67D-20E6-BF3D0C276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4729" y="3974288"/>
            <a:ext cx="667973" cy="637416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4D9566B8-82DE-EFF9-C2D6-F64100CF4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393" y="1582625"/>
            <a:ext cx="667973" cy="637416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9C890147-1D87-87C9-7C41-AF533E3D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5398" y="1153802"/>
            <a:ext cx="667973" cy="637416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B7BEBC52-24FB-E50A-E80C-243C324F7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0737" y="1782771"/>
            <a:ext cx="667973" cy="637416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9FC7CE69-5C6F-C7C4-63A5-E71C5BEA3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9653" y="2932389"/>
            <a:ext cx="667973" cy="637416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2A439295-1DAF-EBDE-EC07-34B693BB1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393" y="586209"/>
            <a:ext cx="667973" cy="637416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C722E5DF-7792-6BBF-78C7-52AB360D8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0813" y="2269839"/>
            <a:ext cx="667973" cy="637416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2BA24E0E-6848-A795-8B63-869C7A7B2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234" y="1683354"/>
            <a:ext cx="667973" cy="63741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A52B7920-E500-B258-215E-DA9B3DFD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4460" y="2828110"/>
            <a:ext cx="667973" cy="6374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0E6B3C4-EB81-B2EF-15F2-36D91CD9B074}"/>
              </a:ext>
            </a:extLst>
          </p:cNvPr>
          <p:cNvSpPr txBox="1"/>
          <p:nvPr/>
        </p:nvSpPr>
        <p:spPr>
          <a:xfrm>
            <a:off x="5681360" y="5219476"/>
            <a:ext cx="8362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PC1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96952C-3814-E938-4795-126E62963274}"/>
              </a:ext>
            </a:extLst>
          </p:cNvPr>
          <p:cNvSpPr txBox="1"/>
          <p:nvPr/>
        </p:nvSpPr>
        <p:spPr>
          <a:xfrm rot="16200000">
            <a:off x="411854" y="2374200"/>
            <a:ext cx="902874" cy="44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0399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9D75F-83B0-C0AD-1F74-C7245929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5C6552-0C68-2C5B-3C4D-596314A77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8163CF-0EB5-2CD2-60E2-CCFFE1D01702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Let us color the points by age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EEFFE2-FDE2-0F6B-69E1-F1D7D21360A6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BABF103-BE95-66BE-1819-400150AB8427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11BE36-4EC3-813D-5BA3-6249E3B7F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2FE311-0CD0-354B-0770-DC250D822B41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2FE311-0CD0-354B-0770-DC250D822B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39F06432-F2E3-FB33-8596-DBA21781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665A8A13-5485-FF2C-2965-8A248046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E267B5F-4B00-6848-BBBC-36FBD23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9433F6C1-B1EA-1A5E-E69F-9A6F066B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BF1E339B-0484-C2DE-3E5F-3F812D98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0B544EF6-FCC4-A4C1-8E39-524C8BF3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6AF99FCF-83A1-6A94-D4E4-F82DA478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1B78166E-F10B-E78C-5BF5-8C17EE9C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2379FB83-5E47-031B-6D17-6BB67395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0BFE51F8-C4EF-6E1B-8639-040D1B9C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5569A5E7-3228-D930-2297-79F3190C6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0E8BDEA9-E981-2865-12EF-A7E03611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0DDD8848-015F-ADB5-64BD-5C48C8308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A78D4675-600E-F07E-96C1-E04B6026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C034A37C-D4E8-AF96-C9F2-93275C19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4FB2D4BA-0E81-B822-807C-2CF8ACF2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680CD92E-1979-A512-DEE3-957390EA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E79FD2F-BD11-A9B6-E1F3-2987129B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1C200E92-E273-AEFF-844F-16123DAE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2C3EF1B7-FB79-24DD-8F1D-68589C89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96F838D8-8230-9668-2143-97E8CA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EA04F4-6207-1D20-0686-915104362AD6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AF6716-C8CE-7AF3-2F5D-3F27D1E02EC9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3F099-3AAC-9E0D-1D73-36CDB3DFB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FBC280-F914-00D5-EC05-5CBD1ABDF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11501A-3A2C-7FAF-DB26-6AFE01B888C6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can see that our samples are already clustered together really nice by </a:t>
            </a:r>
            <a:r>
              <a:rPr lang="en-US" sz="3000" b="1" dirty="0"/>
              <a:t>age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82BA41-1E9B-A361-8B5F-B853FFDC8DD4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F31FB0-950B-DD14-7BD3-D26220AA92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08BFB02-7EC9-3639-CF6B-5D7AFE67A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9FE449-B60E-9F08-989E-D8CF0BCCA4AA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9FE449-B60E-9F08-989E-D8CF0BCCA4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D26DB36F-FE62-B0E2-F46A-40288344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D94DE899-E94D-9529-B58D-F5BAD5F6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47E137BE-2714-2EC8-6DCA-C96E4DCA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140C4CD2-AC09-D3F8-D3D3-7380DDF4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78B29986-06F1-586E-50D9-9361A4273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60117B88-8607-109A-377A-ED38D11C2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9EDC1FB2-7863-69B1-1052-8A6973E5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59F9D575-9CB4-D65A-08FF-6422DE36C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138833A6-4887-566C-FFF8-2D7A414AF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ADF2D272-01EA-5028-7FEB-75C30221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4EBE702F-B13F-7F1F-1E14-3FB5380A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29FE9911-F44C-0EB3-CE20-5B00B144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2BF51100-5797-0D40-2C2B-043AC7623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170BC7E6-AFF9-A29E-75C6-9082851F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3D681737-0B19-F451-5203-73F8D340B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39F21AB3-773F-58BF-C16A-A451C488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9A627825-8331-A6A9-BF95-E6683DE4D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E8BCD9F1-F4B4-8CB8-485C-98646DC0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E91FE57-E71B-04A7-FB84-99EEBA7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79A5CD6C-E58C-0373-F05D-DFD4C951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A84CB0BE-6E0B-E497-C42D-19AC038A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F01A5-0BD2-721C-D9A4-A7E5C6588DE0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FFF399-B56F-05F4-6FFB-DBD5BD6B782B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1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5837C-5B7B-ADAF-3163-691255D7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074C42-782C-3973-D9B7-A94260A3C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8D37FB-6BF2-7684-6473-AFD694443367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Those people who live</a:t>
            </a:r>
            <a:r>
              <a:rPr lang="en-US" sz="3000" b="1" dirty="0">
                <a:solidFill>
                  <a:srgbClr val="00B0F0"/>
                </a:solidFill>
              </a:rPr>
              <a:t> longer </a:t>
            </a:r>
            <a:r>
              <a:rPr lang="en-US" sz="3000" dirty="0"/>
              <a:t>seem to be grouped together and those who live </a:t>
            </a:r>
            <a:r>
              <a:rPr lang="en-US" sz="3000" b="1" dirty="0">
                <a:solidFill>
                  <a:srgbClr val="FFC000"/>
                </a:solidFill>
              </a:rPr>
              <a:t>shorter</a:t>
            </a:r>
            <a:r>
              <a:rPr lang="en-US" sz="3000" dirty="0"/>
              <a:t> tend to be grouped together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7E89-B30D-B5D2-FD82-CA8B66C62695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24E83C5-440C-CCF3-8B1A-7B8B03C9E86C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B58B05-16CD-0BF6-9F50-43AEB16C3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2DEB4C-E122-F7D5-3422-254333119A79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2DEB4C-E122-F7D5-3422-254333119A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C63D13BD-DC2F-E94D-1DEF-628437F3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2FF2F570-D56A-2145-3534-A52260CD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C144E0CC-B754-6AE1-BDDD-48E9BF599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CC9FE0F0-5ACD-D1FE-E569-BCAB89DC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C9015C6C-14B9-ABEB-5CDC-36313991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79EC3CAB-09EF-B088-810C-7454ABB6B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5D4BB5FF-F6CD-0C10-3926-D9269C3A8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5D32629E-095E-9F18-3197-D1740607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48A4E07D-654B-BC7C-EE83-EAF1F2A4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225CC79E-7B11-BEC1-11ED-2C806178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358499E8-A50F-6549-95E1-DE51172A6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341FE8B0-8A86-6692-616A-3C40A938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A9B1F530-D763-8373-B765-98DCCD8BC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8C9AA79E-B0E6-9658-DDAE-D82DCA99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2EBD40A3-8E2A-72DD-9AAE-01CCA9A32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06BC8B95-3E56-D01A-3569-F9FBB50B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A71FC6A9-11F5-ED8A-DB25-084CBAD5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D2CCE0D2-182E-9C04-335F-79312636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4C27FC4F-F6DF-1937-2C58-40251D59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7A2346E7-3308-CDA1-A675-AD21231A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56967A4-6730-7D6D-EBFD-0DA9C37AE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92069A-F759-CEDB-C263-506CA717A33E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904446-7B55-A403-3E56-E518DD416741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6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268EC9-BEC8-141A-C750-39A4568EE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F72AF4F-1611-B055-7C45-D66DE2E4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BB8A2BA-68AA-709D-1C80-0DA4C8C6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1FC1FCD-7AEF-284E-AE58-456266CB5456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36514C3-3415-753A-3626-5805BD4F0E03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9C0DB4-B42F-3457-47F6-4F7D8599E9E8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595B803-16AF-0753-C526-032037F81E4A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So, PCA took into account all of the factors and transformed them into new variables called </a:t>
            </a:r>
            <a:r>
              <a:rPr lang="en-US" sz="3000" b="1" dirty="0">
                <a:solidFill>
                  <a:srgbClr val="002060"/>
                </a:solidFill>
              </a:rPr>
              <a:t>principal components 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11A7986-A54C-ED58-EEEE-766C00A91C54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C9C814D-0AAD-79BB-3101-6E6423A7A670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03D30FB-44DA-7B35-9BE9-97C13544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CDEE86-5184-59D5-28BA-53B70EABC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11006"/>
              </p:ext>
            </p:extLst>
          </p:nvPr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9661-ECE1-49C5-ED26-71896963293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And if we just take the first two components 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9B7A5-9E64-A02D-5DB4-9FC5607B0D50}"/>
              </a:ext>
            </a:extLst>
          </p:cNvPr>
          <p:cNvSpPr/>
          <p:nvPr/>
        </p:nvSpPr>
        <p:spPr>
          <a:xfrm>
            <a:off x="3182007" y="1542852"/>
            <a:ext cx="2358182" cy="3772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4A95E-F2D6-4FEA-5426-F599A98C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AA924-CEFC-963E-ECE2-372C1D116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5864F-7365-342B-87D3-3F0B10B69C12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actually already see some interesting trends in our data.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7E9DE-997D-F8D2-80AB-C9076DE85452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12A4D8F-A67C-53D8-DFE8-353CFBA88006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953C145-F8CC-15A3-A3B8-6CD4F7ADB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62546FB7-EE8E-1525-AD8A-B903B897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D60FA4D8-7E0B-A166-35B1-2758ACF9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7F9CE3AE-AFCF-4B3C-AAEF-81BC3716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7D293A93-8DA2-7EFE-A112-E247EADB0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9A59306C-278A-E380-3FEC-7E2EF69C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66C8C8E8-69E5-1EC4-0B78-1A714DD9D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C51AAA00-C9DD-3D12-426D-B9DF3D31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71792E2F-1D67-05DD-BBE9-881FED24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2606C5B1-9120-D390-FA02-071C0A38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DE152206-5668-745C-5B34-540576CB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8039CF8E-BC22-9A67-8108-584BE35B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168C441E-6BE1-7041-598E-FEAA64D2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CA20AF35-F004-FFC1-48AE-1AD369BCA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BA8D38B9-089F-7C78-13A0-DCAA9877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CE5794DA-1D38-6CF1-8265-5235F8060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EEEA9EBF-4BA2-F99B-A1B6-D682C9AA4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47936D9D-11B9-ADC5-8C6D-B340488D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CFF38BB-47EB-3798-993E-A340C83A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859B1870-A6D3-BB27-A44B-6CE0B906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56193794-24BC-F44F-6C2E-A26189CD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0C317BFF-60AD-733E-93D9-FA15E21E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D42D61-5059-8060-78DC-A0412D3EEF0A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472592-097F-5EB9-8020-21004F6BD831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8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ED629D-83DD-3E01-D5A8-F0E3B648F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14A843-FE35-5B5B-4211-DBAC6DE0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59147"/>
              </p:ext>
            </p:extLst>
          </p:nvPr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18E4-DEB9-8D2E-D781-A0E8F066DFEA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But what about the other principal components?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ECD28-701D-3407-03E9-05324774114F}"/>
              </a:ext>
            </a:extLst>
          </p:cNvPr>
          <p:cNvSpPr/>
          <p:nvPr/>
        </p:nvSpPr>
        <p:spPr>
          <a:xfrm>
            <a:off x="5535241" y="1587400"/>
            <a:ext cx="3474749" cy="37277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8F2C3004-B917-CA47-6920-E6F1D592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15" y="304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10E7A4-D894-794A-82F1-531FBED0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7D9C3D-861F-70AE-D94F-2DB8B7F5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61703"/>
              </p:ext>
            </p:extLst>
          </p:nvPr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DB8D-4880-036A-C0C5-D53E46554C3C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How do we know if the first two principal components are enough to capture most of the information or variance in the dataset?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B2B30-6ABC-C4EB-842A-6FCD753A9787}"/>
              </a:ext>
            </a:extLst>
          </p:cNvPr>
          <p:cNvSpPr/>
          <p:nvPr/>
        </p:nvSpPr>
        <p:spPr>
          <a:xfrm>
            <a:off x="5535241" y="1587400"/>
            <a:ext cx="3474749" cy="37277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AA4D6B7C-C812-757D-D2E2-1C650DB19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15" y="304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DBB6A1-5E2F-8A3E-EBE2-8AE9C6D0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F2A93E-D78F-5112-AC11-D4D68A1C99FE}"/>
              </a:ext>
            </a:extLst>
          </p:cNvPr>
          <p:cNvSpPr txBox="1">
            <a:spLocks/>
          </p:cNvSpPr>
          <p:nvPr/>
        </p:nvSpPr>
        <p:spPr>
          <a:xfrm>
            <a:off x="1138954" y="3962400"/>
            <a:ext cx="10515600" cy="1937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What makes a person live longer?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group of older people standing together&#10;&#10;Description automatically generated">
            <a:extLst>
              <a:ext uri="{FF2B5EF4-FFF2-40B4-BE49-F238E27FC236}">
                <a16:creationId xmlns:a16="http://schemas.microsoft.com/office/drawing/2014/main" id="{F49D6D02-481A-5AAD-8D78-A19419EC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52" y="549000"/>
            <a:ext cx="4451895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00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0E285-3A05-AC70-1FBF-FCEC2078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E32E2B-307B-2678-0FDF-73FD77C45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96679-EF51-50EA-C5D0-F94447DE4ACF}"/>
              </a:ext>
            </a:extLst>
          </p:cNvPr>
          <p:cNvGrpSpPr/>
          <p:nvPr/>
        </p:nvGrpSpPr>
        <p:grpSpPr>
          <a:xfrm>
            <a:off x="2267009" y="195444"/>
            <a:ext cx="7355018" cy="5291347"/>
            <a:chOff x="2267009" y="195444"/>
            <a:chExt cx="7355018" cy="52913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E744600-BA48-D118-BAF2-AAAEFD1E2744}"/>
                </a:ext>
              </a:extLst>
            </p:cNvPr>
            <p:cNvGrpSpPr/>
            <p:nvPr/>
          </p:nvGrpSpPr>
          <p:grpSpPr>
            <a:xfrm>
              <a:off x="2267009" y="833717"/>
              <a:ext cx="7355018" cy="4653074"/>
              <a:chOff x="1602274" y="1002695"/>
              <a:chExt cx="8557726" cy="5418667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7142334-C261-6870-2D82-A138051B25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1531633"/>
                  </p:ext>
                </p:extLst>
              </p:nvPr>
            </p:nvGraphicFramePr>
            <p:xfrm>
              <a:off x="2032000" y="1002695"/>
              <a:ext cx="8128000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5EDBB-CD9F-DFEC-D29B-82983FD7B2FE}"/>
                  </a:ext>
                </a:extLst>
              </p:cNvPr>
              <p:cNvSpPr txBox="1"/>
              <p:nvPr/>
            </p:nvSpPr>
            <p:spPr>
              <a:xfrm rot="16200000">
                <a:off x="325564" y="3297277"/>
                <a:ext cx="2983145" cy="42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Variance Explained (%)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0786A-935B-21AE-5045-99D23A5D9EE0}"/>
                </a:ext>
              </a:extLst>
            </p:cNvPr>
            <p:cNvSpPr txBox="1"/>
            <p:nvPr/>
          </p:nvSpPr>
          <p:spPr>
            <a:xfrm>
              <a:off x="4611690" y="195444"/>
              <a:ext cx="3034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SCREE PLOT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C985E9-F4FD-510F-6ABD-359FA95AE57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can use a graphical representation know as a </a:t>
            </a:r>
            <a:r>
              <a:rPr lang="en-US" sz="3000" b="1" dirty="0"/>
              <a:t>scree plot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82FD-C692-A140-855E-4996080A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B7CD43-7FCC-2BE0-A19C-C53AF105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9D1862-533F-90FB-E101-19369A84145C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2A41DDF-8128-6F07-C7D8-77018B98B3CC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ACFA43-DD56-BA10-66F6-AB761713223B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97AD24-73F1-73E7-7B3A-67B650922A84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00CA5B-7246-75DF-A933-429FE6E2143E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 scree plot tells you how much variance of the dataset or </a:t>
            </a:r>
            <a:r>
              <a:rPr lang="en-US" sz="3000" b="1" dirty="0"/>
              <a:t>how much information is explained by each principal component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86A37-CFF3-2F9C-A55A-215F42C6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FA0650-6E66-AF06-D8D9-A9F2766F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2E0EF-5237-E018-4D04-2A49D7A7B395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32B5CA9-11A0-721E-B48F-35DF0692FEB1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BCD2DD-55A4-929F-DDC2-D2BD2966D14F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640300-C8BD-4A43-A613-84D5A2E94532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D51963-3809-B3BC-229E-A61A651F94F8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927563-7519-33FD-A442-1B7BC06674AC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this case, the </a:t>
            </a:r>
            <a:r>
              <a:rPr lang="en-US" sz="3000" b="1" dirty="0">
                <a:solidFill>
                  <a:srgbClr val="0070C0"/>
                </a:solidFill>
              </a:rPr>
              <a:t>first principal component explains 50% </a:t>
            </a:r>
            <a:r>
              <a:rPr lang="en-US" sz="3000" dirty="0"/>
              <a:t>of the variance in our dataset.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F0EAC-0ECA-55B5-87C5-0B476737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EC5F1-A959-DB8D-2D92-AE06912A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43987C-F190-EEB9-B43E-65717C179752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1A2E3D4C-F027-B907-9CB1-844EF58AF3FE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51F6B2-860B-9C6D-317E-BE3D1CC4E252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5E8286-04E7-5E89-AC5F-020079517C03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E80D51-0D50-A14E-DDC8-7E4154BFD9D0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656313-3ADF-33EA-2F1F-CC90836F27E9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What this says is that 50% of the variation of a person’s lifespan can be explained by </a:t>
            </a:r>
            <a:r>
              <a:rPr lang="en-US" sz="3000" b="1" dirty="0"/>
              <a:t>PC1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C1360-8CE6-DE35-FCCB-93DA51E8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2D2F0-478F-C2C4-0118-938BAF427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04D97-5AC9-400C-0285-48AF091EF80F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C273DB61-5376-8452-A542-0E975A05286C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388D77-9EB9-F147-5A64-6E529D6B8954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5BC903-9C3B-178E-25ED-8257251F3AB4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9C89F13-4D6B-6F78-0EC5-3F3930A110AD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852BAA-A023-27FE-C60E-34640FC87D2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If we add</a:t>
            </a:r>
            <a:r>
              <a:rPr lang="en-US" sz="3000" b="1" dirty="0"/>
              <a:t> PC2</a:t>
            </a:r>
            <a:r>
              <a:rPr lang="en-US" sz="3000" dirty="0"/>
              <a:t>, that is another </a:t>
            </a:r>
            <a:r>
              <a:rPr lang="en-US" sz="3000" b="1" dirty="0"/>
              <a:t>35% </a:t>
            </a:r>
            <a:r>
              <a:rPr lang="en-US" sz="3000" dirty="0"/>
              <a:t>which makes </a:t>
            </a:r>
            <a:r>
              <a:rPr lang="en-US" sz="3000" b="1" dirty="0"/>
              <a:t>85% </a:t>
            </a:r>
            <a:r>
              <a:rPr lang="en-US" sz="3000" dirty="0"/>
              <a:t>	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D8314-3AD9-8068-67E5-234461379F54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6155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D8FFD-9678-4B27-081D-75AFD753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E68D3A-E740-59E9-62A6-F45FEB8D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5B9721-0665-5579-C3D1-0C2453EBF0B0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0304FA51-7772-750F-EF27-4D6DD2697513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9C7FE0-B7F3-F35D-8D87-B30C41BA2E38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F64DD-364C-1963-AB12-F52AFCD30D40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C70831-BFF3-A738-FAAF-3AF686B30ADA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E865F4-B291-451C-1EDA-E24E6118326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0070C0"/>
                </a:solidFill>
              </a:rPr>
              <a:t>Adding principal components depends on our your objective </a:t>
            </a:r>
            <a:r>
              <a:rPr lang="en-US" sz="3000" dirty="0"/>
              <a:t>but explaining 85% of variance in life expectancy sounds good.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920D0-A76B-E244-75E3-630E58BA66A8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5882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4C108-5410-69A1-EC04-88FF3A5AE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C9323-0703-3DD9-6627-F3E6FEF1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9AE1AA-5F25-F472-80E3-98067D397F51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3F4F9AE-8237-11D4-3ADC-95BF6CB2759E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ADC6F-36D0-8EE1-BF9B-8DE5CD7CA3F8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53CBA5-B239-4054-5C7B-A67792B850F3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8D37E9-E0D0-B23E-7319-31A2BBB109C1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211F0-5DEC-3D2F-BC5C-2900A1A80149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Ideally, we want to get around</a:t>
            </a:r>
            <a:r>
              <a:rPr lang="en-US" sz="3000" b="1" dirty="0">
                <a:solidFill>
                  <a:srgbClr val="00B050"/>
                </a:solidFill>
              </a:rPr>
              <a:t> 90% variance </a:t>
            </a:r>
            <a:r>
              <a:rPr lang="en-US" sz="3000" dirty="0"/>
              <a:t>with just </a:t>
            </a:r>
            <a:r>
              <a:rPr lang="en-US" sz="3000" b="1" dirty="0">
                <a:solidFill>
                  <a:srgbClr val="00B050"/>
                </a:solidFill>
              </a:rPr>
              <a:t>2 to 3 principal components</a:t>
            </a:r>
            <a:r>
              <a:rPr lang="en-US" sz="3000" dirty="0"/>
              <a:t> so that </a:t>
            </a:r>
            <a:r>
              <a:rPr lang="en-US" sz="3000" b="1" dirty="0">
                <a:solidFill>
                  <a:srgbClr val="0070C0"/>
                </a:solidFill>
              </a:rPr>
              <a:t>information is retained </a:t>
            </a:r>
            <a:r>
              <a:rPr lang="en-US" sz="3000" dirty="0"/>
              <a:t>while we can still </a:t>
            </a:r>
            <a:r>
              <a:rPr lang="en-US" sz="3000" b="1" dirty="0">
                <a:solidFill>
                  <a:srgbClr val="0070C0"/>
                </a:solidFill>
              </a:rPr>
              <a:t>visualize our data </a:t>
            </a:r>
            <a:r>
              <a:rPr lang="en-US" sz="3000" dirty="0"/>
              <a:t>on a plot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46F78-9151-E3BF-0F9F-9BE941338DDA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6397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62BA4-4C4D-EF1C-17A3-BA803EBA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21245F-3760-3F64-F9E7-47741EB2F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3815D-9F14-EF97-B0EA-775B4B985A5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Lastly, we also want to know which </a:t>
            </a:r>
            <a:r>
              <a:rPr lang="en-US" sz="3000" b="1" dirty="0"/>
              <a:t>features</a:t>
            </a:r>
            <a:r>
              <a:rPr lang="en-US" sz="3000" dirty="0"/>
              <a:t> or </a:t>
            </a:r>
            <a:r>
              <a:rPr lang="en-US" sz="3000" b="1" dirty="0"/>
              <a:t>factors</a:t>
            </a:r>
            <a:r>
              <a:rPr lang="en-US" sz="3000" dirty="0"/>
              <a:t> are responsible for the patterns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F211F-5F7D-5DC3-33EA-D70614A40CA8}"/>
              </a:ext>
            </a:extLst>
          </p:cNvPr>
          <p:cNvGrpSpPr/>
          <p:nvPr/>
        </p:nvGrpSpPr>
        <p:grpSpPr>
          <a:xfrm>
            <a:off x="6007105" y="564777"/>
            <a:ext cx="5977213" cy="3199304"/>
            <a:chOff x="258411" y="349652"/>
            <a:chExt cx="11850716" cy="59459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EA034B-44D3-44B8-4E3A-AFBF8B1A0BF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107959-28C9-B3E0-E736-C55E1C2DD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9E0837-CA35-3309-9C32-7148C804BF2E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0678655A-41B3-A1AF-8461-4DD6793DB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42" name="Picture 41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4CD8B556-7492-4C0D-7E57-97428A72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E2A05DCA-0B51-CEF2-9878-672F0645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46F0C744-2BB6-F191-86C1-FA2FA21A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188DED39-392D-0439-E9BC-AA3486A1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97692F22-C783-0994-763D-5FA007A34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13FDB933-EB39-99E2-6E58-0A622903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DB9F74A2-5EE2-26F9-3316-653640C6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51FB277B-C2C1-08EC-6872-A7083AF9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F2CFAB36-CBE7-B2BF-7276-10ED1CA8B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51" name="Graphic 50" descr="Man with solid fill">
              <a:extLst>
                <a:ext uri="{FF2B5EF4-FFF2-40B4-BE49-F238E27FC236}">
                  <a16:creationId xmlns:a16="http://schemas.microsoft.com/office/drawing/2014/main" id="{EDF65F1D-1AE1-42A9-DEFE-19D1F7FBD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7E87712C-45BB-EF0A-E769-88F74D3B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6FB48918-73EC-EDD1-0708-658E047F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54" name="Graphic 53" descr="Man with solid fill">
              <a:extLst>
                <a:ext uri="{FF2B5EF4-FFF2-40B4-BE49-F238E27FC236}">
                  <a16:creationId xmlns:a16="http://schemas.microsoft.com/office/drawing/2014/main" id="{B506ED7F-21AB-4F09-A191-3F0134FB9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55" name="Graphic 54" descr="Man with solid fill">
              <a:extLst>
                <a:ext uri="{FF2B5EF4-FFF2-40B4-BE49-F238E27FC236}">
                  <a16:creationId xmlns:a16="http://schemas.microsoft.com/office/drawing/2014/main" id="{169C3632-8896-05AA-6F3E-57A30C196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56" name="Graphic 55" descr="Man with solid fill">
              <a:extLst>
                <a:ext uri="{FF2B5EF4-FFF2-40B4-BE49-F238E27FC236}">
                  <a16:creationId xmlns:a16="http://schemas.microsoft.com/office/drawing/2014/main" id="{3EEAECC8-CF10-4A66-D86F-DCF9FF82A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57" name="Graphic 56" descr="Man with solid fill">
              <a:extLst>
                <a:ext uri="{FF2B5EF4-FFF2-40B4-BE49-F238E27FC236}">
                  <a16:creationId xmlns:a16="http://schemas.microsoft.com/office/drawing/2014/main" id="{5B48E2B8-7253-80A5-32BC-327C6533D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BDF0FD55-818D-D305-C7F6-B43CE333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59" name="Graphic 58" descr="Man with solid fill">
              <a:extLst>
                <a:ext uri="{FF2B5EF4-FFF2-40B4-BE49-F238E27FC236}">
                  <a16:creationId xmlns:a16="http://schemas.microsoft.com/office/drawing/2014/main" id="{76F8CAA7-A7CF-32F2-6F1C-05313DEE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60" name="Graphic 59" descr="Man with solid fill">
              <a:extLst>
                <a:ext uri="{FF2B5EF4-FFF2-40B4-BE49-F238E27FC236}">
                  <a16:creationId xmlns:a16="http://schemas.microsoft.com/office/drawing/2014/main" id="{01310F2E-478E-50D2-B812-B8025DBD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64D33F9F-12B4-389D-3736-790099E1B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76E833-1777-B25C-6421-16BD883EB9B7}"/>
                </a:ext>
              </a:extLst>
            </p:cNvPr>
            <p:cNvSpPr txBox="1"/>
            <p:nvPr/>
          </p:nvSpPr>
          <p:spPr>
            <a:xfrm>
              <a:off x="5783399" y="5743273"/>
              <a:ext cx="1070449" cy="55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291-1737-86CB-A5CF-508ADBBFAC55}"/>
                </a:ext>
              </a:extLst>
            </p:cNvPr>
            <p:cNvSpPr txBox="1"/>
            <p:nvPr/>
          </p:nvSpPr>
          <p:spPr>
            <a:xfrm rot="16200000">
              <a:off x="57604" y="2412328"/>
              <a:ext cx="1042337" cy="6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PC2</a:t>
              </a:r>
            </a:p>
          </p:txBody>
        </p:sp>
      </p:grpSp>
      <p:pic>
        <p:nvPicPr>
          <p:cNvPr id="64" name="Picture 6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6B08E5C-0DEC-B682-591C-129D5578970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696" y="1215641"/>
            <a:ext cx="50763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F87B3-A09A-2439-36C6-56DFE089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0FF41-AB71-2A1C-5350-8CF11D8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AE65EC-3A6F-847C-D4C9-7825F2356F4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would like to know which variables are </a:t>
            </a:r>
            <a:r>
              <a:rPr lang="en-US" sz="3000" b="1" dirty="0">
                <a:solidFill>
                  <a:srgbClr val="0070C0"/>
                </a:solidFill>
              </a:rPr>
              <a:t>influential</a:t>
            </a:r>
            <a:r>
              <a:rPr lang="en-US" sz="3000" dirty="0"/>
              <a:t> and also how the variables are </a:t>
            </a:r>
            <a:r>
              <a:rPr lang="en-US" sz="3000" b="1" dirty="0">
                <a:solidFill>
                  <a:srgbClr val="0070C0"/>
                </a:solidFill>
              </a:rPr>
              <a:t>correlated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93BE29-F8FF-70A3-EC02-B1B2694951CE}"/>
              </a:ext>
            </a:extLst>
          </p:cNvPr>
          <p:cNvGrpSpPr/>
          <p:nvPr/>
        </p:nvGrpSpPr>
        <p:grpSpPr>
          <a:xfrm>
            <a:off x="6007105" y="564777"/>
            <a:ext cx="5977213" cy="3199304"/>
            <a:chOff x="258411" y="349652"/>
            <a:chExt cx="11850716" cy="594595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B02FC4D-695F-7331-0F2C-CC59371F5A0D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D50EF5-CCA6-5956-D82C-1D8DF13BB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78EF3E-E8BD-74B9-679F-90760C5D8944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78EF3E-E8BD-74B9-679F-90760C5D89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E54CAFD4-A6A5-6066-20C4-03188707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42" name="Picture 41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12E759AE-12F2-2FF4-629E-AB1A274B8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166B66F-EF65-00EC-9574-0A776E3B1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B42A706C-4D24-8AF3-FCE0-35F65AC45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B840D5CE-372F-B61C-573C-D3D36535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3506CC3D-20D0-978A-08DA-3E9D93BFC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D81B727D-90A3-001E-F436-9E831CB9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BF3D26C8-903C-1F2D-A9E1-44086F48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EC5CE957-3BB8-7FCC-88FE-223F0B2CD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6CE2455B-227B-1895-070F-9809CD25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51" name="Graphic 50" descr="Man with solid fill">
              <a:extLst>
                <a:ext uri="{FF2B5EF4-FFF2-40B4-BE49-F238E27FC236}">
                  <a16:creationId xmlns:a16="http://schemas.microsoft.com/office/drawing/2014/main" id="{6F29615E-B3CB-99C6-0E3B-04039C7C3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0DD4B015-71CA-3267-8AEB-57D37CED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ECAE775E-61F3-74AF-22E2-02093629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54" name="Graphic 53" descr="Man with solid fill">
              <a:extLst>
                <a:ext uri="{FF2B5EF4-FFF2-40B4-BE49-F238E27FC236}">
                  <a16:creationId xmlns:a16="http://schemas.microsoft.com/office/drawing/2014/main" id="{BE6EDD3F-E23F-6234-DB8D-8003F8FD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55" name="Graphic 54" descr="Man with solid fill">
              <a:extLst>
                <a:ext uri="{FF2B5EF4-FFF2-40B4-BE49-F238E27FC236}">
                  <a16:creationId xmlns:a16="http://schemas.microsoft.com/office/drawing/2014/main" id="{C8096F34-8C04-341F-7744-7991D7F7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56" name="Graphic 55" descr="Man with solid fill">
              <a:extLst>
                <a:ext uri="{FF2B5EF4-FFF2-40B4-BE49-F238E27FC236}">
                  <a16:creationId xmlns:a16="http://schemas.microsoft.com/office/drawing/2014/main" id="{83E9C6DF-7F5E-C368-BE94-E3DFEAFA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57" name="Graphic 56" descr="Man with solid fill">
              <a:extLst>
                <a:ext uri="{FF2B5EF4-FFF2-40B4-BE49-F238E27FC236}">
                  <a16:creationId xmlns:a16="http://schemas.microsoft.com/office/drawing/2014/main" id="{46DAC4A7-FDBE-6B48-C7CB-566FE7B9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43CA084A-E6E0-59B5-44E0-3E9F2603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59" name="Graphic 58" descr="Man with solid fill">
              <a:extLst>
                <a:ext uri="{FF2B5EF4-FFF2-40B4-BE49-F238E27FC236}">
                  <a16:creationId xmlns:a16="http://schemas.microsoft.com/office/drawing/2014/main" id="{5BE72B82-B4D0-9731-E86F-62B10D59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60" name="Graphic 59" descr="Man with solid fill">
              <a:extLst>
                <a:ext uri="{FF2B5EF4-FFF2-40B4-BE49-F238E27FC236}">
                  <a16:creationId xmlns:a16="http://schemas.microsoft.com/office/drawing/2014/main" id="{C4EE158E-976C-B082-7C19-4ABA4716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5B1D20EC-4EA8-8AF4-001E-E3C788F70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7A6633-1713-16B9-02B2-454403070CC6}"/>
                </a:ext>
              </a:extLst>
            </p:cNvPr>
            <p:cNvSpPr txBox="1"/>
            <p:nvPr/>
          </p:nvSpPr>
          <p:spPr>
            <a:xfrm>
              <a:off x="5783399" y="5743273"/>
              <a:ext cx="1070449" cy="55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9EEA8C1-3088-2C25-834E-CC2CB4F3F185}"/>
                </a:ext>
              </a:extLst>
            </p:cNvPr>
            <p:cNvSpPr txBox="1"/>
            <p:nvPr/>
          </p:nvSpPr>
          <p:spPr>
            <a:xfrm rot="16200000">
              <a:off x="57604" y="2412328"/>
              <a:ext cx="1042337" cy="6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b="1" dirty="0"/>
                <a:t>PC2</a:t>
              </a:r>
            </a:p>
          </p:txBody>
        </p:sp>
      </p:grpSp>
      <p:pic>
        <p:nvPicPr>
          <p:cNvPr id="64" name="Picture 6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EE8902E-7FFD-63A3-B9A8-2E35B08166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696" y="1215641"/>
            <a:ext cx="50763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CDE6E-B6DB-C295-2020-5B0F39AB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5E112E-52E6-6A70-2F44-33A123314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B4BC53-5C1A-1C97-EF41-7330376B297B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This is given by the principal component </a:t>
            </a:r>
            <a:r>
              <a:rPr lang="en-US" sz="3000" b="1" dirty="0">
                <a:solidFill>
                  <a:srgbClr val="0070C0"/>
                </a:solidFill>
              </a:rPr>
              <a:t>loading scores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E84BB9-9DCB-923C-E1F9-2513DF82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0962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Blood Pressure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Heart Rate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Cholesterol Levels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Sugar Level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4E8A7-521C-2135-FD7A-71D14F68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5914BF-93AD-CFE6-85D4-1A5E7C5C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11585"/>
              </p:ext>
            </p:extLst>
          </p:nvPr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86D96A-3509-924D-9396-9D4352050332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Imagine we have a dataset that contains the </a:t>
            </a:r>
            <a:r>
              <a:rPr lang="en-US" sz="3000" b="1" dirty="0">
                <a:solidFill>
                  <a:srgbClr val="FF40FF"/>
                </a:solidFill>
              </a:rPr>
              <a:t>lifespan</a:t>
            </a:r>
            <a:r>
              <a:rPr lang="en-US" sz="3000" dirty="0"/>
              <a:t> of each person according to the following </a:t>
            </a:r>
            <a:r>
              <a:rPr lang="en-US" sz="3000" b="1" dirty="0">
                <a:solidFill>
                  <a:srgbClr val="00B0F0"/>
                </a:solidFill>
              </a:rPr>
              <a:t>eight factors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C5E07-EAF4-52D5-77D0-765B24084079}"/>
              </a:ext>
            </a:extLst>
          </p:cNvPr>
          <p:cNvSpPr/>
          <p:nvPr/>
        </p:nvSpPr>
        <p:spPr>
          <a:xfrm>
            <a:off x="2600809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5429F-6F95-0750-DC7E-C1B6B7BF3E68}"/>
              </a:ext>
            </a:extLst>
          </p:cNvPr>
          <p:cNvSpPr/>
          <p:nvPr/>
        </p:nvSpPr>
        <p:spPr>
          <a:xfrm>
            <a:off x="3761112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F09F2-083A-6893-B4BC-13C3D74C5E1A}"/>
              </a:ext>
            </a:extLst>
          </p:cNvPr>
          <p:cNvSpPr/>
          <p:nvPr/>
        </p:nvSpPr>
        <p:spPr>
          <a:xfrm>
            <a:off x="4931633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9239D-9A1D-C47D-EFFA-CDC36EF650AA}"/>
              </a:ext>
            </a:extLst>
          </p:cNvPr>
          <p:cNvSpPr/>
          <p:nvPr/>
        </p:nvSpPr>
        <p:spPr>
          <a:xfrm>
            <a:off x="6081718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3707-8E66-1786-79BB-0DBD5B28228F}"/>
              </a:ext>
            </a:extLst>
          </p:cNvPr>
          <p:cNvSpPr/>
          <p:nvPr/>
        </p:nvSpPr>
        <p:spPr>
          <a:xfrm>
            <a:off x="7270582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B247A8-0F79-64FF-4788-AC80DE16619C}"/>
              </a:ext>
            </a:extLst>
          </p:cNvPr>
          <p:cNvSpPr/>
          <p:nvPr/>
        </p:nvSpPr>
        <p:spPr>
          <a:xfrm>
            <a:off x="8434948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9EEE4-61D1-21E1-F7A0-3C4174458EA9}"/>
              </a:ext>
            </a:extLst>
          </p:cNvPr>
          <p:cNvSpPr/>
          <p:nvPr/>
        </p:nvSpPr>
        <p:spPr>
          <a:xfrm>
            <a:off x="9599315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3148E-F1BF-60EE-A323-99A11A3B28EC}"/>
              </a:ext>
            </a:extLst>
          </p:cNvPr>
          <p:cNvSpPr/>
          <p:nvPr/>
        </p:nvSpPr>
        <p:spPr>
          <a:xfrm>
            <a:off x="10763682" y="1041903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E4043-0287-317A-A0E0-996D8DAA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23FAAF-C4DC-D54E-E82B-70EE009D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E981EA-EF67-8A19-0312-E8DF670CB14A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Basically, each variable gets a </a:t>
            </a:r>
            <a:r>
              <a:rPr lang="en-US" sz="3000" b="1" dirty="0">
                <a:solidFill>
                  <a:srgbClr val="0070C0"/>
                </a:solidFill>
              </a:rPr>
              <a:t>loading score </a:t>
            </a:r>
            <a:r>
              <a:rPr lang="en-US" sz="3000" dirty="0"/>
              <a:t>for each principal component.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2CF51C-6DF6-197B-B359-B154EE6A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0962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Blood Pressure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Heart Rate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Cholesterol Levels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Sugar Level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04FA8-AF36-0BF0-E38A-1664720F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78E777-DD1F-6C93-B84A-47014C76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132E28-4D3A-4EED-2F09-09C70830171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0070C0"/>
                </a:solidFill>
              </a:rPr>
              <a:t>Loading scores </a:t>
            </a:r>
            <a:r>
              <a:rPr lang="en-US" sz="3000" dirty="0"/>
              <a:t>tells you </a:t>
            </a:r>
            <a:r>
              <a:rPr lang="en-US" sz="3000" b="1" dirty="0">
                <a:solidFill>
                  <a:srgbClr val="0070C0"/>
                </a:solidFill>
              </a:rPr>
              <a:t>how much it contributes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influences </a:t>
            </a:r>
            <a:r>
              <a:rPr lang="en-US" sz="3000" dirty="0"/>
              <a:t>to that principal component.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BD1B02-8A77-AB6B-C01A-41375CDF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0962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Blood Pressure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Heart Rate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Cholesterol Levels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Sugar Level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2F2E1-FEF5-8C2F-F56D-8C36B7EF6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CD460-A221-F9C6-E767-A4A2C9C0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183CA-D9F6-4685-B52D-5D33DBA95B94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example, the loading scores in PC1 tells us that </a:t>
            </a:r>
            <a:r>
              <a:rPr lang="en-US" sz="3000" b="1" dirty="0">
                <a:solidFill>
                  <a:srgbClr val="0070C0"/>
                </a:solidFill>
              </a:rPr>
              <a:t>Average Blood Pressure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Average Heart Rate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BMI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Average Cigarettes per day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Cholesterol Levels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0070C0"/>
                </a:solidFill>
              </a:rPr>
              <a:t>Sugar levels </a:t>
            </a:r>
            <a:r>
              <a:rPr lang="en-US" sz="3000" dirty="0"/>
              <a:t>have high values.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EF2594-FE31-CF7F-8E89-E4EBAFA79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65727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Blood Pressure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Heart Rate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Cholesterol Levels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Sugar Level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720E8DC-F6E7-75ED-DA2E-D614032C4980}"/>
              </a:ext>
            </a:extLst>
          </p:cNvPr>
          <p:cNvSpPr/>
          <p:nvPr/>
        </p:nvSpPr>
        <p:spPr>
          <a:xfrm>
            <a:off x="1559859" y="2345533"/>
            <a:ext cx="2783541" cy="606096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45F0AE-3C62-CA73-011C-1F8F24D33050}"/>
              </a:ext>
            </a:extLst>
          </p:cNvPr>
          <p:cNvSpPr/>
          <p:nvPr/>
        </p:nvSpPr>
        <p:spPr>
          <a:xfrm>
            <a:off x="1559859" y="1467111"/>
            <a:ext cx="2783541" cy="872677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865F3-F5B8-6511-37A1-3C595DC8BA5C}"/>
              </a:ext>
            </a:extLst>
          </p:cNvPr>
          <p:cNvSpPr/>
          <p:nvPr/>
        </p:nvSpPr>
        <p:spPr>
          <a:xfrm>
            <a:off x="1559858" y="2962872"/>
            <a:ext cx="2783541" cy="34348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ACD9B-22DB-8F6D-E50D-F6DA0AF12468}"/>
              </a:ext>
            </a:extLst>
          </p:cNvPr>
          <p:cNvSpPr/>
          <p:nvPr/>
        </p:nvSpPr>
        <p:spPr>
          <a:xfrm>
            <a:off x="1559858" y="3317596"/>
            <a:ext cx="2783541" cy="61184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3B6C3-36D9-545C-657D-2D1C34F7CA3C}"/>
              </a:ext>
            </a:extLst>
          </p:cNvPr>
          <p:cNvSpPr/>
          <p:nvPr/>
        </p:nvSpPr>
        <p:spPr>
          <a:xfrm>
            <a:off x="1559857" y="3940680"/>
            <a:ext cx="2783541" cy="840480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AB4BC-6C72-C9A1-462F-D110CB67A759}"/>
              </a:ext>
            </a:extLst>
          </p:cNvPr>
          <p:cNvSpPr/>
          <p:nvPr/>
        </p:nvSpPr>
        <p:spPr>
          <a:xfrm>
            <a:off x="1559857" y="4802263"/>
            <a:ext cx="2783541" cy="36322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49540-7F09-AF2C-69F7-3CF35A56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A79E0C-5871-6D5E-2DFD-C09C83D8B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51B93C-3D0B-61B4-72F8-DBA673123C0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Because they are </a:t>
            </a:r>
            <a:r>
              <a:rPr lang="en-US" sz="3000" b="1" dirty="0">
                <a:solidFill>
                  <a:srgbClr val="0070C0"/>
                </a:solidFill>
              </a:rPr>
              <a:t>influential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contribute</a:t>
            </a:r>
            <a:r>
              <a:rPr lang="en-US" sz="3000" dirty="0"/>
              <a:t> a lot to PC1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0644CF-A73E-E136-4166-2C515880B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11850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Blood Pressure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Heart Rate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Cholesterol Levels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Sugar Level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76EB36E-9A8B-3FF0-C01E-124AC931BFDA}"/>
              </a:ext>
            </a:extLst>
          </p:cNvPr>
          <p:cNvSpPr/>
          <p:nvPr/>
        </p:nvSpPr>
        <p:spPr>
          <a:xfrm>
            <a:off x="1559859" y="2345533"/>
            <a:ext cx="2783541" cy="606096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0701C-93B8-4BE4-555B-5B30BFAB5146}"/>
              </a:ext>
            </a:extLst>
          </p:cNvPr>
          <p:cNvSpPr/>
          <p:nvPr/>
        </p:nvSpPr>
        <p:spPr>
          <a:xfrm>
            <a:off x="1559859" y="1467111"/>
            <a:ext cx="2783541" cy="872677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A3BD7-CE0C-E929-D13F-39B283D876CC}"/>
              </a:ext>
            </a:extLst>
          </p:cNvPr>
          <p:cNvSpPr/>
          <p:nvPr/>
        </p:nvSpPr>
        <p:spPr>
          <a:xfrm>
            <a:off x="1559858" y="2962872"/>
            <a:ext cx="2783541" cy="34348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942DB-38A5-25A2-0C7E-721665D2C2A9}"/>
              </a:ext>
            </a:extLst>
          </p:cNvPr>
          <p:cNvSpPr/>
          <p:nvPr/>
        </p:nvSpPr>
        <p:spPr>
          <a:xfrm>
            <a:off x="1559858" y="3317596"/>
            <a:ext cx="2783541" cy="61184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FB88C9-AE43-D296-2256-5423D4726005}"/>
              </a:ext>
            </a:extLst>
          </p:cNvPr>
          <p:cNvSpPr/>
          <p:nvPr/>
        </p:nvSpPr>
        <p:spPr>
          <a:xfrm>
            <a:off x="1559857" y="3940680"/>
            <a:ext cx="2783541" cy="840480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15F75-E7E7-92D9-20FE-98B5F6F6D4F4}"/>
              </a:ext>
            </a:extLst>
          </p:cNvPr>
          <p:cNvSpPr/>
          <p:nvPr/>
        </p:nvSpPr>
        <p:spPr>
          <a:xfrm>
            <a:off x="1559857" y="4802263"/>
            <a:ext cx="2783541" cy="363221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E5D19-1A7C-2210-D4E8-4DFFAF39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F86765-8F47-1E53-912D-85862D5C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45844-72E1-ACE9-7C16-342602487301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/>
              <a:t>While </a:t>
            </a:r>
            <a:r>
              <a:rPr lang="en-US" sz="3000" b="1" dirty="0">
                <a:solidFill>
                  <a:srgbClr val="0070C0"/>
                </a:solidFill>
              </a:rPr>
              <a:t>Height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70C0"/>
                </a:solidFill>
              </a:rPr>
              <a:t>Weight</a:t>
            </a:r>
            <a:r>
              <a:rPr lang="en-US" sz="3000" dirty="0"/>
              <a:t> does not contribute much to PC1 because of their low loading scores.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1D70BB-1451-5BAD-59E3-68D9452F0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27218"/>
              </p:ext>
            </p:extLst>
          </p:nvPr>
        </p:nvGraphicFramePr>
        <p:xfrm>
          <a:off x="1559859" y="354724"/>
          <a:ext cx="8325408" cy="4810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7568">
                  <a:extLst>
                    <a:ext uri="{9D8B030D-6E8A-4147-A177-3AD203B41FA5}">
                      <a16:colId xmlns:a16="http://schemas.microsoft.com/office/drawing/2014/main" val="278644214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387568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0.05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Blood Pressure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Heart Rate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BMI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Cholesterol Levels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0.08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Average Cigarettes per day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0.07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bg1"/>
                          </a:solidFill>
                        </a:rPr>
                        <a:t>Sugar Level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0.12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38A35A-8286-5CB1-4902-03CE5D2552FE}"/>
              </a:ext>
            </a:extLst>
          </p:cNvPr>
          <p:cNvSpPr/>
          <p:nvPr/>
        </p:nvSpPr>
        <p:spPr>
          <a:xfrm>
            <a:off x="1559859" y="1073079"/>
            <a:ext cx="2783541" cy="383004"/>
          </a:xfrm>
          <a:prstGeom prst="rect">
            <a:avLst/>
          </a:prstGeom>
          <a:solidFill>
            <a:srgbClr val="FF000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05A08-A2E7-D063-47EC-B319DCFFF8A9}"/>
              </a:ext>
            </a:extLst>
          </p:cNvPr>
          <p:cNvSpPr/>
          <p:nvPr/>
        </p:nvSpPr>
        <p:spPr>
          <a:xfrm>
            <a:off x="1559859" y="733663"/>
            <a:ext cx="2783541" cy="343481"/>
          </a:xfrm>
          <a:prstGeom prst="rect">
            <a:avLst/>
          </a:prstGeom>
          <a:solidFill>
            <a:srgbClr val="FF000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293A-E478-6714-2494-FF029931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AF5F-6C64-D46D-C5E8-B60A4E20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PCA is used for visualization and dimensionality reduction</a:t>
            </a:r>
          </a:p>
          <a:p>
            <a:endParaRPr lang="en-PH" dirty="0"/>
          </a:p>
          <a:p>
            <a:r>
              <a:rPr lang="en-PH" dirty="0"/>
              <a:t>PCA summaries data in higher dimensions into lower dimensions by retaining as much information as possible.</a:t>
            </a:r>
          </a:p>
          <a:p>
            <a:endParaRPr lang="en-PH" dirty="0"/>
          </a:p>
          <a:p>
            <a:r>
              <a:rPr lang="en-PH" dirty="0"/>
              <a:t>PCA captures the essence of a dataset into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9789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9E47-C9C3-A197-4ED4-BB868274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E440-00FE-F3DE-9029-8FA9CF0E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D26E-FA0D-73B5-CAC9-03511969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The Scree Plot indicates how much variance (information) each PC holds.</a:t>
            </a:r>
          </a:p>
          <a:p>
            <a:endParaRPr lang="en-PH" dirty="0"/>
          </a:p>
          <a:p>
            <a:r>
              <a:rPr lang="en-PH" dirty="0"/>
              <a:t>Each PC are ranked by how much they explain the variation in the dataset.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Loading Scores indicate the contribution of each feature in a principal component.</a:t>
            </a:r>
          </a:p>
        </p:txBody>
      </p:sp>
    </p:spTree>
    <p:extLst>
      <p:ext uri="{BB962C8B-B14F-4D97-AF65-F5344CB8AC3E}">
        <p14:creationId xmlns:p14="http://schemas.microsoft.com/office/powerpoint/2010/main" val="2525952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B1E7-8059-F091-A06C-32FB9E697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81BB-7FFC-872B-B3FD-C497938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3CA0-134D-F65A-58A3-52F0FFE5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hlinkClick r:id="rId2"/>
              </a:rPr>
              <a:t>https://biostatsquid.com/pca-simply-explained/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670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B3DDC-56B0-45F6-E98B-C74BF0D7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74577B-2B33-D84E-BEF9-9A4EDCCFED0C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40D27-D627-A649-ECB8-65477DF59B74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order to </a:t>
            </a:r>
            <a:r>
              <a:rPr lang="en-US" sz="3000" b="1" dirty="0">
                <a:solidFill>
                  <a:srgbClr val="0070C0"/>
                </a:solidFill>
              </a:rPr>
              <a:t>analyze</a:t>
            </a:r>
            <a:r>
              <a:rPr lang="en-US" sz="3000" dirty="0"/>
              <a:t> and draw conclusions from this data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0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19B0-ED73-BADB-B1DF-FCCDB876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815488-395E-4316-315B-233FC90199E6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6D00B-2760-02F9-BBD1-E6C3D2FE8B7E}"/>
              </a:ext>
            </a:extLst>
          </p:cNvPr>
          <p:cNvSpPr txBox="1">
            <a:spLocks/>
          </p:cNvSpPr>
          <p:nvPr/>
        </p:nvSpPr>
        <p:spPr>
          <a:xfrm>
            <a:off x="504825" y="5527535"/>
            <a:ext cx="11124191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need to be able to </a:t>
            </a:r>
            <a:r>
              <a:rPr lang="en-US" sz="3000" b="1" dirty="0">
                <a:solidFill>
                  <a:srgbClr val="0070C0"/>
                </a:solidFill>
              </a:rPr>
              <a:t>understand</a:t>
            </a:r>
            <a:r>
              <a:rPr lang="en-US" sz="3000" dirty="0"/>
              <a:t> it or at the very least </a:t>
            </a:r>
            <a:r>
              <a:rPr lang="en-US" sz="3000" b="1" dirty="0">
                <a:solidFill>
                  <a:srgbClr val="0070C0"/>
                </a:solidFill>
              </a:rPr>
              <a:t>visualize</a:t>
            </a:r>
            <a:r>
              <a:rPr lang="en-US" sz="3000" dirty="0"/>
              <a:t> it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1678-9E2D-0C04-2515-68A4625F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17BD0-83E6-A84C-4408-CD05D0507255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A7E10-EB74-3431-5A51-5334BBD51268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Obviously, we </a:t>
            </a:r>
            <a:r>
              <a:rPr lang="en-US" sz="3000" b="1" dirty="0">
                <a:solidFill>
                  <a:srgbClr val="0070C0"/>
                </a:solidFill>
              </a:rPr>
              <a:t>cannot visualize eight dimensions </a:t>
            </a:r>
            <a:r>
              <a:rPr lang="en-US" sz="3000" dirty="0"/>
              <a:t>all at once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53D3E-4858-60D5-2DCD-FA3F88F6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A738F-F44F-378E-198A-9DAB88DC979D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056D0-7080-8716-4BC1-3779D7704999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But we can pick </a:t>
            </a:r>
            <a:r>
              <a:rPr lang="en-US" sz="3000" b="1" dirty="0">
                <a:solidFill>
                  <a:srgbClr val="0070C0"/>
                </a:solidFill>
              </a:rPr>
              <a:t>two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three</a:t>
            </a:r>
            <a:r>
              <a:rPr lang="en-US" sz="3000" dirty="0"/>
              <a:t> factors</a:t>
            </a:r>
          </a:p>
        </p:txBody>
      </p:sp>
    </p:spTree>
    <p:extLst>
      <p:ext uri="{BB962C8B-B14F-4D97-AF65-F5344CB8AC3E}">
        <p14:creationId xmlns:p14="http://schemas.microsoft.com/office/powerpoint/2010/main" val="28149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97B98-852E-EC0D-2DE0-3B5512AE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9219DC-8CB6-A061-4D02-929B34453FA0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609C5-8276-1BD1-2480-B9C2C7E0379D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Cholesterol Levels</a:t>
            </a:r>
            <a:r>
              <a:rPr lang="en-US" sz="3000" dirty="0"/>
              <a:t> and</a:t>
            </a:r>
            <a:r>
              <a:rPr lang="en-US" sz="3000" b="1" dirty="0">
                <a:solidFill>
                  <a:srgbClr val="0070C0"/>
                </a:solidFill>
              </a:rPr>
              <a:t> Average Cigarettes per day </a:t>
            </a:r>
            <a:r>
              <a:rPr lang="en-US" sz="3000" dirty="0"/>
              <a:t>and visualize that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F1A64-3651-CC02-42B1-03C29EEC07A7}"/>
              </a:ext>
            </a:extLst>
          </p:cNvPr>
          <p:cNvSpPr/>
          <p:nvPr/>
        </p:nvSpPr>
        <p:spPr>
          <a:xfrm>
            <a:off x="8412479" y="1041906"/>
            <a:ext cx="2366683" cy="40487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2216</Words>
  <Application>Microsoft Office PowerPoint</Application>
  <PresentationFormat>Widescreen</PresentationFormat>
  <Paragraphs>1321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Wingdings</vt:lpstr>
      <vt:lpstr>Office Theme</vt:lpstr>
      <vt:lpstr>Introduction to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375</cp:revision>
  <dcterms:created xsi:type="dcterms:W3CDTF">2024-08-08T01:29:50Z</dcterms:created>
  <dcterms:modified xsi:type="dcterms:W3CDTF">2025-01-22T12:57:24Z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