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6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7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8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9.xml" ContentType="application/vnd.openxmlformats-officedocument.drawingml.chartshape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0.xml" ContentType="application/vnd.openxmlformats-officedocument.drawingml.chartshapes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7" r:id="rId5"/>
    <p:sldId id="292" r:id="rId6"/>
    <p:sldId id="307" r:id="rId7"/>
    <p:sldId id="303" r:id="rId8"/>
    <p:sldId id="293" r:id="rId9"/>
    <p:sldId id="294" r:id="rId10"/>
    <p:sldId id="295" r:id="rId11"/>
    <p:sldId id="296" r:id="rId12"/>
    <p:sldId id="297" r:id="rId13"/>
    <p:sldId id="298" r:id="rId14"/>
    <p:sldId id="300" r:id="rId15"/>
    <p:sldId id="301" r:id="rId16"/>
    <p:sldId id="311" r:id="rId17"/>
    <p:sldId id="304" r:id="rId18"/>
    <p:sldId id="308" r:id="rId19"/>
    <p:sldId id="302" r:id="rId20"/>
    <p:sldId id="305" r:id="rId21"/>
    <p:sldId id="309" r:id="rId22"/>
    <p:sldId id="306" r:id="rId23"/>
    <p:sldId id="31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182" autoAdjust="0"/>
  </p:normalViewPr>
  <p:slideViewPr>
    <p:cSldViewPr snapToGrid="0">
      <p:cViewPr>
        <p:scale>
          <a:sx n="150" d="100"/>
          <a:sy n="150" d="100"/>
        </p:scale>
        <p:origin x="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1B3-42D6-B0E3-8260DB14F5A6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1B3-42D6-B0E3-8260DB14F5A6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1B3-42D6-B0E3-8260DB14F5A6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1B3-42D6-B0E3-8260DB14F5A6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1B3-42D6-B0E3-8260DB14F5A6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1B3-42D6-B0E3-8260DB14F5A6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E1B3-42D6-B0E3-8260DB14F5A6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1B3-42D6-B0E3-8260DB14F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7E5-4E25-974B-F4CFA520EB8D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7E5-4E25-974B-F4CFA520EB8D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7E5-4E25-974B-F4CFA520EB8D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D7E5-4E25-974B-F4CFA520EB8D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7E5-4E25-974B-F4CFA520EB8D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7E5-4E25-974B-F4CFA520EB8D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D7E5-4E25-974B-F4CFA520EB8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D7E5-4E25-974B-F4CFA520EB8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D7E5-4E25-974B-F4CFA520EB8D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D7E5-4E25-974B-F4CFA520EB8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  <c:pt idx="6">
                  <c:v>10</c:v>
                </c:pt>
                <c:pt idx="7">
                  <c:v>5</c:v>
                </c:pt>
                <c:pt idx="8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D7E5-4E25-974B-F4CFA520EB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5710-4726-B1E6-F096D1E2179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5710-4726-B1E6-F096D1E2179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5710-4726-B1E6-F096D1E2179D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  <c:pt idx="6">
                  <c:v>10</c:v>
                </c:pt>
                <c:pt idx="7">
                  <c:v>5</c:v>
                </c:pt>
                <c:pt idx="8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5710-4726-B1E6-F096D1E2179D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5710-4726-B1E6-F096D1E2179D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FCCC-492F-A962-EBEF58A6C7B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  <c:pt idx="6">
                  <c:v>10</c:v>
                </c:pt>
                <c:pt idx="7">
                  <c:v>5</c:v>
                </c:pt>
                <c:pt idx="8">
                  <c:v>1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201354207050598E-2"/>
          <c:y val="2.6428361959499453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3-4FA8-A899-D65CC0648670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3-4FA8-A899-D65CC064867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3-4FA8-A899-D65CC064867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CB3-4FA8-A899-D65CC064867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0CB3-4FA8-A899-D65CC064867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0CB3-4FA8-A899-D65CC064867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B3-4FA8-A899-D65CC0648670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9</c:v>
                </c:pt>
                <c:pt idx="4">
                  <c:v>9</c:v>
                </c:pt>
                <c:pt idx="5">
                  <c:v>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B3-4FA8-A899-D65CC0648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0.28706</cdr:x>
      <cdr:y>0</cdr:y>
    </cdr:from>
    <cdr:to>
      <cdr:x>0.96529</cdr:x>
      <cdr:y>0.76672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19583519-FAB2-66CA-A510-D04B85FB483F}"/>
            </a:ext>
          </a:extLst>
        </cdr:cNvPr>
        <cdr:cNvCxnSpPr/>
      </cdr:nvCxnSpPr>
      <cdr:spPr>
        <a:xfrm xmlns:a="http://schemas.openxmlformats.org/drawingml/2006/main" flipV="1">
          <a:off x="1694874" y="-1372781"/>
          <a:ext cx="4004441" cy="3153103"/>
        </a:xfrm>
        <a:prstGeom xmlns:a="http://schemas.openxmlformats.org/drawingml/2006/main" prst="line">
          <a:avLst/>
        </a:prstGeom>
        <a:ln xmlns:a="http://schemas.openxmlformats.org/drawingml/2006/main" w="57150">
          <a:prstDash val="dash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6115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2448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2480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7758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8715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0801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0785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3008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2997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841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7243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515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9124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397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084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6460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552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2030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47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.jp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2.png"/><Relationship Id="rId10" Type="http://schemas.openxmlformats.org/officeDocument/2006/relationships/image" Target="../media/image24.png"/><Relationship Id="rId4" Type="http://schemas.openxmlformats.org/officeDocument/2006/relationships/chart" Target="../charts/chart11.xml"/><Relationship Id="rId9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3.png"/><Relationship Id="rId3" Type="http://schemas.openxmlformats.org/officeDocument/2006/relationships/image" Target="../media/image1.jp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2.png"/><Relationship Id="rId15" Type="http://schemas.openxmlformats.org/officeDocument/2006/relationships/image" Target="../media/image30.png"/><Relationship Id="rId10" Type="http://schemas.openxmlformats.org/officeDocument/2006/relationships/image" Target="../media/image24.png"/><Relationship Id="rId4" Type="http://schemas.openxmlformats.org/officeDocument/2006/relationships/chart" Target="../charts/chart12.xml"/><Relationship Id="rId9" Type="http://schemas.openxmlformats.org/officeDocument/2006/relationships/image" Target="../media/image23.svg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.png"/><Relationship Id="rId4" Type="http://schemas.openxmlformats.org/officeDocument/2006/relationships/chart" Target="../charts/chart5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Support </a:t>
            </a:r>
            <a:r>
              <a:rPr lang="en-PH" sz="5000" b="1"/>
              <a:t>Vector Machine - Math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6392597" y="1689455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/>
              <p:nvPr/>
            </p:nvSpPr>
            <p:spPr>
              <a:xfrm>
                <a:off x="75764" y="3989320"/>
                <a:ext cx="2964839" cy="74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𝐦𝐚𝐫𝐠𝐢𝐧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𝐬𝐢𝐳𝐞</m:t>
                      </m:r>
                      <m:r>
                        <a:rPr lang="en-US" sz="2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1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PH" sz="2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" y="3989320"/>
                <a:ext cx="2964839" cy="742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37C27-3D3F-FB30-1FD5-1EB391F1FC85}"/>
              </a:ext>
            </a:extLst>
          </p:cNvPr>
          <p:cNvCxnSpPr>
            <a:cxnSpLocks/>
          </p:cNvCxnSpPr>
          <p:nvPr/>
        </p:nvCxnSpPr>
        <p:spPr>
          <a:xfrm>
            <a:off x="4927358" y="3070691"/>
            <a:ext cx="1568499" cy="1572951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8CC28F-2687-C728-82E3-B16FF78C5239}"/>
              </a:ext>
            </a:extLst>
          </p:cNvPr>
          <p:cNvCxnSpPr>
            <a:cxnSpLocks/>
          </p:cNvCxnSpPr>
          <p:nvPr/>
        </p:nvCxnSpPr>
        <p:spPr>
          <a:xfrm flipV="1">
            <a:off x="4837030" y="2979260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5307BF-8E1A-D602-516B-2216CB5768D6}"/>
              </a:ext>
            </a:extLst>
          </p:cNvPr>
          <p:cNvCxnSpPr>
            <a:cxnSpLocks/>
          </p:cNvCxnSpPr>
          <p:nvPr/>
        </p:nvCxnSpPr>
        <p:spPr>
          <a:xfrm flipV="1">
            <a:off x="6392597" y="4568343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BC4F1-D9A9-F836-7049-B0D877D2935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040603" y="4296852"/>
            <a:ext cx="2939784" cy="63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3AE81E9-51EA-C1D1-1B69-0E658CDE273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D5C20BE-9DCB-4E74-E32C-5237539FBF2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4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096277"/>
              </p:ext>
            </p:extLst>
          </p:nvPr>
        </p:nvGraphicFramePr>
        <p:xfrm>
          <a:off x="4980283" y="1020368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8048034" y="1500035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5461851" y="483804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7740193" y="5196975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3249144" y="2819426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8229017" y="1337042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/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𝐦𝐚𝐫𝐠𝐢𝐧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𝐬𝐢𝐳𝐞</m:t>
                      </m:r>
                      <m:r>
                        <a:rPr lang="en-US" sz="2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1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PH" sz="2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37C27-3D3F-FB30-1FD5-1EB391F1FC85}"/>
              </a:ext>
            </a:extLst>
          </p:cNvPr>
          <p:cNvCxnSpPr>
            <a:cxnSpLocks/>
          </p:cNvCxnSpPr>
          <p:nvPr/>
        </p:nvCxnSpPr>
        <p:spPr>
          <a:xfrm>
            <a:off x="6763778" y="2718278"/>
            <a:ext cx="1568499" cy="1572951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8CC28F-2687-C728-82E3-B16FF78C5239}"/>
              </a:ext>
            </a:extLst>
          </p:cNvPr>
          <p:cNvCxnSpPr>
            <a:cxnSpLocks/>
          </p:cNvCxnSpPr>
          <p:nvPr/>
        </p:nvCxnSpPr>
        <p:spPr>
          <a:xfrm flipV="1">
            <a:off x="6673450" y="2626847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5307BF-8E1A-D602-516B-2216CB5768D6}"/>
              </a:ext>
            </a:extLst>
          </p:cNvPr>
          <p:cNvCxnSpPr>
            <a:cxnSpLocks/>
          </p:cNvCxnSpPr>
          <p:nvPr/>
        </p:nvCxnSpPr>
        <p:spPr>
          <a:xfrm flipV="1">
            <a:off x="8229017" y="4215930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BC4F1-D9A9-F836-7049-B0D877D2935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848762" y="3995250"/>
            <a:ext cx="29769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0E6481-7C8E-66B0-A401-CFA1C5EFE14C}"/>
                  </a:ext>
                </a:extLst>
              </p:cNvPr>
              <p:cNvSpPr txBox="1"/>
              <p:nvPr/>
            </p:nvSpPr>
            <p:spPr>
              <a:xfrm>
                <a:off x="426134" y="4906511"/>
                <a:ext cx="44119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𝒏𝒆𝒆𝒅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𝒎𝒂𝒙𝒊𝒎𝒊𝒛𝒆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𝒎𝒂𝒓𝒈𝒊𝒏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𝒐𝒓𝒅𝒆𝒓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𝒕𝒉𝒊𝒔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𝒏𝒆𝒆𝒅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𝒎𝒊𝒏𝒊𝒎𝒊𝒛𝒆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PH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0E6481-7C8E-66B0-A401-CFA1C5EFE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34" y="4906511"/>
                <a:ext cx="4411907" cy="646331"/>
              </a:xfrm>
              <a:prstGeom prst="rect">
                <a:avLst/>
              </a:prstGeom>
              <a:blipFill>
                <a:blip r:embed="rId7"/>
                <a:stretch>
                  <a:fillRect r="-135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DF73F4E-FFBA-925F-D813-C871699466F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406107" y="3745154"/>
            <a:ext cx="1034890" cy="4334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B524F1-E671-277D-76AC-67E99A498C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6094447" y="1489292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1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4980283" y="1020368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8048034" y="1500035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5461851" y="483804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7740193" y="5196975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3249144" y="2819426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8229017" y="1337042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/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𝐦𝐚𝐫𝐠𝐢𝐧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100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𝐬𝐢𝐳𝐞</m:t>
                      </m:r>
                      <m:r>
                        <a:rPr lang="en-US" sz="21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1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1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PH" sz="2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52ABD8-4A7E-9DEE-79D0-ED55C8F8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923" y="3623834"/>
                <a:ext cx="2964839" cy="742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B37C27-3D3F-FB30-1FD5-1EB391F1FC85}"/>
              </a:ext>
            </a:extLst>
          </p:cNvPr>
          <p:cNvCxnSpPr>
            <a:cxnSpLocks/>
          </p:cNvCxnSpPr>
          <p:nvPr/>
        </p:nvCxnSpPr>
        <p:spPr>
          <a:xfrm>
            <a:off x="6763778" y="2718278"/>
            <a:ext cx="1568499" cy="1572951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8CC28F-2687-C728-82E3-B16FF78C5239}"/>
              </a:ext>
            </a:extLst>
          </p:cNvPr>
          <p:cNvCxnSpPr>
            <a:cxnSpLocks/>
          </p:cNvCxnSpPr>
          <p:nvPr/>
        </p:nvCxnSpPr>
        <p:spPr>
          <a:xfrm flipV="1">
            <a:off x="6673450" y="2626847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5307BF-8E1A-D602-516B-2216CB5768D6}"/>
              </a:ext>
            </a:extLst>
          </p:cNvPr>
          <p:cNvCxnSpPr>
            <a:cxnSpLocks/>
          </p:cNvCxnSpPr>
          <p:nvPr/>
        </p:nvCxnSpPr>
        <p:spPr>
          <a:xfrm flipV="1">
            <a:off x="8229017" y="4215930"/>
            <a:ext cx="206520" cy="178352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BC4F1-D9A9-F836-7049-B0D877D2935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848762" y="3995250"/>
            <a:ext cx="29769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64618-4253-C294-8A97-D0620E6D6F11}"/>
                  </a:ext>
                </a:extLst>
              </p:cNvPr>
              <p:cNvSpPr txBox="1"/>
              <p:nvPr/>
            </p:nvSpPr>
            <p:spPr>
              <a:xfrm>
                <a:off x="459203" y="4375458"/>
                <a:ext cx="264957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𝑪𝒐𝒏𝒔𝒕𝒓𝒂𝒊𝒏𝒕𝒔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  <a:p>
                <a:pPr/>
                <a:endParaRPr lang="en-US" b="1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= </a:t>
                </a:r>
                <a:r>
                  <a:rPr lang="en-US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+1</a:t>
                </a:r>
                <a:r>
                  <a:rPr lang="en-US" b="1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𝒊𝒇</m:t>
                    </m:r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≥ +1</a:t>
                </a:r>
              </a:p>
              <a:p>
                <a:endParaRPr lang="en-PH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= </a:t>
                </a:r>
                <a:r>
                  <a:rPr lang="en-US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-1</a:t>
                </a:r>
                <a:r>
                  <a:rPr lang="en-US" b="1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𝒊𝒇</m:t>
                    </m:r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≤ -1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64618-4253-C294-8A97-D0620E6D6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3" y="4375458"/>
                <a:ext cx="2649575" cy="1477328"/>
              </a:xfrm>
              <a:prstGeom prst="rect">
                <a:avLst/>
              </a:prstGeom>
              <a:blipFill>
                <a:blip r:embed="rId7"/>
                <a:stretch>
                  <a:fillRect r="-690" b="-578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1153A23-7539-3A5A-33F3-1DDECDB2D80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10411923" y="3711176"/>
            <a:ext cx="1034890" cy="43344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1E67042-E55D-8105-FB63-51A56C7A08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6055211" y="153439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Hard Margin SVM Equation</a:t>
            </a:r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D3D7BC-76A5-755B-4DAA-F0FAE606B511}"/>
                  </a:ext>
                </a:extLst>
              </p:cNvPr>
              <p:cNvSpPr txBox="1"/>
              <p:nvPr/>
            </p:nvSpPr>
            <p:spPr>
              <a:xfrm>
                <a:off x="1739897" y="1035133"/>
                <a:ext cx="8712200" cy="2294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𝒎𝒊𝒏𝒊𝒎𝒊𝒛𝒆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PH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a:rPr lang="en-PH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(0, 1− </m:t>
                          </m:r>
                          <m:sSub>
                            <m:sSubPr>
                              <m:ctrlPr>
                                <a:rPr lang="en-PH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acc>
                            <m:accPr>
                              <m:chr m:val="⃗"/>
                              <m:ctrlPr>
                                <a:rPr lang="en-US" sz="25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5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⋅ </m:t>
                          </m:r>
                          <m:r>
                            <a:rPr lang="en-US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5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5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5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D3D7BC-76A5-755B-4DAA-F0FAE606B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897" y="1035133"/>
                <a:ext cx="8712200" cy="22949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F1A9F1-C7A9-93F7-201A-17BBE6EFDF62}"/>
                  </a:ext>
                </a:extLst>
              </p:cNvPr>
              <p:cNvSpPr txBox="1"/>
              <p:nvPr/>
            </p:nvSpPr>
            <p:spPr>
              <a:xfrm>
                <a:off x="706433" y="3527881"/>
                <a:ext cx="1077912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400" b="1" dirty="0">
                    <a:solidFill>
                      <a:srgbClr val="00B0F0"/>
                    </a:solidFill>
                  </a:rPr>
                  <a:t> is a positive parameter </a:t>
                </a:r>
                <a:r>
                  <a:rPr lang="en-US" sz="2400" dirty="0"/>
                  <a:t>which determines the trade off between increasing the margin size and ensuring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lie on the correct side of the margin. </a:t>
                </a:r>
                <a:endParaRPr lang="en-PH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F1A9F1-C7A9-93F7-201A-17BBE6EFD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33" y="3527881"/>
                <a:ext cx="10779127" cy="830997"/>
              </a:xfrm>
              <a:prstGeom prst="rect">
                <a:avLst/>
              </a:prstGeom>
              <a:blipFill>
                <a:blip r:embed="rId5"/>
                <a:stretch>
                  <a:fillRect l="-905" t="-5882" b="-161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28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Hard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i="0" dirty="0">
                <a:effectLst/>
                <a:latin typeface="Calibri Light (Headings)"/>
              </a:rPr>
              <a:t>Soft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7E4283E8-2850-F9A7-3AE9-D9700F4F4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4240" y="1143091"/>
            <a:ext cx="597907" cy="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07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Soft Margin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F3701-7177-07FF-8134-B59E6B4EF93A}"/>
              </a:ext>
            </a:extLst>
          </p:cNvPr>
          <p:cNvSpPr txBox="1"/>
          <p:nvPr/>
        </p:nvSpPr>
        <p:spPr>
          <a:xfrm>
            <a:off x="540915" y="1431757"/>
            <a:ext cx="111918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When a </a:t>
            </a:r>
            <a:r>
              <a:rPr lang="en-US" sz="2400" b="1" dirty="0">
                <a:solidFill>
                  <a:srgbClr val="FF0000"/>
                </a:solidFill>
              </a:rPr>
              <a:t>linear boundary is not feasible</a:t>
            </a:r>
            <a:r>
              <a:rPr lang="en-US" sz="2400" dirty="0"/>
              <a:t>, or we want to allow some misclassifications in the hope of achieving better generality, we can use SVM with a soft margin.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E22A260-86C8-F91E-E55D-E9965785A0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32305"/>
              </p:ext>
            </p:extLst>
          </p:nvPr>
        </p:nvGraphicFramePr>
        <p:xfrm>
          <a:off x="3782195" y="2837711"/>
          <a:ext cx="3738539" cy="2583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7801F52-1D30-1C4C-0328-BE27C340458F}"/>
              </a:ext>
            </a:extLst>
          </p:cNvPr>
          <p:cNvSpPr txBox="1"/>
          <p:nvPr/>
        </p:nvSpPr>
        <p:spPr>
          <a:xfrm>
            <a:off x="5529750" y="5461339"/>
            <a:ext cx="4920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BF8567-9314-4D70-E794-05480C4A8200}"/>
              </a:ext>
            </a:extLst>
          </p:cNvPr>
          <p:cNvSpPr txBox="1"/>
          <p:nvPr/>
        </p:nvSpPr>
        <p:spPr>
          <a:xfrm>
            <a:off x="2686050" y="3967829"/>
            <a:ext cx="11897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163EC44-F24D-E39B-8C7B-9BE1C0782F2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7235209" y="4535431"/>
            <a:ext cx="655285" cy="272281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F00C0AB-AA35-F8B9-EE3A-B89F6E3AD9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476571" y="3168038"/>
            <a:ext cx="537634" cy="25736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DF1A79-AB63-B62E-95A3-4F7AA296DB08}"/>
              </a:ext>
            </a:extLst>
          </p:cNvPr>
          <p:cNvCxnSpPr>
            <a:cxnSpLocks/>
          </p:cNvCxnSpPr>
          <p:nvPr/>
        </p:nvCxnSpPr>
        <p:spPr>
          <a:xfrm flipV="1">
            <a:off x="4252618" y="2730500"/>
            <a:ext cx="2891297" cy="2246629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4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</a:t>
            </a:r>
            <a:r>
              <a:rPr lang="en-PH" sz="5000" b="1" dirty="0" err="1"/>
              <a:t>rocodile</a:t>
            </a:r>
            <a:r>
              <a:rPr lang="en-PH" sz="5000" b="1" dirty="0"/>
              <a:t> and Alligator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5280320"/>
                  </p:ext>
                </p:extLst>
              </p:nvPr>
            </p:nvGraphicFramePr>
            <p:xfrm>
              <a:off x="5668798" y="1416357"/>
              <a:ext cx="6217143" cy="440346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Size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Snout Width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Type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10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298231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832037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8147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5280320"/>
                  </p:ext>
                </p:extLst>
              </p:nvPr>
            </p:nvGraphicFramePr>
            <p:xfrm>
              <a:off x="5668798" y="1416357"/>
              <a:ext cx="6217143" cy="440346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4" t="-4348" r="-200882" b="-54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4348" r="-100293" b="-54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588" t="-4348" r="-588" b="-54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10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298231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832037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81475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802ADA5-C91D-9CE1-1116-B0EEE22288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7" t="24596" r="27659" b="14308"/>
          <a:stretch/>
        </p:blipFill>
        <p:spPr>
          <a:xfrm>
            <a:off x="459202" y="1416357"/>
            <a:ext cx="5110832" cy="40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36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024616"/>
              </p:ext>
            </p:extLst>
          </p:nvPr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9560B69-BF2D-C53C-61E3-8E903BA2EE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9B9375B-57F1-EF91-5830-1516385ADF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  <p:pic>
        <p:nvPicPr>
          <p:cNvPr id="20" name="Graphic 19" descr="Badge with solid fill">
            <a:extLst>
              <a:ext uri="{FF2B5EF4-FFF2-40B4-BE49-F238E27FC236}">
                <a16:creationId xmlns:a16="http://schemas.microsoft.com/office/drawing/2014/main" id="{E225A5FF-40A3-BD9A-8FEA-C6D56E6E9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9723" y="1922492"/>
            <a:ext cx="435856" cy="435856"/>
          </a:xfrm>
          <a:prstGeom prst="rect">
            <a:avLst/>
          </a:prstGeom>
        </p:spPr>
      </p:pic>
      <p:pic>
        <p:nvPicPr>
          <p:cNvPr id="22" name="Graphic 21" descr="Badge 3 with solid fill">
            <a:extLst>
              <a:ext uri="{FF2B5EF4-FFF2-40B4-BE49-F238E27FC236}">
                <a16:creationId xmlns:a16="http://schemas.microsoft.com/office/drawing/2014/main" id="{5C1828C3-34C6-84E9-AD71-1182B6411A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42471" y="3421094"/>
            <a:ext cx="465093" cy="465093"/>
          </a:xfrm>
          <a:prstGeom prst="rect">
            <a:avLst/>
          </a:prstGeom>
        </p:spPr>
      </p:pic>
      <p:pic>
        <p:nvPicPr>
          <p:cNvPr id="24" name="Graphic 23" descr="Badge 4 with solid fill">
            <a:extLst>
              <a:ext uri="{FF2B5EF4-FFF2-40B4-BE49-F238E27FC236}">
                <a16:creationId xmlns:a16="http://schemas.microsoft.com/office/drawing/2014/main" id="{FF3C5668-64E7-FDE4-89F9-EDC1E7422E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49733" y="2815957"/>
            <a:ext cx="436232" cy="436232"/>
          </a:xfrm>
          <a:prstGeom prst="rect">
            <a:avLst/>
          </a:prstGeom>
        </p:spPr>
      </p:pic>
      <p:pic>
        <p:nvPicPr>
          <p:cNvPr id="26" name="Graphic 25" descr="Badge 1 with solid fill">
            <a:extLst>
              <a:ext uri="{FF2B5EF4-FFF2-40B4-BE49-F238E27FC236}">
                <a16:creationId xmlns:a16="http://schemas.microsoft.com/office/drawing/2014/main" id="{A3873358-24A6-B186-7E9B-53F5799BCA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0245" y="4508865"/>
            <a:ext cx="411201" cy="4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2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/>
              <p:nvPr/>
            </p:nvSpPr>
            <p:spPr>
              <a:xfrm>
                <a:off x="3082969" y="3228879"/>
                <a:ext cx="60260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Hinge Loss </a:t>
                </a:r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max (0, 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b))  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969" y="3228879"/>
                <a:ext cx="6026051" cy="523220"/>
              </a:xfrm>
              <a:prstGeom prst="rect">
                <a:avLst/>
              </a:prstGeom>
              <a:blipFill>
                <a:blip r:embed="rId4"/>
                <a:stretch>
                  <a:fillRect l="-2126" t="-12791" r="-5466" b="-3139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Loss Function</a:t>
            </a:r>
            <a:endParaRPr lang="en-PH" sz="5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1B8F27-BF1C-98E5-D73E-F35F06EE8897}"/>
              </a:ext>
            </a:extLst>
          </p:cNvPr>
          <p:cNvSpPr txBox="1"/>
          <p:nvPr/>
        </p:nvSpPr>
        <p:spPr>
          <a:xfrm>
            <a:off x="873122" y="1526434"/>
            <a:ext cx="104457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If we allow misclassifications to happen, we need to </a:t>
            </a:r>
            <a:r>
              <a:rPr lang="en-US" sz="2400" b="1" dirty="0">
                <a:solidFill>
                  <a:srgbClr val="00B0F0"/>
                </a:solidFill>
              </a:rPr>
              <a:t>minimize the error </a:t>
            </a:r>
            <a:r>
              <a:rPr lang="en-US" sz="2400" dirty="0"/>
              <a:t>and</a:t>
            </a:r>
            <a:r>
              <a:rPr lang="en-US" sz="2400" b="1" dirty="0">
                <a:solidFill>
                  <a:srgbClr val="00B0F0"/>
                </a:solidFill>
              </a:rPr>
              <a:t> define a loss function</a:t>
            </a:r>
            <a:r>
              <a:rPr lang="en-US" sz="2400" dirty="0"/>
              <a:t>. A  loss function used for soft margin is the hinge loss.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429454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04548E-870A-2ECE-A630-8ADB87266313}"/>
              </a:ext>
            </a:extLst>
          </p:cNvPr>
          <p:cNvGrpSpPr/>
          <p:nvPr/>
        </p:nvGrpSpPr>
        <p:grpSpPr>
          <a:xfrm>
            <a:off x="5193267" y="799671"/>
            <a:ext cx="6884961" cy="4272074"/>
            <a:chOff x="1835832" y="836217"/>
            <a:chExt cx="8380223" cy="5029460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46E59FE3-EC3F-5829-AE84-A7AB8CE1753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05509936"/>
                </p:ext>
              </p:extLst>
            </p:nvPr>
          </p:nvGraphicFramePr>
          <p:xfrm>
            <a:off x="3143863" y="1372781"/>
            <a:ext cx="5904267" cy="41124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9F1310E-21CA-2CC5-6DA7-73004A81F65F}"/>
                </a:ext>
              </a:extLst>
            </p:cNvPr>
            <p:cNvCxnSpPr/>
            <p:nvPr/>
          </p:nvCxnSpPr>
          <p:spPr>
            <a:xfrm flipV="1">
              <a:off x="6211614" y="1852448"/>
              <a:ext cx="4004441" cy="3153103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583519-FAB2-66CA-A510-D04B85FB483F}"/>
                </a:ext>
              </a:extLst>
            </p:cNvPr>
            <p:cNvCxnSpPr/>
            <p:nvPr/>
          </p:nvCxnSpPr>
          <p:spPr>
            <a:xfrm flipV="1">
              <a:off x="3625431" y="836217"/>
              <a:ext cx="4004441" cy="3153103"/>
            </a:xfrm>
            <a:prstGeom prst="line">
              <a:avLst/>
            </a:prstGeom>
            <a:ln w="571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694F1F-C6E3-79DC-2941-C07326B38A96}"/>
                </a:ext>
              </a:extLst>
            </p:cNvPr>
            <p:cNvSpPr txBox="1"/>
            <p:nvPr/>
          </p:nvSpPr>
          <p:spPr>
            <a:xfrm>
              <a:off x="5912153" y="5485219"/>
              <a:ext cx="598922" cy="380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9FD2C-B871-D87D-1B67-5E85195F0B25}"/>
                </a:ext>
              </a:extLst>
            </p:cNvPr>
            <p:cNvSpPr txBox="1"/>
            <p:nvPr/>
          </p:nvSpPr>
          <p:spPr>
            <a:xfrm>
              <a:off x="1835832" y="3140408"/>
              <a:ext cx="1448136" cy="380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9560B69-BF2D-C53C-61E3-8E903BA2E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34" t="38739" r="50130" b="54682"/>
            <a:stretch/>
          </p:blipFill>
          <p:spPr>
            <a:xfrm>
              <a:off x="8597202" y="4075416"/>
              <a:ext cx="1034890" cy="433449"/>
            </a:xfrm>
            <a:prstGeom prst="rect">
              <a:avLst/>
            </a:prstGeom>
          </p:spPr>
        </p:pic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9B9375B-57F1-EF91-5830-1516385AD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77" t="39508" r="35774" b="54274"/>
            <a:stretch/>
          </p:blipFill>
          <p:spPr>
            <a:xfrm>
              <a:off x="4240490" y="1898636"/>
              <a:ext cx="849085" cy="409699"/>
            </a:xfrm>
            <a:prstGeom prst="rect">
              <a:avLst/>
            </a:prstGeom>
          </p:spPr>
        </p:pic>
        <p:pic>
          <p:nvPicPr>
            <p:cNvPr id="20" name="Graphic 19" descr="Badge with solid fill">
              <a:extLst>
                <a:ext uri="{FF2B5EF4-FFF2-40B4-BE49-F238E27FC236}">
                  <a16:creationId xmlns:a16="http://schemas.microsoft.com/office/drawing/2014/main" id="{E225A5FF-40A3-BD9A-8FEA-C6D56E6E9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09723" y="1922492"/>
              <a:ext cx="435856" cy="435856"/>
            </a:xfrm>
            <a:prstGeom prst="rect">
              <a:avLst/>
            </a:prstGeom>
          </p:spPr>
        </p:pic>
        <p:pic>
          <p:nvPicPr>
            <p:cNvPr id="22" name="Graphic 21" descr="Badge 3 with solid fill">
              <a:extLst>
                <a:ext uri="{FF2B5EF4-FFF2-40B4-BE49-F238E27FC236}">
                  <a16:creationId xmlns:a16="http://schemas.microsoft.com/office/drawing/2014/main" id="{5C1828C3-34C6-84E9-AD71-1182B6411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42471" y="3421094"/>
              <a:ext cx="465093" cy="465093"/>
            </a:xfrm>
            <a:prstGeom prst="rect">
              <a:avLst/>
            </a:prstGeom>
          </p:spPr>
        </p:pic>
        <p:pic>
          <p:nvPicPr>
            <p:cNvPr id="24" name="Graphic 23" descr="Badge 4 with solid fill">
              <a:extLst>
                <a:ext uri="{FF2B5EF4-FFF2-40B4-BE49-F238E27FC236}">
                  <a16:creationId xmlns:a16="http://schemas.microsoft.com/office/drawing/2014/main" id="{FF3C5668-64E7-FDE4-89F9-EDC1E7422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949733" y="2815957"/>
              <a:ext cx="436232" cy="436232"/>
            </a:xfrm>
            <a:prstGeom prst="rect">
              <a:avLst/>
            </a:prstGeom>
          </p:spPr>
        </p:pic>
        <p:pic>
          <p:nvPicPr>
            <p:cNvPr id="26" name="Graphic 25" descr="Badge 1 with solid fill">
              <a:extLst>
                <a:ext uri="{FF2B5EF4-FFF2-40B4-BE49-F238E27FC236}">
                  <a16:creationId xmlns:a16="http://schemas.microsoft.com/office/drawing/2014/main" id="{A3873358-24A6-B186-7E9B-53F5799B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50245" y="4508865"/>
              <a:ext cx="411201" cy="41120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/>
              <p:nvPr/>
            </p:nvSpPr>
            <p:spPr>
              <a:xfrm>
                <a:off x="429434" y="1904327"/>
                <a:ext cx="546578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5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Hinge Loss </a:t>
                </a:r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max (0, 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5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⋅ </a:t>
                </a:r>
                <a14:m>
                  <m:oMath xmlns:m="http://schemas.openxmlformats.org/officeDocument/2006/math">
                    <m:r>
                      <a:rPr lang="en-US" sz="25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5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5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sz="25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b))  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9F0E55-E556-229E-BF43-0B4142E3E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34" y="1904327"/>
                <a:ext cx="5465785" cy="477054"/>
              </a:xfrm>
              <a:prstGeom prst="rect">
                <a:avLst/>
              </a:prstGeom>
              <a:blipFill>
                <a:blip r:embed="rId14"/>
                <a:stretch>
                  <a:fillRect l="-1784" t="-8861" r="-4125" b="-2911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A087A7A-1AFE-4CAA-6DBA-EDB71F1AF1C0}"/>
              </a:ext>
            </a:extLst>
          </p:cNvPr>
          <p:cNvGrpSpPr/>
          <p:nvPr/>
        </p:nvGrpSpPr>
        <p:grpSpPr>
          <a:xfrm>
            <a:off x="440952" y="3167728"/>
            <a:ext cx="3201458" cy="369332"/>
            <a:chOff x="257995" y="2022748"/>
            <a:chExt cx="3201458" cy="369332"/>
          </a:xfrm>
        </p:grpSpPr>
        <p:pic>
          <p:nvPicPr>
            <p:cNvPr id="9" name="Graphic 8" descr="Badge 1 with solid fill">
              <a:extLst>
                <a:ext uri="{FF2B5EF4-FFF2-40B4-BE49-F238E27FC236}">
                  <a16:creationId xmlns:a16="http://schemas.microsoft.com/office/drawing/2014/main" id="{75861566-4153-93B1-70F6-367D65AD0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7995" y="2031290"/>
              <a:ext cx="378402" cy="34927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802B9C6-1F6A-3F7A-B02C-5752DE2161FE}"/>
                    </a:ext>
                  </a:extLst>
                </p:cNvPr>
                <p:cNvSpPr txBox="1"/>
                <p:nvPr/>
              </p:nvSpPr>
              <p:spPr>
                <a:xfrm>
                  <a:off x="731814" y="2022748"/>
                  <a:ext cx="27276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1 - 1(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0   </a:t>
                  </a: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802B9C6-1F6A-3F7A-B02C-5752DE216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14" y="2022748"/>
                  <a:ext cx="2727639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786" t="-11667" b="-2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6D674B-A34B-2872-D1EA-F64F92B2D4C2}"/>
              </a:ext>
            </a:extLst>
          </p:cNvPr>
          <p:cNvGrpSpPr/>
          <p:nvPr/>
        </p:nvGrpSpPr>
        <p:grpSpPr>
          <a:xfrm>
            <a:off x="433200" y="3680598"/>
            <a:ext cx="3605125" cy="402243"/>
            <a:chOff x="250243" y="2535618"/>
            <a:chExt cx="3605125" cy="402243"/>
          </a:xfrm>
        </p:grpSpPr>
        <p:pic>
          <p:nvPicPr>
            <p:cNvPr id="14" name="Graphic 13" descr="Badge with solid fill">
              <a:extLst>
                <a:ext uri="{FF2B5EF4-FFF2-40B4-BE49-F238E27FC236}">
                  <a16:creationId xmlns:a16="http://schemas.microsoft.com/office/drawing/2014/main" id="{280551CA-7F58-39BD-3985-0D9082167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0243" y="2567641"/>
              <a:ext cx="401090" cy="37022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138E6C9-3C29-6450-0748-82BA9355AC87}"/>
                    </a:ext>
                  </a:extLst>
                </p:cNvPr>
                <p:cNvSpPr txBox="1"/>
                <p:nvPr/>
              </p:nvSpPr>
              <p:spPr>
                <a:xfrm>
                  <a:off x="731812" y="2535618"/>
                  <a:ext cx="3123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+ 1(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0   </a:t>
                  </a: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138E6C9-3C29-6450-0748-82BA9355A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12" y="2535618"/>
                  <a:ext cx="3123556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563" t="-11667" b="-2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FF49F1-B59A-5BCC-8339-BE5D974D5677}"/>
              </a:ext>
            </a:extLst>
          </p:cNvPr>
          <p:cNvGrpSpPr/>
          <p:nvPr/>
        </p:nvGrpSpPr>
        <p:grpSpPr>
          <a:xfrm>
            <a:off x="416154" y="4247035"/>
            <a:ext cx="3921460" cy="395793"/>
            <a:chOff x="233197" y="3102055"/>
            <a:chExt cx="3921460" cy="395793"/>
          </a:xfrm>
        </p:grpSpPr>
        <p:pic>
          <p:nvPicPr>
            <p:cNvPr id="15" name="Graphic 14" descr="Badge 3 with solid fill">
              <a:extLst>
                <a:ext uri="{FF2B5EF4-FFF2-40B4-BE49-F238E27FC236}">
                  <a16:creationId xmlns:a16="http://schemas.microsoft.com/office/drawing/2014/main" id="{6FF2CD7F-967A-E66E-D72D-782C5D06F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3197" y="3102793"/>
              <a:ext cx="427996" cy="39505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AA0CA-0C0B-8990-A387-2D16F7551ADE}"/>
                    </a:ext>
                  </a:extLst>
                </p:cNvPr>
                <p:cNvSpPr txBox="1"/>
                <p:nvPr/>
              </p:nvSpPr>
              <p:spPr>
                <a:xfrm>
                  <a:off x="731811" y="3102055"/>
                  <a:ext cx="34228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+ 1(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&gt; 1   </a:t>
                  </a: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AA0CA-0C0B-8990-A387-2D16F7551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11" y="3102055"/>
                  <a:ext cx="3422846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1423" t="-11667" b="-2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2368C9-6ACA-AD64-BCCC-3862AB8EF7F5}"/>
              </a:ext>
            </a:extLst>
          </p:cNvPr>
          <p:cNvGrpSpPr/>
          <p:nvPr/>
        </p:nvGrpSpPr>
        <p:grpSpPr>
          <a:xfrm>
            <a:off x="429434" y="4767182"/>
            <a:ext cx="5675996" cy="387162"/>
            <a:chOff x="246477" y="3622202"/>
            <a:chExt cx="5675996" cy="387162"/>
          </a:xfrm>
        </p:grpSpPr>
        <p:pic>
          <p:nvPicPr>
            <p:cNvPr id="16" name="Graphic 15" descr="Badge 4 with solid fill">
              <a:extLst>
                <a:ext uri="{FF2B5EF4-FFF2-40B4-BE49-F238E27FC236}">
                  <a16:creationId xmlns:a16="http://schemas.microsoft.com/office/drawing/2014/main" id="{6842FA85-A9CE-D261-E43F-7B09C5DFE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6477" y="3638824"/>
              <a:ext cx="401436" cy="37054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143F759-7C1F-D312-CD88-EE18CF2948F6}"/>
                    </a:ext>
                  </a:extLst>
                </p:cNvPr>
                <p:cNvSpPr txBox="1"/>
                <p:nvPr/>
              </p:nvSpPr>
              <p:spPr>
                <a:xfrm>
                  <a:off x="731007" y="3622202"/>
                  <a:ext cx="5191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max (0, 1 + 1(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𝑩𝒆𝒕𝒘𝒆𝒆𝒏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)) =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𝑩𝒆𝒕𝒘𝒆𝒆𝒏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en-PH" b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</a:t>
                  </a: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143F759-7C1F-D312-CD88-EE18CF2948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07" y="3622202"/>
                  <a:ext cx="5191466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056" t="-9836" b="-2295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Loss Function</a:t>
            </a:r>
            <a:endParaRPr lang="en-PH" sz="5000" b="1" dirty="0"/>
          </a:p>
        </p:txBody>
      </p:sp>
    </p:spTree>
    <p:extLst>
      <p:ext uri="{BB962C8B-B14F-4D97-AF65-F5344CB8AC3E}">
        <p14:creationId xmlns:p14="http://schemas.microsoft.com/office/powerpoint/2010/main" val="364937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i="0" dirty="0">
                <a:effectLst/>
                <a:latin typeface="Calibri Light (Headings)"/>
              </a:rPr>
              <a:t>Hard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0" i="0" dirty="0">
              <a:solidFill>
                <a:srgbClr val="636C8B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0" i="0" dirty="0">
                <a:solidFill>
                  <a:schemeClr val="bg2">
                    <a:lumMod val="75000"/>
                  </a:schemeClr>
                </a:solidFill>
                <a:effectLst/>
                <a:latin typeface="Calibri Light (Headings)"/>
              </a:rPr>
              <a:t>Soft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586337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Soft Margin SVM Equation</a:t>
            </a:r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D3D7BC-76A5-755B-4DAA-F0FAE606B511}"/>
                  </a:ext>
                </a:extLst>
              </p:cNvPr>
              <p:cNvSpPr txBox="1"/>
              <p:nvPr/>
            </p:nvSpPr>
            <p:spPr>
              <a:xfrm>
                <a:off x="1739897" y="1035133"/>
                <a:ext cx="8712200" cy="2294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𝒎𝒊𝒏𝒊𝒎𝒊𝒛𝒆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PH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a:rPr lang="en-PH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(0, 1− </m:t>
                          </m:r>
                          <m:sSub>
                            <m:sSubPr>
                              <m:ctrlPr>
                                <a:rPr lang="en-PH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acc>
                            <m:accPr>
                              <m:chr m:val="⃗"/>
                              <m:ctrlPr>
                                <a:rPr lang="en-US" sz="25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5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⋅ </m:t>
                          </m:r>
                          <m:r>
                            <a:rPr lang="en-US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25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5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5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PH" sz="25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28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D3D7BC-76A5-755B-4DAA-F0FAE606B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897" y="1035133"/>
                <a:ext cx="8712200" cy="22949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F1A9F1-C7A9-93F7-201A-17BBE6EFDF62}"/>
                  </a:ext>
                </a:extLst>
              </p:cNvPr>
              <p:cNvSpPr txBox="1"/>
              <p:nvPr/>
            </p:nvSpPr>
            <p:spPr>
              <a:xfrm>
                <a:off x="706433" y="3527881"/>
                <a:ext cx="1077912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400" b="1" dirty="0">
                    <a:solidFill>
                      <a:srgbClr val="00B0F0"/>
                    </a:solidFill>
                  </a:rPr>
                  <a:t> is a positive parameter </a:t>
                </a:r>
                <a:r>
                  <a:rPr lang="en-US" sz="2400" dirty="0"/>
                  <a:t>which determines the trade off between increasing the margin size and ensuring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lie on the correct side of the margin. </a:t>
                </a:r>
                <a:endParaRPr lang="en-PH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F1A9F1-C7A9-93F7-201A-17BBE6EFD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33" y="3527881"/>
                <a:ext cx="10779127" cy="830997"/>
              </a:xfrm>
              <a:prstGeom prst="rect">
                <a:avLst/>
              </a:prstGeom>
              <a:blipFill>
                <a:blip r:embed="rId5"/>
                <a:stretch>
                  <a:fillRect l="-905" t="-5882" b="-161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8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Hard Margin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F3701-7177-07FF-8134-B59E6B4EF93A}"/>
              </a:ext>
            </a:extLst>
          </p:cNvPr>
          <p:cNvSpPr txBox="1"/>
          <p:nvPr/>
        </p:nvSpPr>
        <p:spPr>
          <a:xfrm>
            <a:off x="540915" y="1431757"/>
            <a:ext cx="111918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When the </a:t>
            </a:r>
            <a:r>
              <a:rPr lang="en-US" sz="2400" b="1" dirty="0">
                <a:solidFill>
                  <a:srgbClr val="0070C0"/>
                </a:solidFill>
              </a:rPr>
              <a:t>data is linearly separable</a:t>
            </a:r>
            <a:r>
              <a:rPr lang="en-US" sz="2400" dirty="0"/>
              <a:t>, and we do not want to have any misclassifications, we use SVM with a </a:t>
            </a:r>
            <a:r>
              <a:rPr lang="en-US" sz="2400" b="1" dirty="0">
                <a:solidFill>
                  <a:srgbClr val="00B0F0"/>
                </a:solidFill>
              </a:rPr>
              <a:t>hard margin</a:t>
            </a:r>
            <a:r>
              <a:rPr lang="en-US" sz="2400" dirty="0"/>
              <a:t>. </a:t>
            </a:r>
          </a:p>
          <a:p>
            <a:endParaRPr lang="en-US" b="1" dirty="0">
              <a:solidFill>
                <a:srgbClr val="000000"/>
              </a:solidFill>
              <a:latin typeface="Raleway" panose="020F0502020204030204" pitchFamily="2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E5EB372-B598-CEE6-F5F2-3B191CAF0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9293519"/>
              </p:ext>
            </p:extLst>
          </p:nvPr>
        </p:nvGraphicFramePr>
        <p:xfrm>
          <a:off x="4091027" y="2720504"/>
          <a:ext cx="3730636" cy="2697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96F69C-4CF5-BD88-5A35-AC6DAA05A2FA}"/>
              </a:ext>
            </a:extLst>
          </p:cNvPr>
          <p:cNvSpPr txBox="1"/>
          <p:nvPr/>
        </p:nvSpPr>
        <p:spPr>
          <a:xfrm>
            <a:off x="5834888" y="5460089"/>
            <a:ext cx="49205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00207-8A85-95AF-2588-D490247C1580}"/>
              </a:ext>
            </a:extLst>
          </p:cNvPr>
          <p:cNvSpPr txBox="1"/>
          <p:nvPr/>
        </p:nvSpPr>
        <p:spPr>
          <a:xfrm>
            <a:off x="2901277" y="3907668"/>
            <a:ext cx="11897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24B28FB9-4138-5565-517E-06D5FC6EA4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7536742" y="4493258"/>
            <a:ext cx="653900" cy="284315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0455E15A-9711-94EB-3815-22D853AF2D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783936" y="3065431"/>
            <a:ext cx="536498" cy="2687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D5B779-CEB2-2218-1FF3-52006FAF3E4B}"/>
              </a:ext>
            </a:extLst>
          </p:cNvPr>
          <p:cNvCxnSpPr>
            <a:cxnSpLocks/>
          </p:cNvCxnSpPr>
          <p:nvPr/>
        </p:nvCxnSpPr>
        <p:spPr>
          <a:xfrm flipV="1">
            <a:off x="4783935" y="2857500"/>
            <a:ext cx="2752806" cy="2034606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C</a:t>
            </a:r>
            <a:r>
              <a:rPr lang="en-PH" sz="5000" b="1" dirty="0" err="1"/>
              <a:t>rocodile</a:t>
            </a:r>
            <a:r>
              <a:rPr lang="en-PH" sz="5000" b="1" dirty="0"/>
              <a:t> and Alligator Example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38648" y="2002823"/>
              <a:ext cx="6217143" cy="316902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Size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Snout Width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Type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AC0870BC-827F-BFCA-354E-3E9631F815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38648" y="2002823"/>
              <a:ext cx="6217143" cy="316902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4" t="-4348" r="-200882" b="-36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4348" r="-100293" b="-36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588" t="-4348" r="-588" b="-3695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8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9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7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802ADA5-C91D-9CE1-1116-B0EEE22288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7" t="24596" r="27659" b="14308"/>
          <a:stretch/>
        </p:blipFill>
        <p:spPr>
          <a:xfrm>
            <a:off x="459202" y="1416357"/>
            <a:ext cx="5110832" cy="40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147044"/>
              </p:ext>
            </p:extLst>
          </p:nvPr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9560B69-BF2D-C53C-61E3-8E903BA2EE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9B9375B-57F1-EF91-5830-1516385ADF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5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2445A-7E33-C1DE-45B8-546AE30E72E4}"/>
              </a:ext>
            </a:extLst>
          </p:cNvPr>
          <p:cNvSpPr txBox="1"/>
          <p:nvPr/>
        </p:nvSpPr>
        <p:spPr>
          <a:xfrm>
            <a:off x="1844616" y="1981881"/>
            <a:ext cx="7056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</a:rPr>
              <a:t>-1</a:t>
            </a:r>
            <a:endParaRPr lang="en-PH" sz="5000" b="1" dirty="0">
              <a:solidFill>
                <a:srgbClr val="FF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8CB229-FFAA-D0AD-7354-F547C90E4F8D}"/>
              </a:ext>
            </a:extLst>
          </p:cNvPr>
          <p:cNvSpPr/>
          <p:nvPr/>
        </p:nvSpPr>
        <p:spPr>
          <a:xfrm>
            <a:off x="2690321" y="2276651"/>
            <a:ext cx="1772856" cy="357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03A86-7209-AF80-85FA-B0CD4234736A}"/>
              </a:ext>
            </a:extLst>
          </p:cNvPr>
          <p:cNvSpPr txBox="1"/>
          <p:nvPr/>
        </p:nvSpPr>
        <p:spPr>
          <a:xfrm>
            <a:off x="10582391" y="3871853"/>
            <a:ext cx="8290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rgbClr val="00B050"/>
                </a:solidFill>
              </a:rPr>
              <a:t>+1</a:t>
            </a:r>
            <a:endParaRPr lang="en-PH" sz="5000" b="1" dirty="0">
              <a:solidFill>
                <a:srgbClr val="00B05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FD980B-A6B4-330B-C1D3-542E5B508F71}"/>
              </a:ext>
            </a:extLst>
          </p:cNvPr>
          <p:cNvSpPr/>
          <p:nvPr/>
        </p:nvSpPr>
        <p:spPr>
          <a:xfrm rot="10800000">
            <a:off x="8755307" y="4124087"/>
            <a:ext cx="1772856" cy="357306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AC1C665D-B622-0E8D-1F4F-6A735B9366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663721" y="3580202"/>
            <a:ext cx="1034890" cy="433449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E904C139-2395-CAF8-D219-A1D43331CC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308756" y="1767494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/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blipFill>
                <a:blip r:embed="rId5"/>
                <a:stretch>
                  <a:fillRect t="-8824" r="-1394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F817A-58AA-1416-EEC4-38B3A931D057}"/>
              </a:ext>
            </a:extLst>
          </p:cNvPr>
          <p:cNvCxnSpPr>
            <a:cxnSpLocks/>
          </p:cNvCxnSpPr>
          <p:nvPr/>
        </p:nvCxnSpPr>
        <p:spPr>
          <a:xfrm flipV="1">
            <a:off x="3001621" y="2245657"/>
            <a:ext cx="2549948" cy="52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/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blipFill>
                <a:blip r:embed="rId6"/>
                <a:stretch>
                  <a:fillRect t="-8696" b="-275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B793A8-B353-DEB5-6A62-967CEFC40EF8}"/>
              </a:ext>
            </a:extLst>
          </p:cNvPr>
          <p:cNvCxnSpPr>
            <a:cxnSpLocks/>
          </p:cNvCxnSpPr>
          <p:nvPr/>
        </p:nvCxnSpPr>
        <p:spPr>
          <a:xfrm flipH="1">
            <a:off x="8514308" y="3428999"/>
            <a:ext cx="9366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/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blipFill>
                <a:blip r:embed="rId7"/>
                <a:stretch>
                  <a:fillRect t="-10294" r="-2230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9CDF84-88DF-F3A5-078F-5A10B724DB92}"/>
              </a:ext>
            </a:extLst>
          </p:cNvPr>
          <p:cNvCxnSpPr>
            <a:cxnSpLocks/>
          </p:cNvCxnSpPr>
          <p:nvPr/>
        </p:nvCxnSpPr>
        <p:spPr>
          <a:xfrm flipV="1">
            <a:off x="2907804" y="4435717"/>
            <a:ext cx="1846613" cy="30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D0B1F85-7CEF-5031-E5E2-4CB40138B15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A127E2B-1404-C08A-1D1C-5788D24B1A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329874" y="1580688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6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/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/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B9A7E2-EBBA-E4C0-2F85-B163E891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100" y="2090126"/>
                <a:ext cx="1751642" cy="415498"/>
              </a:xfrm>
              <a:prstGeom prst="rect">
                <a:avLst/>
              </a:prstGeom>
              <a:blipFill>
                <a:blip r:embed="rId5"/>
                <a:stretch>
                  <a:fillRect t="-8824" r="-1394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F817A-58AA-1416-EEC4-38B3A931D057}"/>
              </a:ext>
            </a:extLst>
          </p:cNvPr>
          <p:cNvCxnSpPr>
            <a:cxnSpLocks/>
          </p:cNvCxnSpPr>
          <p:nvPr/>
        </p:nvCxnSpPr>
        <p:spPr>
          <a:xfrm flipV="1">
            <a:off x="3001621" y="2245657"/>
            <a:ext cx="2549948" cy="52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/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</a:t>
                </a:r>
                <a:r>
                  <a:rPr lang="en-PH" sz="21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F1E5C1-ECA7-D279-91D5-CC9167ECC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547" y="3221250"/>
                <a:ext cx="1941830" cy="415498"/>
              </a:xfrm>
              <a:prstGeom prst="rect">
                <a:avLst/>
              </a:prstGeom>
              <a:blipFill>
                <a:blip r:embed="rId6"/>
                <a:stretch>
                  <a:fillRect t="-8696" b="-275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B793A8-B353-DEB5-6A62-967CEFC40EF8}"/>
              </a:ext>
            </a:extLst>
          </p:cNvPr>
          <p:cNvCxnSpPr>
            <a:cxnSpLocks/>
          </p:cNvCxnSpPr>
          <p:nvPr/>
        </p:nvCxnSpPr>
        <p:spPr>
          <a:xfrm flipH="1">
            <a:off x="8514308" y="3428999"/>
            <a:ext cx="9366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/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1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PH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222A0-6A51-E1DE-F4BA-619AF282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70" y="4258827"/>
                <a:ext cx="1643213" cy="415498"/>
              </a:xfrm>
              <a:prstGeom prst="rect">
                <a:avLst/>
              </a:prstGeom>
              <a:blipFill>
                <a:blip r:embed="rId7"/>
                <a:stretch>
                  <a:fillRect t="-10294" r="-2230" b="-279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9CDF84-88DF-F3A5-078F-5A10B724DB92}"/>
              </a:ext>
            </a:extLst>
          </p:cNvPr>
          <p:cNvCxnSpPr>
            <a:cxnSpLocks/>
          </p:cNvCxnSpPr>
          <p:nvPr/>
        </p:nvCxnSpPr>
        <p:spPr>
          <a:xfrm flipV="1">
            <a:off x="2907804" y="4435717"/>
            <a:ext cx="1846613" cy="30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578D-B792-5391-B249-0851CD37437C}"/>
                  </a:ext>
                </a:extLst>
              </p:cNvPr>
              <p:cNvSpPr txBox="1"/>
              <p:nvPr/>
            </p:nvSpPr>
            <p:spPr>
              <a:xfrm>
                <a:off x="394378" y="4813281"/>
                <a:ext cx="2749484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…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b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b = 0 </a:t>
                </a:r>
                <a:endParaRPr lang="en-PH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578D-B792-5391-B249-0851CD374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78" y="4813281"/>
                <a:ext cx="2749484" cy="394210"/>
              </a:xfrm>
              <a:prstGeom prst="rect">
                <a:avLst/>
              </a:prstGeom>
              <a:blipFill>
                <a:blip r:embed="rId8"/>
                <a:stretch>
                  <a:fillRect t="-10938" r="-3104" b="-1718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84561AD7-CD8A-BED4-7EAE-2EC91AD9CB68}"/>
              </a:ext>
            </a:extLst>
          </p:cNvPr>
          <p:cNvSpPr/>
          <p:nvPr/>
        </p:nvSpPr>
        <p:spPr>
          <a:xfrm rot="5400000">
            <a:off x="1703699" y="4042618"/>
            <a:ext cx="92546" cy="2503297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68DA54-15E4-7302-3493-DD388690CC4F}"/>
                  </a:ext>
                </a:extLst>
              </p:cNvPr>
              <p:cNvSpPr txBox="1"/>
              <p:nvPr/>
            </p:nvSpPr>
            <p:spPr>
              <a:xfrm>
                <a:off x="928365" y="5376245"/>
                <a:ext cx="164321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𝑯𝒚𝒑𝒆𝒓𝒑𝒍𝒂𝒏𝒆</m:t>
                      </m:r>
                    </m:oMath>
                  </m:oMathPara>
                </a14:m>
                <a:endParaRPr lang="en-PH" sz="21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68DA54-15E4-7302-3493-DD388690C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65" y="5376245"/>
                <a:ext cx="1643213" cy="415498"/>
              </a:xfrm>
              <a:prstGeom prst="rect">
                <a:avLst/>
              </a:prstGeom>
              <a:blipFill>
                <a:blip r:embed="rId9"/>
                <a:stretch>
                  <a:fillRect l="-2222" r="-8889" b="-176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83D5733-E413-1C7E-4991-85EA88FB0E8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2722BC49-B6F8-4C87-1900-6640851C062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53196" y="1690738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2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E59FE3-EC3F-5829-AE84-A7AB8CE1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897552"/>
              </p:ext>
            </p:extLst>
          </p:nvPr>
        </p:nvGraphicFramePr>
        <p:xfrm>
          <a:off x="3143863" y="1372781"/>
          <a:ext cx="5904267" cy="411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1310E-21CA-2CC5-6DA7-73004A81F65F}"/>
              </a:ext>
            </a:extLst>
          </p:cNvPr>
          <p:cNvCxnSpPr/>
          <p:nvPr/>
        </p:nvCxnSpPr>
        <p:spPr>
          <a:xfrm flipV="1">
            <a:off x="6211614" y="1852448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83519-FAB2-66CA-A510-D04B85FB483F}"/>
              </a:ext>
            </a:extLst>
          </p:cNvPr>
          <p:cNvCxnSpPr/>
          <p:nvPr/>
        </p:nvCxnSpPr>
        <p:spPr>
          <a:xfrm flipV="1">
            <a:off x="3625431" y="836217"/>
            <a:ext cx="4004441" cy="3153103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694F1F-C6E3-79DC-2941-C07326B38A96}"/>
              </a:ext>
            </a:extLst>
          </p:cNvPr>
          <p:cNvSpPr txBox="1"/>
          <p:nvPr/>
        </p:nvSpPr>
        <p:spPr>
          <a:xfrm>
            <a:off x="5903773" y="5549388"/>
            <a:ext cx="6156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Size</a:t>
            </a:r>
            <a:endParaRPr lang="en-PH" sz="2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19FD2C-B871-D87D-1B67-5E85195F0B25}"/>
              </a:ext>
            </a:extLst>
          </p:cNvPr>
          <p:cNvSpPr txBox="1"/>
          <p:nvPr/>
        </p:nvSpPr>
        <p:spPr>
          <a:xfrm>
            <a:off x="1412724" y="3171839"/>
            <a:ext cx="15888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Snout Width</a:t>
            </a:r>
            <a:endParaRPr lang="en-PH" sz="21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D61BC3-747B-5913-CAA9-A53209893F4F}"/>
              </a:ext>
            </a:extLst>
          </p:cNvPr>
          <p:cNvGrpSpPr/>
          <p:nvPr/>
        </p:nvGrpSpPr>
        <p:grpSpPr>
          <a:xfrm>
            <a:off x="6392597" y="1689455"/>
            <a:ext cx="961890" cy="957372"/>
            <a:chOff x="1146804" y="1600352"/>
            <a:chExt cx="961890" cy="95737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93EBCA-5A86-F1BB-CFAA-E9FA02EAE3FB}"/>
                </a:ext>
              </a:extLst>
            </p:cNvPr>
            <p:cNvGrpSpPr/>
            <p:nvPr/>
          </p:nvGrpSpPr>
          <p:grpSpPr>
            <a:xfrm>
              <a:off x="1180006" y="1600352"/>
              <a:ext cx="928688" cy="917165"/>
              <a:chOff x="1627126" y="1440851"/>
              <a:chExt cx="928688" cy="91716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715547C-C553-2E0D-6C4F-B7D00264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454" y="1532282"/>
                <a:ext cx="735099" cy="716618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7AB0EC2-1FC4-27E1-6972-0DB587D72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7126" y="1440851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76A93E0-A791-5A42-DD98-A063747F2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9294" y="2179664"/>
                <a:ext cx="206520" cy="178352"/>
              </a:xfrm>
              <a:prstGeom prst="line">
                <a:avLst/>
              </a:prstGeom>
              <a:ln w="444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/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30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PH" sz="3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08ADEBB-5FE7-F17B-E424-EDCA65E24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04" y="2003726"/>
                  <a:ext cx="365166" cy="553998"/>
                </a:xfrm>
                <a:prstGeom prst="rect">
                  <a:avLst/>
                </a:prstGeom>
                <a:blipFill>
                  <a:blip r:embed="rId5"/>
                  <a:stretch>
                    <a:fillRect r="-3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036C3C8-7F38-7BD9-FE1D-582C6C879D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4" t="38739" r="50130" b="54682"/>
          <a:stretch/>
        </p:blipFill>
        <p:spPr>
          <a:xfrm>
            <a:off x="8597202" y="4075416"/>
            <a:ext cx="1034890" cy="43344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6516E04-9A02-6AE6-EF06-6AE019AB780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77" t="39508" r="35774" b="54274"/>
          <a:stretch/>
        </p:blipFill>
        <p:spPr>
          <a:xfrm>
            <a:off x="4240490" y="1898636"/>
            <a:ext cx="849085" cy="4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2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2427</TotalTime>
  <Words>593</Words>
  <Application>Microsoft Office PowerPoint</Application>
  <PresentationFormat>Widescreen</PresentationFormat>
  <Paragraphs>287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Calibri Light (Headings)</vt:lpstr>
      <vt:lpstr>Cambria Math</vt:lpstr>
      <vt:lpstr>Raleway</vt:lpstr>
      <vt:lpstr>Wingdings</vt:lpstr>
      <vt:lpstr>Office Theme</vt:lpstr>
      <vt:lpstr>Support Vector Machine - Math</vt:lpstr>
      <vt:lpstr>Outline</vt:lpstr>
      <vt:lpstr>Hard Margin</vt:lpstr>
      <vt:lpstr>Crocodile and Alligator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 Margin SVM Equation</vt:lpstr>
      <vt:lpstr>Outline</vt:lpstr>
      <vt:lpstr>Soft Margin</vt:lpstr>
      <vt:lpstr>Crocodile and Alligator Example</vt:lpstr>
      <vt:lpstr>PowerPoint Presentation</vt:lpstr>
      <vt:lpstr>Loss Function</vt:lpstr>
      <vt:lpstr>Loss Function</vt:lpstr>
      <vt:lpstr>Soft Margin SVM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475</cp:revision>
  <dcterms:created xsi:type="dcterms:W3CDTF">2022-05-11T03:47:05Z</dcterms:created>
  <dcterms:modified xsi:type="dcterms:W3CDTF">2024-01-08T09:39:54Z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