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7" r:id="rId2"/>
    <p:sldId id="263" r:id="rId3"/>
    <p:sldId id="265" r:id="rId4"/>
    <p:sldId id="324" r:id="rId5"/>
    <p:sldId id="323" r:id="rId6"/>
    <p:sldId id="277" r:id="rId7"/>
    <p:sldId id="325" r:id="rId8"/>
    <p:sldId id="326" r:id="rId9"/>
    <p:sldId id="322" r:id="rId10"/>
    <p:sldId id="295" r:id="rId11"/>
    <p:sldId id="313" r:id="rId12"/>
    <p:sldId id="314" r:id="rId13"/>
    <p:sldId id="315" r:id="rId14"/>
    <p:sldId id="317" r:id="rId15"/>
    <p:sldId id="316" r:id="rId16"/>
    <p:sldId id="319" r:id="rId17"/>
    <p:sldId id="318" r:id="rId18"/>
    <p:sldId id="320" r:id="rId19"/>
    <p:sldId id="321" r:id="rId20"/>
    <p:sldId id="312" r:id="rId21"/>
    <p:sldId id="309" r:id="rId22"/>
    <p:sldId id="310" r:id="rId23"/>
    <p:sldId id="30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3"/>
    <p:restoredTop sz="94444"/>
  </p:normalViewPr>
  <p:slideViewPr>
    <p:cSldViewPr snapToGrid="0">
      <p:cViewPr varScale="1">
        <p:scale>
          <a:sx n="151" d="100"/>
          <a:sy n="151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8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1BA17-E408-0488-5871-EEF98A32B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2A9753-75EE-C18C-89CC-C132D1D99A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1E291B-F472-E5A1-94C4-AF8344DD9B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7918A-28A8-2530-4F3B-82D5F4167E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69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3AF41-A61A-26BC-7010-6CBF34AFC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83A009-9D25-EE3E-75AC-C60B06F34E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03E8B7-B07E-9033-1AFE-B2217F570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14DD1-310A-8324-2573-AAFECDBDD9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78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7C37B-BCA6-4E68-98B7-0F86A393F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62BB48-DC33-AD3B-1D16-054AF7FB48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B7C568-F2AE-0238-E017-D96B373692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05958-CC77-7460-F5EF-40020F714F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5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70AAC-D589-793E-D7D4-73CF3D106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FC29CB-DACC-2666-ED84-8F18F16650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43024B-664C-E316-A7D7-9E65E9649F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BB8B7-3C76-DB1B-69C7-4F4DB3754D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71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3953A-5AE4-AE1B-4551-2398F10F5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6523AD-94BA-7C79-E388-50294E5A1F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801B7A-7FD0-CEB2-FD33-1CE922FB8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F8B59-7DBB-6DF0-DF45-030C4F9D1D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74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09721-BE58-63BE-4540-58A7E74F6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1245C4-8457-172D-322B-305014583E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596A82-055D-8592-08C5-2DD633CAD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73F5B-2756-4288-491D-F90F2E9C9B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63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EB856-9B27-B67B-0BAF-623BB4391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BDA9B3-7A77-3F81-1734-130443C102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6A4D37-1EA7-4500-E315-9B8E636148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E3DDE-FA88-1B9A-0D72-36D2F88E8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80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F863F-7812-C94A-3CD5-9B6D6E282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1BE3D4-11BE-C8E8-2DB7-C721DFF6C6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7E2D0F-AA66-E959-B6F8-D3CB19F7C0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07190-DF0A-1BC1-CF4E-E5444D654B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26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DB0E8-B8D6-BF41-0E3E-268B11E97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755D6F-DACD-6430-2A26-3D74C583B1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7B5E8A-8585-593B-4FB1-969B7C491D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B098F-3AB6-86EF-F5C8-E352EAD65F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727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3A404-81C8-4239-BF5A-D417A0D75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FFD5D4-795D-0768-F03F-973A8F3C80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7B10CA-6C34-9A4F-508D-32AB7A507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1F2CA-8DD2-43BF-570D-338ADB2FE8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393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D769B-E3F0-6C31-07B8-62A9AA689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89A208-5EB6-933E-B5A7-D5A14E934C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2A2F8B-BEF9-6974-8A30-AE13E7F24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87079-2ED7-99CC-BA48-3EF1C2786E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38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30C7F-5434-8D18-3A6D-90B16C689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299E7D-8AA3-DDBA-1055-88D9A63C4F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6FAF9C-FEA6-AF34-1AED-B5F387720F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A7609-C87B-714F-F1AD-ADD8CA3677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618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00AAB-C3D0-F932-2FE1-A16EA14C0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048070-313E-B546-01BB-DA058EDB21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17FA7E-35A4-6A10-390C-41A9F79CA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4568B-9DBA-5D56-4FFA-B57DE36615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91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DA208-C439-F9EF-58F4-63F0C923D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63960B-6F65-AD8B-63D7-664BA757D6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C783E5-548E-DA12-D857-2737F76E86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5B5E3-83D6-13AA-7D44-F3CFCA8D7A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37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AC543-20C2-CC7F-E889-F8E170FF1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5DECAC-F52B-2686-8ABE-22C874CE16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9CCACA-8558-FE18-CEB0-503519D2A1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18092-653A-7880-B530-42B2786A5A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8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80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5D124-8D5E-9C00-D25D-6412A2907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21F780-7FD7-9E60-5E2B-2189096081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731CCC-D6B5-AC0B-4D2C-D28A93A914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989A5-20FA-2B85-DCB2-15FF9982EF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04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0EDA8-654D-AA0A-FAEB-E7262478D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E4B86C-FF36-6C4C-F6FB-7C8531AF95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4A6981-D7E4-EB69-8E68-66AA333A23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B77FC-9629-5BA1-E1D6-C027CAD29B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95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A25E2-924C-9162-3CF0-5EDB48E18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A839F4-2420-2D6E-505C-75B5AC8EEB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19B1F6-FE69-9707-A462-EE3F6E781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0E14D-65CA-B9AD-26A6-FDA453DDEF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77AC9-14D8-FEB9-5AB5-EAA732248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85BAA4-AD01-24EF-FDAC-498BD23AAC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8DAEB6-6375-3433-2A14-C451112112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758FC-ADFC-2BDE-29E4-4032A082C4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59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chine-learning/intro-to-ml/what-is-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nford.edu/~shervine/teaching/cs-229/cheatsheet-supervised-learn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 fontScale="90000"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Review of Machine Learning Concepts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8458A-7514-B0C2-E2E8-E226E46EF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75E9-66C1-251C-6267-FF0094A73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6369"/>
            <a:ext cx="10974049" cy="1325563"/>
          </a:xfrm>
        </p:spPr>
        <p:txBody>
          <a:bodyPr/>
          <a:lstStyle/>
          <a:p>
            <a:r>
              <a:rPr lang="en-US" dirty="0">
                <a:solidFill>
                  <a:srgbClr val="32418C"/>
                </a:solidFill>
              </a:rPr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AF0DD-D460-90AB-1614-0FA4A7117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66736"/>
            <a:ext cx="10974048" cy="435133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PH" sz="2700" dirty="0"/>
              <a:t>Data comes in the form of </a:t>
            </a:r>
            <a:r>
              <a:rPr lang="en-PH" sz="2700" b="1" dirty="0">
                <a:solidFill>
                  <a:srgbClr val="0070C0"/>
                </a:solidFill>
              </a:rPr>
              <a:t>words and numbers stored in tables</a:t>
            </a:r>
            <a:r>
              <a:rPr lang="en-PH" sz="2700" dirty="0"/>
              <a:t>, or as the values of pixels and waveforms captured in </a:t>
            </a:r>
            <a:r>
              <a:rPr lang="en-PH" sz="2700" b="1" dirty="0">
                <a:solidFill>
                  <a:srgbClr val="0070C0"/>
                </a:solidFill>
              </a:rPr>
              <a:t>images and audio files</a:t>
            </a:r>
            <a:r>
              <a:rPr lang="en-PH" sz="2700" dirty="0"/>
              <a:t>. </a:t>
            </a:r>
          </a:p>
          <a:p>
            <a:pPr marL="0" indent="0" algn="l">
              <a:buNone/>
            </a:pPr>
            <a:endParaRPr lang="en-PH" sz="2700" dirty="0"/>
          </a:p>
          <a:p>
            <a:pPr marL="0" indent="0" algn="l">
              <a:buNone/>
            </a:pPr>
            <a:r>
              <a:rPr lang="en-PH" sz="2700" dirty="0"/>
              <a:t>We store related data in </a:t>
            </a:r>
            <a:r>
              <a:rPr lang="en-PH" sz="2700" b="1" dirty="0">
                <a:solidFill>
                  <a:srgbClr val="0070C0"/>
                </a:solidFill>
              </a:rPr>
              <a:t>datasets</a:t>
            </a:r>
            <a:r>
              <a:rPr lang="en-PH" sz="2700" dirty="0"/>
              <a:t>. </a:t>
            </a:r>
          </a:p>
          <a:p>
            <a:pPr marL="0" indent="0" algn="l">
              <a:buNone/>
            </a:pPr>
            <a:endParaRPr lang="en-PH" sz="2700" dirty="0"/>
          </a:p>
          <a:p>
            <a:pPr marL="0" indent="0" algn="l">
              <a:buNone/>
            </a:pPr>
            <a:r>
              <a:rPr lang="en-PH" sz="2700" dirty="0"/>
              <a:t>For example, we might have a dataset of the following:</a:t>
            </a:r>
          </a:p>
          <a:p>
            <a:pPr algn="l">
              <a:buFont typeface="Wingdings" pitchFamily="2" charset="2"/>
              <a:buChar char="§"/>
            </a:pPr>
            <a:r>
              <a:rPr lang="en-PH" sz="2700" dirty="0"/>
              <a:t>Images of cats</a:t>
            </a:r>
          </a:p>
          <a:p>
            <a:pPr algn="l">
              <a:buFont typeface="Wingdings" pitchFamily="2" charset="2"/>
              <a:buChar char="§"/>
            </a:pPr>
            <a:r>
              <a:rPr lang="en-PH" sz="2700" dirty="0"/>
              <a:t>Housing prices</a:t>
            </a:r>
          </a:p>
          <a:p>
            <a:pPr algn="l">
              <a:buFont typeface="Wingdings" pitchFamily="2" charset="2"/>
              <a:buChar char="§"/>
            </a:pPr>
            <a:r>
              <a:rPr lang="en-PH" sz="2700" dirty="0"/>
              <a:t>Weather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236727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A4D24-436E-FD70-BFB2-AC1EBEAB6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C498-ADDB-6602-D723-41557062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6369"/>
            <a:ext cx="10974049" cy="1325563"/>
          </a:xfrm>
        </p:spPr>
        <p:txBody>
          <a:bodyPr/>
          <a:lstStyle/>
          <a:p>
            <a:r>
              <a:rPr lang="en-US" dirty="0">
                <a:solidFill>
                  <a:srgbClr val="32418C"/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F4101-D28C-50D4-5DF7-B6452B95B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66736"/>
            <a:ext cx="10974048" cy="4351338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§"/>
            </a:pPr>
            <a:r>
              <a:rPr lang="en-PH" sz="3000" dirty="0"/>
              <a:t>Datasets are made up of individual examples that contain </a:t>
            </a:r>
            <a:r>
              <a:rPr lang="en-PH" sz="3000" b="1" dirty="0">
                <a:solidFill>
                  <a:srgbClr val="0070C0"/>
                </a:solidFill>
              </a:rPr>
              <a:t>features</a:t>
            </a:r>
            <a:r>
              <a:rPr lang="en-PH" sz="3000" dirty="0"/>
              <a:t> and a </a:t>
            </a:r>
            <a:r>
              <a:rPr lang="en-PH" sz="3000" b="1" dirty="0">
                <a:solidFill>
                  <a:srgbClr val="0070C0"/>
                </a:solidFill>
              </a:rPr>
              <a:t>label</a:t>
            </a:r>
            <a:r>
              <a:rPr lang="en-PH" sz="3000" dirty="0"/>
              <a:t>. </a:t>
            </a:r>
          </a:p>
          <a:p>
            <a:pPr marL="0" indent="0" algn="l">
              <a:buNone/>
            </a:pPr>
            <a:endParaRPr lang="en-PH" sz="3000" dirty="0"/>
          </a:p>
          <a:p>
            <a:pPr algn="l">
              <a:buFont typeface="Wingdings" pitchFamily="2" charset="2"/>
              <a:buChar char="§"/>
            </a:pPr>
            <a:r>
              <a:rPr lang="en-PH" sz="3000" dirty="0"/>
              <a:t>Features are the values that a supervised model uses </a:t>
            </a:r>
            <a:r>
              <a:rPr lang="en-PH" sz="3000" b="1" dirty="0">
                <a:solidFill>
                  <a:srgbClr val="0070C0"/>
                </a:solidFill>
              </a:rPr>
              <a:t>to predict the label</a:t>
            </a:r>
            <a:r>
              <a:rPr lang="en-PH" sz="3000" dirty="0"/>
              <a:t>. </a:t>
            </a:r>
          </a:p>
          <a:p>
            <a:pPr algn="l">
              <a:buFont typeface="Wingdings" pitchFamily="2" charset="2"/>
              <a:buChar char="§"/>
            </a:pPr>
            <a:endParaRPr lang="en-PH" sz="3000" dirty="0"/>
          </a:p>
          <a:p>
            <a:pPr algn="l">
              <a:buFont typeface="Wingdings" pitchFamily="2" charset="2"/>
              <a:buChar char="§"/>
            </a:pPr>
            <a:r>
              <a:rPr lang="en-PH" sz="3000" dirty="0"/>
              <a:t>The </a:t>
            </a:r>
            <a:r>
              <a:rPr lang="en-PH" sz="3000" b="1" dirty="0">
                <a:solidFill>
                  <a:srgbClr val="0070C0"/>
                </a:solidFill>
              </a:rPr>
              <a:t>label is the "answer," </a:t>
            </a:r>
            <a:r>
              <a:rPr lang="en-PH" sz="3000" dirty="0"/>
              <a:t>or the value we want the model to predict. </a:t>
            </a:r>
          </a:p>
        </p:txBody>
      </p:sp>
    </p:spTree>
    <p:extLst>
      <p:ext uri="{BB962C8B-B14F-4D97-AF65-F5344CB8AC3E}">
        <p14:creationId xmlns:p14="http://schemas.microsoft.com/office/powerpoint/2010/main" val="1010393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E1FF3-C239-0128-AA09-2326C012C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A21A-6DC5-3FE1-DECC-529DDB4EC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6369"/>
            <a:ext cx="10974049" cy="1325563"/>
          </a:xfrm>
        </p:spPr>
        <p:txBody>
          <a:bodyPr/>
          <a:lstStyle/>
          <a:p>
            <a:r>
              <a:rPr lang="en-US" dirty="0">
                <a:solidFill>
                  <a:srgbClr val="32418C"/>
                </a:solidFill>
              </a:rPr>
              <a:t>Dataset</a:t>
            </a:r>
          </a:p>
        </p:txBody>
      </p:sp>
      <p:pic>
        <p:nvPicPr>
          <p:cNvPr id="7" name="Content Placeholder 6" descr="A screenshot of a weather forecast&#10;&#10;Description automatically generated">
            <a:extLst>
              <a:ext uri="{FF2B5EF4-FFF2-40B4-BE49-F238E27FC236}">
                <a16:creationId xmlns:a16="http://schemas.microsoft.com/office/drawing/2014/main" id="{DFB3B934-DDAC-D25D-9E7F-FEF117D42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0063" y="2259723"/>
            <a:ext cx="11551873" cy="3465562"/>
          </a:xfrm>
        </p:spPr>
      </p:pic>
    </p:spTree>
    <p:extLst>
      <p:ext uri="{BB962C8B-B14F-4D97-AF65-F5344CB8AC3E}">
        <p14:creationId xmlns:p14="http://schemas.microsoft.com/office/powerpoint/2010/main" val="2002658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EE7DF-724C-16F5-D091-D1B34DE4C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8F99-8943-BD6A-BFE3-603F6186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6369"/>
            <a:ext cx="10974049" cy="1325563"/>
          </a:xfrm>
        </p:spPr>
        <p:txBody>
          <a:bodyPr/>
          <a:lstStyle/>
          <a:p>
            <a:r>
              <a:rPr lang="en-US" dirty="0">
                <a:solidFill>
                  <a:srgbClr val="32418C"/>
                </a:solidFill>
              </a:rPr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68502-F343-772D-254D-9E5BB047B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66736"/>
            <a:ext cx="10974048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PH" sz="3000" dirty="0"/>
              <a:t>In supervised learning, a model is the </a:t>
            </a:r>
            <a:r>
              <a:rPr lang="en-PH" sz="3000" b="1" dirty="0">
                <a:solidFill>
                  <a:srgbClr val="0070C0"/>
                </a:solidFill>
              </a:rPr>
              <a:t>complex collection of numbers</a:t>
            </a:r>
            <a:r>
              <a:rPr lang="en-PH" sz="3000" dirty="0"/>
              <a:t> that define the mathematical relationship from specific input feature patterns to specific output label values. </a:t>
            </a:r>
          </a:p>
          <a:p>
            <a:pPr marL="0" indent="0" algn="l">
              <a:buNone/>
            </a:pPr>
            <a:endParaRPr lang="en-PH" sz="3000" dirty="0"/>
          </a:p>
          <a:p>
            <a:pPr marL="0" indent="0" algn="l">
              <a:buNone/>
            </a:pPr>
            <a:r>
              <a:rPr lang="en-PH" sz="3000" dirty="0"/>
              <a:t>The model </a:t>
            </a:r>
            <a:r>
              <a:rPr lang="en-PH" sz="3000" b="1" dirty="0">
                <a:solidFill>
                  <a:srgbClr val="0070C0"/>
                </a:solidFill>
              </a:rPr>
              <a:t>discovers these patterns through training</a:t>
            </a:r>
            <a:r>
              <a:rPr lang="en-PH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4888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141C1-0E85-CBC9-E9F4-28AC22DC8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862B-48C1-2694-8772-24773517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6369"/>
            <a:ext cx="10974049" cy="1325563"/>
          </a:xfrm>
        </p:spPr>
        <p:txBody>
          <a:bodyPr/>
          <a:lstStyle/>
          <a:p>
            <a:r>
              <a:rPr lang="en-US" dirty="0">
                <a:solidFill>
                  <a:srgbClr val="32418C"/>
                </a:solidFill>
              </a:rPr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7CFD3-C64B-1A19-DC93-3F59510A6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66736"/>
            <a:ext cx="5664201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PH" sz="3000" dirty="0"/>
              <a:t>Before a supervised model can make predictions, </a:t>
            </a:r>
            <a:r>
              <a:rPr lang="en-PH" sz="3000" b="1" dirty="0">
                <a:solidFill>
                  <a:srgbClr val="0070C0"/>
                </a:solidFill>
              </a:rPr>
              <a:t>it must be trained. </a:t>
            </a:r>
          </a:p>
          <a:p>
            <a:pPr marL="0" indent="0" algn="l">
              <a:buNone/>
            </a:pPr>
            <a:r>
              <a:rPr lang="en-PH" sz="3000" dirty="0"/>
              <a:t>To train a model, </a:t>
            </a:r>
            <a:r>
              <a:rPr lang="en-PH" sz="3000" b="1" dirty="0">
                <a:solidFill>
                  <a:srgbClr val="0070C0"/>
                </a:solidFill>
              </a:rPr>
              <a:t>we give the model a dataset with labeled examples</a:t>
            </a:r>
            <a:r>
              <a:rPr lang="en-PH" sz="3000" dirty="0"/>
              <a:t>. </a:t>
            </a:r>
          </a:p>
          <a:p>
            <a:pPr marL="0" indent="0" algn="l">
              <a:buNone/>
            </a:pPr>
            <a:r>
              <a:rPr lang="en-PH" sz="3000" dirty="0"/>
              <a:t>The model's goal is to </a:t>
            </a:r>
            <a:r>
              <a:rPr lang="en-PH" sz="3000" b="1" dirty="0">
                <a:solidFill>
                  <a:srgbClr val="0070C0"/>
                </a:solidFill>
              </a:rPr>
              <a:t>find out the best solution </a:t>
            </a:r>
            <a:r>
              <a:rPr lang="en-PH" sz="3000" dirty="0"/>
              <a:t>for predicting the labels from the features. </a:t>
            </a:r>
          </a:p>
          <a:p>
            <a:pPr marL="0" indent="0" algn="l">
              <a:buNone/>
            </a:pPr>
            <a:endParaRPr lang="en-PH" sz="3000" dirty="0"/>
          </a:p>
        </p:txBody>
      </p:sp>
      <p:pic>
        <p:nvPicPr>
          <p:cNvPr id="5" name="Picture 4" descr="A red and yellow cubes&#10;&#10;Description automatically generated">
            <a:extLst>
              <a:ext uri="{FF2B5EF4-FFF2-40B4-BE49-F238E27FC236}">
                <a16:creationId xmlns:a16="http://schemas.microsoft.com/office/drawing/2014/main" id="{93442446-A767-2AF5-7BC7-52C1756DA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606" y="3172259"/>
            <a:ext cx="5947394" cy="1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88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E1D99-0A97-D12D-91A7-F3C8D734C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B1C6E-AF09-4948-4284-1A9C90B81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6369"/>
            <a:ext cx="10974049" cy="1325563"/>
          </a:xfrm>
        </p:spPr>
        <p:txBody>
          <a:bodyPr/>
          <a:lstStyle/>
          <a:p>
            <a:r>
              <a:rPr lang="en-US" dirty="0">
                <a:solidFill>
                  <a:srgbClr val="32418C"/>
                </a:solidFill>
              </a:rPr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FCF4A-6C80-4BEA-4B59-AA5DDDB25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66736"/>
            <a:ext cx="6900334" cy="435133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PH" dirty="0"/>
              <a:t>The model finds the best solution by </a:t>
            </a:r>
            <a:r>
              <a:rPr lang="en-PH" b="1" dirty="0">
                <a:solidFill>
                  <a:srgbClr val="0070C0"/>
                </a:solidFill>
              </a:rPr>
              <a:t>comparing its predicted value to the label's actual value</a:t>
            </a:r>
            <a:r>
              <a:rPr lang="en-PH" dirty="0"/>
              <a:t>.</a:t>
            </a:r>
          </a:p>
          <a:p>
            <a:pPr marL="0" indent="0" algn="l">
              <a:buNone/>
            </a:pPr>
            <a:r>
              <a:rPr lang="en-PH" dirty="0"/>
              <a:t>Based on the difference between the predicted and actual values, defined as the loss, </a:t>
            </a:r>
            <a:r>
              <a:rPr lang="en-PH" b="1" dirty="0">
                <a:solidFill>
                  <a:srgbClr val="0070C0"/>
                </a:solidFill>
              </a:rPr>
              <a:t>the model gradually updates its solution</a:t>
            </a:r>
            <a:r>
              <a:rPr lang="en-PH" dirty="0"/>
              <a:t>. </a:t>
            </a:r>
          </a:p>
          <a:p>
            <a:pPr marL="0" indent="0" algn="l">
              <a:buNone/>
            </a:pPr>
            <a:r>
              <a:rPr lang="en-PH" dirty="0"/>
              <a:t>In other words, the model learns the </a:t>
            </a:r>
            <a:r>
              <a:rPr lang="en-PH" b="1" dirty="0">
                <a:solidFill>
                  <a:srgbClr val="0070C0"/>
                </a:solidFill>
              </a:rPr>
              <a:t>mathematical relationship </a:t>
            </a:r>
            <a:r>
              <a:rPr lang="en-PH" dirty="0"/>
              <a:t>between the features and the label so that it can make the best predictions on unseen data.</a:t>
            </a:r>
          </a:p>
        </p:txBody>
      </p:sp>
      <p:pic>
        <p:nvPicPr>
          <p:cNvPr id="5" name="Picture 4" descr="A diagram of a model&#10;&#10;Description automatically generated">
            <a:extLst>
              <a:ext uri="{FF2B5EF4-FFF2-40B4-BE49-F238E27FC236}">
                <a16:creationId xmlns:a16="http://schemas.microsoft.com/office/drawing/2014/main" id="{080A90C8-D59F-C084-3E8F-C4F1427D5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781" y="2151932"/>
            <a:ext cx="4319220" cy="347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56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977C1-A860-21D4-AC24-F2953FB27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BE03-8A06-4FAE-1D35-8451EF54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6369"/>
            <a:ext cx="10974049" cy="1325563"/>
          </a:xfrm>
        </p:spPr>
        <p:txBody>
          <a:bodyPr/>
          <a:lstStyle/>
          <a:p>
            <a:r>
              <a:rPr lang="en-US" dirty="0">
                <a:solidFill>
                  <a:srgbClr val="32418C"/>
                </a:solidFill>
              </a:rPr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E2F19-2C8F-49EC-427E-51B21290D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66736"/>
            <a:ext cx="6248400" cy="435133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PH" dirty="0"/>
              <a:t>This gradual understanding is also why </a:t>
            </a:r>
            <a:r>
              <a:rPr lang="en-PH" b="1" dirty="0">
                <a:solidFill>
                  <a:srgbClr val="0070C0"/>
                </a:solidFill>
              </a:rPr>
              <a:t>large and diverse datasets produce a better model. </a:t>
            </a:r>
            <a:endParaRPr lang="en-PH" dirty="0"/>
          </a:p>
          <a:p>
            <a:pPr marL="0" indent="0" algn="l">
              <a:buNone/>
            </a:pPr>
            <a:r>
              <a:rPr lang="en-PH" dirty="0"/>
              <a:t>It will allow the model to </a:t>
            </a:r>
            <a:r>
              <a:rPr lang="en-PH" b="1" dirty="0">
                <a:solidFill>
                  <a:srgbClr val="0070C0"/>
                </a:solidFill>
              </a:rPr>
              <a:t>see more data with a wider range of values </a:t>
            </a:r>
            <a:r>
              <a:rPr lang="en-PH" dirty="0"/>
              <a:t>and has refined its understanding of the relationship between the features and the label.</a:t>
            </a:r>
          </a:p>
        </p:txBody>
      </p:sp>
      <p:pic>
        <p:nvPicPr>
          <p:cNvPr id="6" name="Picture 5" descr="A diagram of a model and a red box&#10;&#10;Description automatically generated">
            <a:extLst>
              <a:ext uri="{FF2B5EF4-FFF2-40B4-BE49-F238E27FC236}">
                <a16:creationId xmlns:a16="http://schemas.microsoft.com/office/drawing/2014/main" id="{8BBAEE79-5E71-9506-15E0-0071CB056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599" y="2921479"/>
            <a:ext cx="4888433" cy="196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88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BE22C-167A-058B-AB26-1505CB28C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B113-06BD-A1E4-2B92-26007CF3F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6369"/>
            <a:ext cx="10974049" cy="1325563"/>
          </a:xfrm>
        </p:spPr>
        <p:txBody>
          <a:bodyPr/>
          <a:lstStyle/>
          <a:p>
            <a:r>
              <a:rPr lang="en-US" dirty="0">
                <a:solidFill>
                  <a:srgbClr val="32418C"/>
                </a:solidFill>
              </a:rPr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0CA29-8C44-9044-2DA1-862A3581E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66736"/>
            <a:ext cx="6248400" cy="435133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PH" b="0" i="0" u="none" strike="noStrike" dirty="0">
                <a:solidFill>
                  <a:srgbClr val="202124"/>
                </a:solidFill>
                <a:effectLst/>
              </a:rPr>
              <a:t>During training, ML practitioners </a:t>
            </a:r>
            <a:r>
              <a:rPr lang="en-PH" b="1" i="0" u="none" strike="noStrike" dirty="0">
                <a:solidFill>
                  <a:srgbClr val="0070C0"/>
                </a:solidFill>
                <a:effectLst/>
              </a:rPr>
              <a:t>can make subtle adjustments</a:t>
            </a:r>
            <a:r>
              <a:rPr lang="en-PH" b="0" i="0" u="none" strike="noStrike" dirty="0">
                <a:solidFill>
                  <a:srgbClr val="202124"/>
                </a:solidFill>
                <a:effectLst/>
              </a:rPr>
              <a:t> to the configurations and features the model uses to make predictions. </a:t>
            </a:r>
            <a:endParaRPr lang="en-PH" dirty="0">
              <a:solidFill>
                <a:srgbClr val="202124"/>
              </a:solidFill>
            </a:endParaRPr>
          </a:p>
          <a:p>
            <a:pPr marL="0" indent="0" algn="l">
              <a:buNone/>
            </a:pPr>
            <a:r>
              <a:rPr lang="en-PH" b="0" i="0" u="none" strike="noStrike" dirty="0">
                <a:solidFill>
                  <a:srgbClr val="202124"/>
                </a:solidFill>
                <a:effectLst/>
              </a:rPr>
              <a:t>For example, certain features have more predictive power than others. Therefore, ML practitioners can </a:t>
            </a:r>
            <a:r>
              <a:rPr lang="en-PH" b="1" i="0" u="none" strike="noStrike" dirty="0">
                <a:solidFill>
                  <a:srgbClr val="0070C0"/>
                </a:solidFill>
                <a:effectLst/>
              </a:rPr>
              <a:t>select which features </a:t>
            </a:r>
            <a:r>
              <a:rPr lang="en-PH" b="0" i="0" u="none" strike="noStrike" dirty="0">
                <a:solidFill>
                  <a:srgbClr val="202124"/>
                </a:solidFill>
                <a:effectLst/>
              </a:rPr>
              <a:t>the model uses during training</a:t>
            </a:r>
          </a:p>
        </p:txBody>
      </p:sp>
      <p:pic>
        <p:nvPicPr>
          <p:cNvPr id="4" name="Picture 3" descr="A diagram of a model and a red box&#10;&#10;Description automatically generated">
            <a:extLst>
              <a:ext uri="{FF2B5EF4-FFF2-40B4-BE49-F238E27FC236}">
                <a16:creationId xmlns:a16="http://schemas.microsoft.com/office/drawing/2014/main" id="{C9807D0B-B7D9-01A0-AE3C-4F48DD085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599" y="2921479"/>
            <a:ext cx="4888433" cy="196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04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B00CE-A199-7833-1A81-01763BFB8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13A4B-4F52-D445-B661-7B967E81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6369"/>
            <a:ext cx="10974049" cy="1325563"/>
          </a:xfrm>
        </p:spPr>
        <p:txBody>
          <a:bodyPr/>
          <a:lstStyle/>
          <a:p>
            <a:r>
              <a:rPr lang="en-US" dirty="0">
                <a:solidFill>
                  <a:srgbClr val="32418C"/>
                </a:solidFill>
              </a:rPr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87A00-7DE3-88A8-D5BD-2815DAF0C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66736"/>
            <a:ext cx="6900334" cy="435133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PH" sz="3000" dirty="0"/>
              <a:t>We evaluate a trained model to determine how well it learned. </a:t>
            </a:r>
          </a:p>
          <a:p>
            <a:pPr marL="0" indent="0" algn="l">
              <a:buNone/>
            </a:pPr>
            <a:r>
              <a:rPr lang="en-PH" sz="3000" dirty="0"/>
              <a:t>When we evaluate a model, we use a labeled dataset, </a:t>
            </a:r>
            <a:r>
              <a:rPr lang="en-PH" sz="3000" b="1" dirty="0">
                <a:solidFill>
                  <a:srgbClr val="0070C0"/>
                </a:solidFill>
              </a:rPr>
              <a:t>but we only give the model the dataset's features</a:t>
            </a:r>
            <a:r>
              <a:rPr lang="en-PH" sz="3000" dirty="0"/>
              <a:t>. </a:t>
            </a:r>
          </a:p>
          <a:p>
            <a:pPr marL="0" indent="0" algn="l">
              <a:buNone/>
            </a:pPr>
            <a:r>
              <a:rPr lang="en-PH" sz="3000" dirty="0"/>
              <a:t>We then compare the model's predictions to the label's true values.</a:t>
            </a: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04ABB661-8A3D-E49F-7954-1D2C8E65A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29" y="826369"/>
            <a:ext cx="4334524" cy="597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76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BE851-8A45-7207-EC72-B189F6DFF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D4D6-1C02-8226-B6C6-38522B8D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6369"/>
            <a:ext cx="10974049" cy="1325563"/>
          </a:xfrm>
        </p:spPr>
        <p:txBody>
          <a:bodyPr/>
          <a:lstStyle/>
          <a:p>
            <a:r>
              <a:rPr lang="en-US" dirty="0">
                <a:solidFill>
                  <a:srgbClr val="32418C"/>
                </a:solidFill>
              </a:rPr>
              <a:t>Model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93BD3-44D2-A33B-B337-E474815A7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66736"/>
            <a:ext cx="6900334" cy="435133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PH" sz="3000" dirty="0"/>
              <a:t>Once we're satisfied with the results from evaluating the model, we can use the model to make predictions, called </a:t>
            </a:r>
            <a:r>
              <a:rPr lang="en-PH" sz="3000" b="1" dirty="0">
                <a:solidFill>
                  <a:srgbClr val="0070C0"/>
                </a:solidFill>
              </a:rPr>
              <a:t>inferences</a:t>
            </a:r>
            <a:r>
              <a:rPr lang="en-PH" sz="3000" dirty="0"/>
              <a:t>, on unlabeled examples.  </a:t>
            </a:r>
          </a:p>
          <a:p>
            <a:pPr marL="0" indent="0" algn="l">
              <a:buNone/>
            </a:pPr>
            <a:r>
              <a:rPr lang="en-PH" sz="3000" dirty="0"/>
              <a:t>For example, we would give the model the current weather conditions like temperature, atmospheric pressure, and relative humidity and it would predict the amount of rainfall.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C76F76-6546-AC06-67C7-1F6173885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332" y="1788291"/>
            <a:ext cx="39751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9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AB3F01-B55F-9A63-14C3-6FC44C166E39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/>
              <a:t>Recap of Supervised Learning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Key Concepts</a:t>
            </a:r>
          </a:p>
          <a:p>
            <a:pPr marL="685800" indent="-685800" algn="l">
              <a:buFont typeface="Wingdings" pitchFamily="2" charset="2"/>
              <a:buChar char="Ø"/>
            </a:pP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040CE-CACD-0DC8-2221-0DE503F00D88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32418C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11571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C9B8D-E7DD-8ADB-F513-9FC36F33E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75A5-1004-D334-C22C-E76FBB2AD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6369"/>
            <a:ext cx="10974049" cy="1325563"/>
          </a:xfrm>
        </p:spPr>
        <p:txBody>
          <a:bodyPr/>
          <a:lstStyle/>
          <a:p>
            <a:r>
              <a:rPr lang="en-US" dirty="0">
                <a:solidFill>
                  <a:srgbClr val="32418C"/>
                </a:solidFill>
              </a:rPr>
              <a:t>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803D12-A846-B5C0-6C8B-7F273F38CC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2066736"/>
                <a:ext cx="10974048" cy="4351338"/>
              </a:xfrm>
            </p:spPr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en-PH" sz="3000" b="0" i="0" u="none" strike="noStrike" dirty="0">
                    <a:solidFill>
                      <a:srgbClr val="24292E"/>
                    </a:solidFill>
                    <a:effectLst/>
                  </a:rPr>
                  <a:t>A loss function is a function that takes as inputs the predicted value</a:t>
                </a:r>
                <a:r>
                  <a:rPr lang="en-PH" sz="3000" b="1" i="0" u="none" strike="noStrike" dirty="0">
                    <a:solidFill>
                      <a:srgbClr val="24292E"/>
                    </a:solidFill>
                    <a:effectLst/>
                  </a:rPr>
                  <a:t> </a:t>
                </a:r>
                <a14:m>
                  <m:oMath xmlns:m="http://schemas.openxmlformats.org/officeDocument/2006/math">
                    <m:r>
                      <a:rPr lang="en-PH" sz="3000" b="1" i="1" u="none" strike="noStrike" dirty="0" smtClean="0">
                        <a:solidFill>
                          <a:srgbClr val="24292E"/>
                        </a:solidFill>
                        <a:effectLst/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PH" sz="3000" b="1" i="0" u="none" strike="noStrike" dirty="0">
                    <a:solidFill>
                      <a:srgbClr val="24292E"/>
                    </a:solidFill>
                    <a:effectLst/>
                  </a:rPr>
                  <a:t> </a:t>
                </a:r>
                <a:r>
                  <a:rPr lang="en-PH" sz="3000" b="0" i="0" u="none" strike="noStrike" dirty="0">
                    <a:solidFill>
                      <a:srgbClr val="24292E"/>
                    </a:solidFill>
                    <a:effectLst/>
                  </a:rPr>
                  <a:t>corresponding to the real data value </a:t>
                </a:r>
                <a14:m>
                  <m:oMath xmlns:m="http://schemas.openxmlformats.org/officeDocument/2006/math">
                    <m:r>
                      <a:rPr lang="en-PH" sz="3000" b="1" i="1" u="none" strike="noStrike" dirty="0" smtClean="0">
                        <a:solidFill>
                          <a:srgbClr val="24292E"/>
                        </a:solidFill>
                        <a:effectLst/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PH" sz="3000" b="0" i="0" u="none" strike="noStrike" dirty="0">
                    <a:solidFill>
                      <a:srgbClr val="24292E"/>
                    </a:solidFill>
                    <a:effectLst/>
                  </a:rPr>
                  <a:t> and </a:t>
                </a:r>
                <a:r>
                  <a:rPr lang="en-PH" sz="3000" b="1" i="0" u="none" strike="noStrike" dirty="0">
                    <a:solidFill>
                      <a:srgbClr val="0070C0"/>
                    </a:solidFill>
                    <a:effectLst/>
                  </a:rPr>
                  <a:t>outputs how different they are</a:t>
                </a:r>
                <a:r>
                  <a:rPr lang="en-PH" sz="3000" b="0" i="0" u="none" strike="noStrike" dirty="0">
                    <a:solidFill>
                      <a:srgbClr val="24292E"/>
                    </a:solidFill>
                    <a:effectLst/>
                  </a:rPr>
                  <a:t>.</a:t>
                </a:r>
              </a:p>
              <a:p>
                <a:pPr marL="0" indent="0" algn="l">
                  <a:buNone/>
                </a:pPr>
                <a:endParaRPr lang="en-PH" sz="3000" dirty="0">
                  <a:solidFill>
                    <a:srgbClr val="24292E"/>
                  </a:solidFill>
                </a:endParaRPr>
              </a:p>
              <a:p>
                <a:pPr marL="0" indent="0" algn="l">
                  <a:buNone/>
                </a:pPr>
                <a:r>
                  <a:rPr lang="en-PH" sz="3000" b="0" i="0" u="none" strike="noStrike" dirty="0">
                    <a:solidFill>
                      <a:srgbClr val="05192D"/>
                    </a:solidFill>
                    <a:effectLst/>
                    <a:latin typeface="Studio-Feixen-Sans"/>
                  </a:rPr>
                  <a:t> </a:t>
                </a:r>
                <a:r>
                  <a:rPr lang="en-PH" sz="3000" dirty="0"/>
                  <a:t>A loss function is a measurable way to </a:t>
                </a:r>
                <a:r>
                  <a:rPr lang="en-PH" sz="3000" b="1" dirty="0">
                    <a:solidFill>
                      <a:srgbClr val="0070C0"/>
                    </a:solidFill>
                  </a:rPr>
                  <a:t>gauge the performance and accuracy of a machine learning model</a:t>
                </a:r>
                <a:r>
                  <a:rPr lang="en-PH" sz="3000" dirty="0"/>
                  <a:t>. </a:t>
                </a: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803D12-A846-B5C0-6C8B-7F273F38CC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066736"/>
                <a:ext cx="10974048" cy="4351338"/>
              </a:xfrm>
              <a:blipFill>
                <a:blip r:embed="rId3"/>
                <a:stretch>
                  <a:fillRect l="-1155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411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B4783-1178-C3B6-C39C-97B39B837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6A29F-7643-1E43-15FC-368662414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6369"/>
            <a:ext cx="10974049" cy="1325563"/>
          </a:xfrm>
        </p:spPr>
        <p:txBody>
          <a:bodyPr/>
          <a:lstStyle/>
          <a:p>
            <a:r>
              <a:rPr lang="en-US" dirty="0">
                <a:solidFill>
                  <a:srgbClr val="32418C"/>
                </a:solidFill>
              </a:rPr>
              <a:t>Loss Function</a:t>
            </a:r>
          </a:p>
        </p:txBody>
      </p:sp>
      <p:pic>
        <p:nvPicPr>
          <p:cNvPr id="5" name="Picture 4" descr="A graph of logistic loss&#10;&#10;Description automatically generated">
            <a:extLst>
              <a:ext uri="{FF2B5EF4-FFF2-40B4-BE49-F238E27FC236}">
                <a16:creationId xmlns:a16="http://schemas.microsoft.com/office/drawing/2014/main" id="{2FB3B332-C1F3-BC4F-1639-ED64675FD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631" y="1872745"/>
            <a:ext cx="9064738" cy="476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07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75050-3DDF-B7DF-DBB5-111D4A539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EBF55-55AF-F197-605F-F2CB0881C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6369"/>
            <a:ext cx="10974049" cy="1325563"/>
          </a:xfrm>
        </p:spPr>
        <p:txBody>
          <a:bodyPr/>
          <a:lstStyle/>
          <a:p>
            <a:r>
              <a:rPr lang="en-US" dirty="0">
                <a:solidFill>
                  <a:srgbClr val="32418C"/>
                </a:solidFill>
              </a:rPr>
              <a:t>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A03FBD-3060-667F-14A4-042166B379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2066736"/>
                <a:ext cx="1097404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PH" sz="3200" dirty="0"/>
                  <a:t>The likelihood of a model </a:t>
                </a:r>
                <a14:m>
                  <m:oMath xmlns:m="http://schemas.openxmlformats.org/officeDocument/2006/math">
                    <m:r>
                      <a:rPr lang="en-PH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PH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b="1" i="1" dirty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l-GR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PH" sz="3200" dirty="0"/>
                  <a:t> given parameters </a:t>
                </a:r>
                <a14:m>
                  <m:oMath xmlns:m="http://schemas.openxmlformats.org/officeDocument/2006/math">
                    <m:r>
                      <a:rPr lang="el-GR" b="1" i="1" dirty="0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l-GR" sz="3200" dirty="0"/>
                  <a:t> </a:t>
                </a:r>
                <a:r>
                  <a:rPr lang="en-PH" sz="3200" dirty="0"/>
                  <a:t>is used to find the optimal parameters </a:t>
                </a:r>
                <a14:m>
                  <m:oMath xmlns:m="http://schemas.openxmlformats.org/officeDocument/2006/math">
                    <m:r>
                      <a:rPr lang="el-GR" b="1" i="1" dirty="0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l-GR" sz="3200" dirty="0"/>
                  <a:t> </a:t>
                </a:r>
                <a:r>
                  <a:rPr lang="en-PH" sz="3200" dirty="0"/>
                  <a:t>through likelihood maximization.</a:t>
                </a:r>
              </a:p>
              <a:p>
                <a:pPr marL="0" indent="0">
                  <a:buNone/>
                </a:pPr>
                <a:endParaRPr lang="en-PH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32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𝑜𝑝𝑡𝑖𝑚𝑎𝑙</m:t>
                          </m:r>
                        </m:sub>
                      </m:sSub>
                      <m:r>
                        <a:rPr lang="en-PH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PH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PH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𝑎𝑟𝑔</m:t>
                              </m:r>
                              <m:r>
                                <m:rPr>
                                  <m:sty m:val="p"/>
                                </m:rPr>
                                <a:rPr lang="en-PH" i="0" dirty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l-GR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PH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PH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l-GR" i="1" dirty="0"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endParaRPr lang="el-GR" sz="3200" dirty="0">
                  <a:effectLst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A03FBD-3060-667F-14A4-042166B379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066736"/>
                <a:ext cx="10974048" cy="4351338"/>
              </a:xfrm>
              <a:blipFill>
                <a:blip r:embed="rId3"/>
                <a:stretch>
                  <a:fillRect l="-1386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155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1C9E8-BA4D-E6BF-FC90-0FA7A860F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93C7-7A39-97D7-7E04-F4C985734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6369"/>
            <a:ext cx="10974049" cy="1325563"/>
          </a:xfrm>
        </p:spPr>
        <p:txBody>
          <a:bodyPr/>
          <a:lstStyle/>
          <a:p>
            <a:r>
              <a:rPr lang="en-US" dirty="0">
                <a:solidFill>
                  <a:srgbClr val="32418C"/>
                </a:solidFill>
              </a:rPr>
              <a:t>References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CB8671-D5FC-C81E-7F97-271CD6739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151932"/>
            <a:ext cx="10515600" cy="4351338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>
                <a:hlinkClick r:id="rId3"/>
              </a:rPr>
              <a:t>https://developers.google.com/machine-learning/intro-to-ml/what-is-ml</a:t>
            </a: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>
                <a:hlinkClick r:id="rId4"/>
              </a:rPr>
              <a:t>https://stanford.edu/~shervine/teaching/cs-229/cheatsheet-supervised-learning</a:t>
            </a: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3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7645-D8E6-23DE-A822-448BF1054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6369"/>
            <a:ext cx="10974049" cy="1325563"/>
          </a:xfrm>
        </p:spPr>
        <p:txBody>
          <a:bodyPr/>
          <a:lstStyle/>
          <a:p>
            <a:r>
              <a:rPr lang="en-US" dirty="0">
                <a:solidFill>
                  <a:srgbClr val="32418C"/>
                </a:solidFill>
              </a:rPr>
              <a:t>Machine Learning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0DF15F-B8BB-66E1-9647-C5B229B32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627730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000" dirty="0"/>
              <a:t>Machine Learning is the process of training a piece of software, called a model, </a:t>
            </a:r>
            <a:r>
              <a:rPr lang="en-PH" sz="3000" b="1" dirty="0">
                <a:solidFill>
                  <a:srgbClr val="0070C0"/>
                </a:solidFill>
              </a:rPr>
              <a:t>to make useful predictions or generate content from data</a:t>
            </a:r>
            <a:r>
              <a:rPr lang="en-PH" sz="3000" dirty="0"/>
              <a:t>.</a:t>
            </a:r>
            <a:endParaRPr lang="en-US" sz="3000" dirty="0"/>
          </a:p>
        </p:txBody>
      </p:sp>
      <p:pic>
        <p:nvPicPr>
          <p:cNvPr id="4" name="Picture 3" descr="A diagram of machine learning&#10;&#10;Description automatically generated">
            <a:extLst>
              <a:ext uri="{FF2B5EF4-FFF2-40B4-BE49-F238E27FC236}">
                <a16:creationId xmlns:a16="http://schemas.microsoft.com/office/drawing/2014/main" id="{13348F4B-92F0-5584-4485-BC39A20B0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101" y="1460500"/>
            <a:ext cx="4440240" cy="45711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3856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36C14-A805-CC66-6742-4E958306E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1B75C-FC1D-C90C-FD85-799840CE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6369"/>
            <a:ext cx="10974049" cy="1325563"/>
          </a:xfrm>
        </p:spPr>
        <p:txBody>
          <a:bodyPr/>
          <a:lstStyle/>
          <a:p>
            <a:r>
              <a:rPr lang="en-US" dirty="0">
                <a:solidFill>
                  <a:srgbClr val="32418C"/>
                </a:solidFill>
              </a:rPr>
              <a:t>Supervised Learning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C228DF5-A035-2B9C-3475-7783C0B88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51932"/>
            <a:ext cx="68749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/>
              <a:t>Supervised models can make predictions after seeing lots of data with the correct answers and then </a:t>
            </a:r>
            <a:r>
              <a:rPr lang="en-PH" b="1" dirty="0">
                <a:solidFill>
                  <a:srgbClr val="0070C0"/>
                </a:solidFill>
              </a:rPr>
              <a:t>discovering the connections between the elements in the data that produce the correct answers. 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These ML systems are "supervised" in the sense that a </a:t>
            </a:r>
            <a:r>
              <a:rPr lang="en-PH" b="1" dirty="0">
                <a:solidFill>
                  <a:srgbClr val="0070C0"/>
                </a:solidFill>
              </a:rPr>
              <a:t>human gives the ML system data with the known correct results</a:t>
            </a:r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7F00CC-74C0-9865-947D-E1632BFC6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112" y="2236599"/>
            <a:ext cx="3833157" cy="33650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3725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84315-7278-5BAB-E9CD-F4882DA78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2694-D883-5A5A-46A7-F8260A53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6369"/>
            <a:ext cx="10974049" cy="1325563"/>
          </a:xfrm>
        </p:spPr>
        <p:txBody>
          <a:bodyPr/>
          <a:lstStyle/>
          <a:p>
            <a:r>
              <a:rPr lang="en-US" dirty="0">
                <a:solidFill>
                  <a:srgbClr val="32418C"/>
                </a:solidFill>
              </a:rPr>
              <a:t>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7C7C65-157F-B503-11BB-4DD611123E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86870"/>
                <a:ext cx="10974048" cy="6770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PH" sz="3500" dirty="0"/>
                  <a:t>Given a set of data points</a:t>
                </a:r>
                <a:r>
                  <a:rPr lang="en-PH" sz="3500" b="1" dirty="0"/>
                  <a:t> 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PH" sz="35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H" sz="3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500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35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PH" sz="3500" b="1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PH" sz="35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5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3500" b="1" i="1" dirty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GB" sz="35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35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7C7C65-157F-B503-11BB-4DD611123E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86870"/>
                <a:ext cx="10974048" cy="677048"/>
              </a:xfrm>
              <a:blipFill>
                <a:blip r:embed="rId3"/>
                <a:stretch>
                  <a:fillRect l="-1734" t="-2222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ECFA24-C7F6-0826-23C3-C7556CD2D9C4}"/>
                  </a:ext>
                </a:extLst>
              </p:cNvPr>
              <p:cNvSpPr txBox="1"/>
              <p:nvPr/>
            </p:nvSpPr>
            <p:spPr>
              <a:xfrm>
                <a:off x="838199" y="3429000"/>
                <a:ext cx="10974048" cy="6309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PH" sz="3500" dirty="0"/>
                  <a:t>And the associated set of outcomes</a:t>
                </a:r>
                <a:r>
                  <a:rPr lang="en-PH" sz="3500" b="1" dirty="0"/>
                  <a:t> </a:t>
                </a:r>
                <a14:m>
                  <m:oMath xmlns:m="http://schemas.openxmlformats.org/officeDocument/2006/math">
                    <m:r>
                      <a:rPr lang="en-PH" sz="3500" b="1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PH" sz="35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500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GB" sz="35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PH" sz="3500" b="1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PH" sz="35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500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GB" sz="35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PH" sz="3500" b="1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PH" sz="3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ECFA24-C7F6-0826-23C3-C7556CD2D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429000"/>
                <a:ext cx="10974048" cy="630942"/>
              </a:xfrm>
              <a:prstGeom prst="rect">
                <a:avLst/>
              </a:prstGeom>
              <a:blipFill>
                <a:blip r:embed="rId4"/>
                <a:stretch>
                  <a:fillRect l="-1617" t="-1200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D23889-512A-3C09-759C-7DE774BD21FE}"/>
                  </a:ext>
                </a:extLst>
              </p:cNvPr>
              <p:cNvSpPr txBox="1"/>
              <p:nvPr/>
            </p:nvSpPr>
            <p:spPr>
              <a:xfrm>
                <a:off x="838198" y="4566334"/>
                <a:ext cx="10302767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PH" sz="3500" dirty="0"/>
                  <a:t>We want to build a model that learns how to predict </a:t>
                </a:r>
                <a14:m>
                  <m:oMath xmlns:m="http://schemas.openxmlformats.org/officeDocument/2006/math">
                    <m:r>
                      <a:rPr lang="en-PH" sz="3500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PH" sz="3500" dirty="0"/>
                  <a:t> from </a:t>
                </a:r>
                <a14:m>
                  <m:oMath xmlns:m="http://schemas.openxmlformats.org/officeDocument/2006/math">
                    <m:r>
                      <a:rPr lang="en-PH" sz="35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PH" sz="3500" dirty="0"/>
                  <a:t>.</a:t>
                </a:r>
                <a:endParaRPr lang="en-US" sz="35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D23889-512A-3C09-759C-7DE774BD2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4566334"/>
                <a:ext cx="10302767" cy="1169551"/>
              </a:xfrm>
              <a:prstGeom prst="rect">
                <a:avLst/>
              </a:prstGeom>
              <a:blipFill>
                <a:blip r:embed="rId5"/>
                <a:stretch>
                  <a:fillRect l="-1722" t="-7527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17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7645-D8E6-23DE-A822-448BF1054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6369"/>
            <a:ext cx="10974049" cy="1325563"/>
          </a:xfrm>
        </p:spPr>
        <p:txBody>
          <a:bodyPr/>
          <a:lstStyle/>
          <a:p>
            <a:r>
              <a:rPr lang="en-US" dirty="0">
                <a:solidFill>
                  <a:srgbClr val="32418C"/>
                </a:solidFill>
              </a:rPr>
              <a:t>Types of Predictions</a:t>
            </a:r>
          </a:p>
        </p:txBody>
      </p:sp>
      <p:pic>
        <p:nvPicPr>
          <p:cNvPr id="5" name="Content Placeholder 4" descr="A screenshot of a logistic&#10;&#10;Description automatically generated">
            <a:extLst>
              <a:ext uri="{FF2B5EF4-FFF2-40B4-BE49-F238E27FC236}">
                <a16:creationId xmlns:a16="http://schemas.microsoft.com/office/drawing/2014/main" id="{611FC84B-2DD5-666C-3069-E011E6582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2290950"/>
            <a:ext cx="10974388" cy="2276099"/>
          </a:xfrm>
        </p:spPr>
      </p:pic>
    </p:spTree>
    <p:extLst>
      <p:ext uri="{BB962C8B-B14F-4D97-AF65-F5344CB8AC3E}">
        <p14:creationId xmlns:p14="http://schemas.microsoft.com/office/powerpoint/2010/main" val="1655093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F7162-A4CC-09C8-1ECB-BE208B7D3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79DB9-CBED-DDFB-ED44-7BC347095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6369"/>
            <a:ext cx="10974049" cy="1325563"/>
          </a:xfrm>
        </p:spPr>
        <p:txBody>
          <a:bodyPr/>
          <a:lstStyle/>
          <a:p>
            <a:r>
              <a:rPr lang="en-US" dirty="0">
                <a:solidFill>
                  <a:srgbClr val="32418C"/>
                </a:solidFill>
              </a:rPr>
              <a:t>Regression model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A00F847-1989-5403-656B-08D968F58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44534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000" dirty="0"/>
              <a:t>A regression model </a:t>
            </a:r>
            <a:r>
              <a:rPr lang="en-PH" sz="3000" b="1" dirty="0">
                <a:solidFill>
                  <a:srgbClr val="0070C0"/>
                </a:solidFill>
              </a:rPr>
              <a:t>predicts a continuous numeric value</a:t>
            </a:r>
            <a:r>
              <a:rPr lang="en-PH" sz="3000" dirty="0"/>
              <a:t>.</a:t>
            </a:r>
          </a:p>
          <a:p>
            <a:pPr marL="0" indent="0">
              <a:buNone/>
            </a:pPr>
            <a:endParaRPr lang="en-PH" sz="3000" dirty="0"/>
          </a:p>
          <a:p>
            <a:pPr marL="0" indent="0">
              <a:buNone/>
            </a:pPr>
            <a:r>
              <a:rPr lang="en-PH" sz="3000" dirty="0"/>
              <a:t>For example, a weather model that predicts the amount of rain, in inches or millimeters, is a regression model.</a:t>
            </a:r>
            <a:endParaRPr lang="en-US" sz="3000" dirty="0"/>
          </a:p>
        </p:txBody>
      </p:sp>
      <p:pic>
        <p:nvPicPr>
          <p:cNvPr id="4" name="Picture 3" descr="A comparison of a temperature and a temperature&#10;&#10;Description automatically generated">
            <a:extLst>
              <a:ext uri="{FF2B5EF4-FFF2-40B4-BE49-F238E27FC236}">
                <a16:creationId xmlns:a16="http://schemas.microsoft.com/office/drawing/2014/main" id="{7BE18762-FF59-1508-1F5C-AA2043E11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359" y="2608602"/>
            <a:ext cx="6465223" cy="281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55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4C97C-64A0-2510-407C-082FD895A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53E88-4FDE-EFE9-5330-8720F570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6369"/>
            <a:ext cx="10974049" cy="1325563"/>
          </a:xfrm>
        </p:spPr>
        <p:txBody>
          <a:bodyPr/>
          <a:lstStyle/>
          <a:p>
            <a:r>
              <a:rPr lang="en-US" dirty="0">
                <a:solidFill>
                  <a:srgbClr val="32418C"/>
                </a:solidFill>
              </a:rPr>
              <a:t>Classification model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AA72EBF-48E3-0668-EF26-2A0EA7F64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86869"/>
            <a:ext cx="4792132" cy="4351338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PH" dirty="0"/>
              <a:t>Classification models predict the likelihood that something belongs to a category.</a:t>
            </a:r>
          </a:p>
          <a:p>
            <a:pPr marL="0" indent="0" algn="l">
              <a:buNone/>
            </a:pPr>
            <a:endParaRPr lang="en-PH" dirty="0"/>
          </a:p>
          <a:p>
            <a:pPr marL="0" indent="0" algn="l">
              <a:buNone/>
            </a:pPr>
            <a:r>
              <a:rPr lang="en-PH" dirty="0"/>
              <a:t>Unlike regression models, whose output is a number, </a:t>
            </a:r>
            <a:r>
              <a:rPr lang="en-PH" b="1" dirty="0">
                <a:solidFill>
                  <a:srgbClr val="0070C0"/>
                </a:solidFill>
              </a:rPr>
              <a:t>classification models output a value that states whether or not something belongs to a particular category</a:t>
            </a:r>
            <a:r>
              <a:rPr lang="en-PH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comparison of a temperature and a temperature&#10;&#10;Description automatically generated">
            <a:extLst>
              <a:ext uri="{FF2B5EF4-FFF2-40B4-BE49-F238E27FC236}">
                <a16:creationId xmlns:a16="http://schemas.microsoft.com/office/drawing/2014/main" id="{0CEC34F7-779D-294F-4C2E-3F36DDBAA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359" y="2608602"/>
            <a:ext cx="6465223" cy="281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68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2C419-4972-9A17-4ABC-924EB4FFD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410E67-16BC-1841-2429-DA09C962E59E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Recap of Supervised Learning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/>
              <a:t>Key Concepts</a:t>
            </a:r>
          </a:p>
          <a:p>
            <a:pPr marL="685800" indent="-685800" algn="l">
              <a:buFont typeface="Wingdings" pitchFamily="2" charset="2"/>
              <a:buChar char="Ø"/>
            </a:pP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0DB2F-8669-F9A5-AE5A-BD922570C48D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32418C"/>
                </a:solidFill>
              </a:rPr>
              <a:t>Outline</a:t>
            </a:r>
          </a:p>
        </p:txBody>
      </p:sp>
      <p:pic>
        <p:nvPicPr>
          <p:cNvPr id="4" name="Graphic 3" descr="Checkbox Checked with solid fill">
            <a:extLst>
              <a:ext uri="{FF2B5EF4-FFF2-40B4-BE49-F238E27FC236}">
                <a16:creationId xmlns:a16="http://schemas.microsoft.com/office/drawing/2014/main" id="{8863264E-FA5D-2DE2-9CC1-3C810DF50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37638" y="20770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19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1435</TotalTime>
  <Words>805</Words>
  <Application>Microsoft Macintosh PowerPoint</Application>
  <PresentationFormat>Widescreen</PresentationFormat>
  <Paragraphs>103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Aptos</vt:lpstr>
      <vt:lpstr>Aptos Display</vt:lpstr>
      <vt:lpstr>Arial</vt:lpstr>
      <vt:lpstr>Cambria Math</vt:lpstr>
      <vt:lpstr>Studio-Feixen-Sans</vt:lpstr>
      <vt:lpstr>Wingdings</vt:lpstr>
      <vt:lpstr>Office Theme</vt:lpstr>
      <vt:lpstr>Review of Machine Learning Concepts</vt:lpstr>
      <vt:lpstr>PowerPoint Presentation</vt:lpstr>
      <vt:lpstr>Machine Learning</vt:lpstr>
      <vt:lpstr>Supervised Learning</vt:lpstr>
      <vt:lpstr>Supervised Learning</vt:lpstr>
      <vt:lpstr>Types of Predictions</vt:lpstr>
      <vt:lpstr>Regression model</vt:lpstr>
      <vt:lpstr>Classification model</vt:lpstr>
      <vt:lpstr>PowerPoint Presentation</vt:lpstr>
      <vt:lpstr>Data </vt:lpstr>
      <vt:lpstr>Dataset</vt:lpstr>
      <vt:lpstr>Dataset</vt:lpstr>
      <vt:lpstr>Model</vt:lpstr>
      <vt:lpstr>Model Training</vt:lpstr>
      <vt:lpstr>Model Training</vt:lpstr>
      <vt:lpstr>Model Training</vt:lpstr>
      <vt:lpstr>Model Training</vt:lpstr>
      <vt:lpstr>Model Evaluation</vt:lpstr>
      <vt:lpstr>Model Inference</vt:lpstr>
      <vt:lpstr>Loss Function</vt:lpstr>
      <vt:lpstr>Loss Function</vt:lpstr>
      <vt:lpstr>Likelihood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Rona Jenica Salazar</cp:lastModifiedBy>
  <cp:revision>142</cp:revision>
  <dcterms:created xsi:type="dcterms:W3CDTF">2024-08-08T01:29:50Z</dcterms:created>
  <dcterms:modified xsi:type="dcterms:W3CDTF">2024-11-21T06:55:05Z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