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3" r:id="rId3"/>
    <p:sldId id="265" r:id="rId4"/>
    <p:sldId id="324" r:id="rId5"/>
    <p:sldId id="323" r:id="rId6"/>
    <p:sldId id="277" r:id="rId7"/>
    <p:sldId id="325" r:id="rId8"/>
    <p:sldId id="326" r:id="rId9"/>
    <p:sldId id="322" r:id="rId10"/>
    <p:sldId id="295" r:id="rId11"/>
    <p:sldId id="313" r:id="rId12"/>
    <p:sldId id="314" r:id="rId13"/>
    <p:sldId id="315" r:id="rId14"/>
    <p:sldId id="317" r:id="rId15"/>
    <p:sldId id="316" r:id="rId16"/>
    <p:sldId id="319" r:id="rId17"/>
    <p:sldId id="318" r:id="rId18"/>
    <p:sldId id="320" r:id="rId19"/>
    <p:sldId id="321" r:id="rId20"/>
    <p:sldId id="312" r:id="rId21"/>
    <p:sldId id="309" r:id="rId22"/>
    <p:sldId id="31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5"/>
    <p:restoredTop sz="94444"/>
  </p:normalViewPr>
  <p:slideViewPr>
    <p:cSldViewPr snapToGrid="0">
      <p:cViewPr>
        <p:scale>
          <a:sx n="121" d="100"/>
          <a:sy n="121" d="100"/>
        </p:scale>
        <p:origin x="174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1BA17-E408-0488-5871-EEF98A32B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A9753-75EE-C18C-89CC-C132D1D99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1E291B-F472-E5A1-94C4-AF8344DD9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7918A-28A8-2530-4F3B-82D5F4167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3AF41-A61A-26BC-7010-6CBF34AFC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3A009-9D25-EE3E-75AC-C60B06F34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03E8B7-B07E-9033-1AFE-B2217F570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4DD1-310A-8324-2573-AAFECDBDD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7C37B-BCA6-4E68-98B7-0F86A393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62BB48-DC33-AD3B-1D16-054AF7FB4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7C568-F2AE-0238-E017-D96B37369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05958-CC77-7460-F5EF-40020F714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70AAC-D589-793E-D7D4-73CF3D10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C29CB-DACC-2666-ED84-8F18F1665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3024B-664C-E316-A7D7-9E65E9649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BB8B7-3C76-DB1B-69C7-4F4DB3754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3953A-5AE4-AE1B-4551-2398F10F5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523AD-94BA-7C79-E388-50294E5A1F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01B7A-7FD0-CEB2-FD33-1CE922FB8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8B59-7DBB-6DF0-DF45-030C4F9D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4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9721-BE58-63BE-4540-58A7E74F6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1245C4-8457-172D-322B-305014583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96A82-055D-8592-08C5-2DD633CAD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3F5B-2756-4288-491D-F90F2E9C9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3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EB856-9B27-B67B-0BAF-623BB439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DA9B3-7A77-3F81-1734-130443C102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A4D37-1EA7-4500-E315-9B8E63614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E3DDE-FA88-1B9A-0D72-36D2F88E8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0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F863F-7812-C94A-3CD5-9B6D6E28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BE3D4-11BE-C8E8-2DB7-C721DFF6C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E2D0F-AA66-E959-B6F8-D3CB19F7C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07190-DF0A-1BC1-CF4E-E5444D654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B0E8-B8D6-BF41-0E3E-268B11E97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5D6F-DACD-6430-2A26-3D74C583B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B5E8A-8585-593B-4FB1-969B7C491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098F-3AB6-86EF-F5C8-E352EAD65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2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3A404-81C8-4239-BF5A-D417A0D7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FD5D4-795D-0768-F03F-973A8F3C8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B10CA-6C34-9A4F-508D-32AB7A507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1F2CA-8DD2-43BF-570D-338ADB2FE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39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D769B-E3F0-6C31-07B8-62A9AA689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9A208-5EB6-933E-B5A7-D5A14E934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A2F8B-BEF9-6974-8A30-AE13E7F24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87079-2ED7-99CC-BA48-3EF1C2786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30C7F-5434-8D18-3A6D-90B16C689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99E7D-8AA3-DDBA-1055-88D9A63C4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6FAF9C-FEA6-AF34-1AED-B5F387720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A7609-C87B-714F-F1AD-ADD8CA367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1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00AAB-C3D0-F932-2FE1-A16EA14C0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48070-313E-B546-01BB-DA058EDB2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7FA7E-35A4-6A10-390C-41A9F79CA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4568B-9DBA-5D56-4FFA-B57DE3661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DA208-C439-F9EF-58F4-63F0C923D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63960B-6F65-AD8B-63D7-664BA757D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783E5-548E-DA12-D857-2737F76E8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5B5E3-83D6-13AA-7D44-F3CFCA8D7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AC543-20C2-CC7F-E889-F8E170FF1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DECAC-F52B-2686-8ABE-22C874CE1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9CCACA-8558-FE18-CEB0-503519D2A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8092-653A-7880-B530-42B2786A5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0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D124-8D5E-9C00-D25D-6412A290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1F780-7FD7-9E60-5E2B-218909608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31CCC-D6B5-AC0B-4D2C-D28A93A91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89A5-20FA-2B85-DCB2-15FF9982E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0EDA8-654D-AA0A-FAEB-E7262478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E4B86C-FF36-6C4C-F6FB-7C8531AF9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4A6981-D7E4-EB69-8E68-66AA333A2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B77FC-9629-5BA1-E1D6-C027CAD2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9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A25E2-924C-9162-3CF0-5EDB48E1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839F4-2420-2D6E-505C-75B5AC8EE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9B1F6-FE69-9707-A462-EE3F6E78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E14D-65CA-B9AD-26A6-FDA453DDE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7AC9-14D8-FEB9-5AB5-EAA73224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5BAA4-AD01-24EF-FDAC-498BD23AA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DAEB6-6375-3433-2A14-C45111211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58FC-ADFC-2BDE-29E4-4032A082C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intro-to-ml/what-is-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nford.edu/~shervine/teaching/cs-229/cheatsheet-supervised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Review of Machine Learning Concepts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8458A-7514-B0C2-E2E8-E226E46EF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75E9-66C1-251C-6267-FF0094A7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0DD-D460-90AB-1614-0FA4A711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10974048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2700" dirty="0"/>
              <a:t>Data comes in the form of </a:t>
            </a:r>
            <a:r>
              <a:rPr lang="en-PH" sz="2700" b="1" dirty="0">
                <a:solidFill>
                  <a:srgbClr val="0070C0"/>
                </a:solidFill>
              </a:rPr>
              <a:t>words and numbers stored in tables</a:t>
            </a:r>
            <a:r>
              <a:rPr lang="en-PH" sz="2700" dirty="0"/>
              <a:t>, or as the values of pixels and waveforms captured in </a:t>
            </a:r>
            <a:r>
              <a:rPr lang="en-PH" sz="2700" b="1" dirty="0">
                <a:solidFill>
                  <a:srgbClr val="0070C0"/>
                </a:solidFill>
              </a:rPr>
              <a:t>images and audio files</a:t>
            </a:r>
            <a:r>
              <a:rPr lang="en-PH" sz="2700" dirty="0"/>
              <a:t>. </a:t>
            </a:r>
          </a:p>
          <a:p>
            <a:pPr marL="0" indent="0" algn="l">
              <a:buNone/>
            </a:pPr>
            <a:endParaRPr lang="en-PH" sz="2700" dirty="0"/>
          </a:p>
          <a:p>
            <a:pPr marL="0" indent="0" algn="l">
              <a:buNone/>
            </a:pPr>
            <a:r>
              <a:rPr lang="en-PH" sz="2700" dirty="0"/>
              <a:t>We store related data in </a:t>
            </a:r>
            <a:r>
              <a:rPr lang="en-PH" sz="2700" b="1" dirty="0">
                <a:solidFill>
                  <a:srgbClr val="0070C0"/>
                </a:solidFill>
              </a:rPr>
              <a:t>datasets</a:t>
            </a:r>
            <a:r>
              <a:rPr lang="en-PH" sz="2700" dirty="0"/>
              <a:t>. </a:t>
            </a:r>
          </a:p>
          <a:p>
            <a:pPr marL="0" indent="0" algn="l">
              <a:buNone/>
            </a:pPr>
            <a:endParaRPr lang="en-PH" sz="2700" dirty="0"/>
          </a:p>
          <a:p>
            <a:pPr marL="0" indent="0" algn="l">
              <a:buNone/>
            </a:pPr>
            <a:r>
              <a:rPr lang="en-PH" sz="2700" dirty="0"/>
              <a:t>For example, we might have a dataset of the following:</a:t>
            </a:r>
          </a:p>
          <a:p>
            <a:pPr algn="l">
              <a:buFont typeface="Wingdings" pitchFamily="2" charset="2"/>
              <a:buChar char="§"/>
            </a:pPr>
            <a:r>
              <a:rPr lang="en-PH" sz="2700" dirty="0"/>
              <a:t>Images of cats</a:t>
            </a:r>
          </a:p>
          <a:p>
            <a:pPr algn="l">
              <a:buFont typeface="Wingdings" pitchFamily="2" charset="2"/>
              <a:buChar char="§"/>
            </a:pPr>
            <a:r>
              <a:rPr lang="en-PH" sz="2700" dirty="0"/>
              <a:t>Housing prices</a:t>
            </a:r>
          </a:p>
          <a:p>
            <a:pPr algn="l">
              <a:buFont typeface="Wingdings" pitchFamily="2" charset="2"/>
              <a:buChar char="§"/>
            </a:pPr>
            <a:r>
              <a:rPr lang="en-PH" sz="2700" dirty="0"/>
              <a:t>Weather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23672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A4D24-436E-FD70-BFB2-AC1EBEAB6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C498-ADDB-6602-D723-41557062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4101-D28C-50D4-5DF7-B6452B95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10974048" cy="435133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sz="3000" dirty="0"/>
              <a:t>Datasets are made up of individual examples that contain </a:t>
            </a:r>
            <a:r>
              <a:rPr lang="en-PH" sz="3000" b="1" dirty="0">
                <a:solidFill>
                  <a:srgbClr val="0070C0"/>
                </a:solidFill>
              </a:rPr>
              <a:t>features</a:t>
            </a:r>
            <a:r>
              <a:rPr lang="en-PH" sz="3000" dirty="0"/>
              <a:t> and a </a:t>
            </a:r>
            <a:r>
              <a:rPr lang="en-PH" sz="3000" b="1" dirty="0">
                <a:solidFill>
                  <a:srgbClr val="0070C0"/>
                </a:solidFill>
              </a:rPr>
              <a:t>label</a:t>
            </a:r>
            <a:r>
              <a:rPr lang="en-PH" sz="3000" dirty="0"/>
              <a:t>. </a:t>
            </a:r>
          </a:p>
          <a:p>
            <a:pPr marL="0" indent="0" algn="l">
              <a:buNone/>
            </a:pPr>
            <a:endParaRPr lang="en-PH" sz="3000" dirty="0"/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Features are the values that a supervised model uses </a:t>
            </a:r>
            <a:r>
              <a:rPr lang="en-PH" sz="3000" b="1" dirty="0">
                <a:solidFill>
                  <a:srgbClr val="0070C0"/>
                </a:solidFill>
              </a:rPr>
              <a:t>to predict the label</a:t>
            </a:r>
            <a:r>
              <a:rPr lang="en-PH" sz="3000" dirty="0"/>
              <a:t>. </a:t>
            </a:r>
          </a:p>
          <a:p>
            <a:pPr algn="l">
              <a:buFont typeface="Wingdings" pitchFamily="2" charset="2"/>
              <a:buChar char="§"/>
            </a:pPr>
            <a:endParaRPr lang="en-PH" sz="3000" dirty="0"/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The </a:t>
            </a:r>
            <a:r>
              <a:rPr lang="en-PH" sz="3000" b="1" dirty="0">
                <a:solidFill>
                  <a:srgbClr val="0070C0"/>
                </a:solidFill>
              </a:rPr>
              <a:t>label is the "answer," </a:t>
            </a:r>
            <a:r>
              <a:rPr lang="en-PH" sz="3000" dirty="0"/>
              <a:t>or the value we want the model to predict. </a:t>
            </a:r>
          </a:p>
        </p:txBody>
      </p:sp>
    </p:spTree>
    <p:extLst>
      <p:ext uri="{BB962C8B-B14F-4D97-AF65-F5344CB8AC3E}">
        <p14:creationId xmlns:p14="http://schemas.microsoft.com/office/powerpoint/2010/main" val="10103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E1FF3-C239-0128-AA09-2326C012C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A21A-6DC5-3FE1-DECC-529DDB4E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Dataset</a:t>
            </a:r>
          </a:p>
        </p:txBody>
      </p:sp>
      <p:pic>
        <p:nvPicPr>
          <p:cNvPr id="7" name="Content Placeholder 6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DFB3B934-DDAC-D25D-9E7F-FEF117D42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63" y="2259723"/>
            <a:ext cx="11551873" cy="3465562"/>
          </a:xfrm>
        </p:spPr>
      </p:pic>
    </p:spTree>
    <p:extLst>
      <p:ext uri="{BB962C8B-B14F-4D97-AF65-F5344CB8AC3E}">
        <p14:creationId xmlns:p14="http://schemas.microsoft.com/office/powerpoint/2010/main" val="200265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EE7DF-724C-16F5-D091-D1B34DE4C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8F99-8943-BD6A-BFE3-603F6186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8502-F343-772D-254D-9E5BB047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10974048" cy="435133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sz="3000" dirty="0"/>
              <a:t>In supervised learning, a model is the </a:t>
            </a:r>
            <a:r>
              <a:rPr lang="en-PH" sz="3000" b="1" dirty="0">
                <a:solidFill>
                  <a:srgbClr val="0070C0"/>
                </a:solidFill>
              </a:rPr>
              <a:t>complex collection of numbers</a:t>
            </a:r>
            <a:r>
              <a:rPr lang="en-PH" sz="3000" dirty="0"/>
              <a:t> that define the mathematical relationship from specific input feature patterns to specific output label values. </a:t>
            </a:r>
          </a:p>
          <a:p>
            <a:pPr algn="l">
              <a:buFont typeface="Wingdings" pitchFamily="2" charset="2"/>
              <a:buChar char="§"/>
            </a:pPr>
            <a:endParaRPr lang="en-PH" sz="3000" dirty="0"/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The model </a:t>
            </a:r>
            <a:r>
              <a:rPr lang="en-PH" sz="3000" b="1" dirty="0">
                <a:solidFill>
                  <a:srgbClr val="0070C0"/>
                </a:solidFill>
              </a:rPr>
              <a:t>discovers these patterns through training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88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141C1-0E85-CBC9-E9F4-28AC22DC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862B-48C1-2694-8772-2477351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CFD3-C64B-1A19-DC93-3F59510A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112934" cy="435133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sz="3000" dirty="0"/>
              <a:t>Before a supervised model can make predictions, </a:t>
            </a:r>
            <a:r>
              <a:rPr lang="en-PH" sz="3000" b="1" dirty="0">
                <a:solidFill>
                  <a:srgbClr val="0070C0"/>
                </a:solidFill>
              </a:rPr>
              <a:t>it must be trained. 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To train a model, </a:t>
            </a:r>
            <a:r>
              <a:rPr lang="en-PH" sz="3000" b="1" dirty="0">
                <a:solidFill>
                  <a:srgbClr val="0070C0"/>
                </a:solidFill>
              </a:rPr>
              <a:t>we give the model a dataset with labeled examples</a:t>
            </a:r>
            <a:r>
              <a:rPr lang="en-PH" sz="3000" dirty="0"/>
              <a:t>. 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The model's goal is to </a:t>
            </a:r>
            <a:r>
              <a:rPr lang="en-PH" sz="3000" b="1" dirty="0">
                <a:solidFill>
                  <a:srgbClr val="0070C0"/>
                </a:solidFill>
              </a:rPr>
              <a:t>find out the best solution </a:t>
            </a:r>
            <a:r>
              <a:rPr lang="en-PH" sz="3000" dirty="0"/>
              <a:t>for predicting the labels from the features. </a:t>
            </a:r>
          </a:p>
          <a:p>
            <a:pPr algn="l">
              <a:buFont typeface="Wingdings" pitchFamily="2" charset="2"/>
              <a:buChar char="§"/>
            </a:pPr>
            <a:endParaRPr lang="en-PH" sz="3000" dirty="0"/>
          </a:p>
        </p:txBody>
      </p:sp>
      <p:pic>
        <p:nvPicPr>
          <p:cNvPr id="5" name="Picture 4" descr="A red and yellow cubes&#10;&#10;Description automatically generated">
            <a:extLst>
              <a:ext uri="{FF2B5EF4-FFF2-40B4-BE49-F238E27FC236}">
                <a16:creationId xmlns:a16="http://schemas.microsoft.com/office/drawing/2014/main" id="{93442446-A767-2AF5-7BC7-52C1756DA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06" y="3172259"/>
            <a:ext cx="5947394" cy="1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E1D99-0A97-D12D-91A7-F3C8D734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1C6E-AF09-4948-4284-1A9C90B8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CF4A-6C80-4BEA-4B59-AA5DDDB2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900334" cy="435133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dirty="0"/>
              <a:t>The model finds the best solution by </a:t>
            </a:r>
            <a:r>
              <a:rPr lang="en-PH" b="1" dirty="0">
                <a:solidFill>
                  <a:srgbClr val="0070C0"/>
                </a:solidFill>
              </a:rPr>
              <a:t>comparing its predicted value to the label's actual value</a:t>
            </a:r>
            <a:r>
              <a:rPr lang="en-PH" dirty="0"/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PH" dirty="0"/>
              <a:t>Based on the difference between the predicted and actual values, defined as the loss, </a:t>
            </a:r>
            <a:r>
              <a:rPr lang="en-PH" b="1" dirty="0">
                <a:solidFill>
                  <a:srgbClr val="0070C0"/>
                </a:solidFill>
              </a:rPr>
              <a:t>the model gradually updates its solution</a:t>
            </a:r>
            <a:r>
              <a:rPr lang="en-PH" dirty="0"/>
              <a:t>. </a:t>
            </a:r>
          </a:p>
          <a:p>
            <a:pPr algn="l">
              <a:buFont typeface="Wingdings" pitchFamily="2" charset="2"/>
              <a:buChar char="§"/>
            </a:pPr>
            <a:r>
              <a:rPr lang="en-PH" dirty="0"/>
              <a:t>In other words, the model learns the </a:t>
            </a:r>
            <a:r>
              <a:rPr lang="en-PH" b="1" dirty="0">
                <a:solidFill>
                  <a:srgbClr val="0070C0"/>
                </a:solidFill>
              </a:rPr>
              <a:t>mathematical relationship </a:t>
            </a:r>
            <a:r>
              <a:rPr lang="en-PH" dirty="0"/>
              <a:t>between the features and the label so that it can make the best predictions on unseen data.</a:t>
            </a:r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080A90C8-D59F-C084-3E8F-C4F1427D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81" y="2151932"/>
            <a:ext cx="4319220" cy="34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5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77C1-A860-21D4-AC24-F2953FB27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BE03-8A06-4FAE-1D35-8451EF5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2F19-2C8F-49EC-427E-51B21290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900334" cy="435133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dirty="0"/>
              <a:t>This gradual understanding is also why </a:t>
            </a:r>
            <a:r>
              <a:rPr lang="en-PH" b="1" dirty="0">
                <a:solidFill>
                  <a:srgbClr val="0070C0"/>
                </a:solidFill>
              </a:rPr>
              <a:t>large and diverse datasets produce a better model. </a:t>
            </a:r>
          </a:p>
          <a:p>
            <a:pPr algn="l">
              <a:buFont typeface="Wingdings" pitchFamily="2" charset="2"/>
              <a:buChar char="§"/>
            </a:pPr>
            <a:endParaRPr lang="en-PH" dirty="0"/>
          </a:p>
          <a:p>
            <a:pPr algn="l">
              <a:buFont typeface="Wingdings" pitchFamily="2" charset="2"/>
              <a:buChar char="§"/>
            </a:pPr>
            <a:r>
              <a:rPr lang="en-PH" dirty="0"/>
              <a:t>It will allow the model to see more data with a wider range of values and has refined its understanding of the relationship between the features and the label.</a:t>
            </a:r>
          </a:p>
        </p:txBody>
      </p:sp>
      <p:pic>
        <p:nvPicPr>
          <p:cNvPr id="6" name="Picture 5" descr="A diagram of a model and a red box&#10;&#10;Description automatically generated">
            <a:extLst>
              <a:ext uri="{FF2B5EF4-FFF2-40B4-BE49-F238E27FC236}">
                <a16:creationId xmlns:a16="http://schemas.microsoft.com/office/drawing/2014/main" id="{8BBAEE79-5E71-9506-15E0-0071CB05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2921479"/>
            <a:ext cx="4888433" cy="19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BE22C-167A-058B-AB26-1505CB28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B113-06BD-A1E4-2B92-26007CF3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CA29-8C44-9044-2DA1-862A3581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900334" cy="435133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During training, ML practitioners can make subtle adjustments to the configurations and features the model uses to make predictions. </a:t>
            </a:r>
          </a:p>
          <a:p>
            <a:pPr algn="l">
              <a:buFont typeface="Wingdings" pitchFamily="2" charset="2"/>
              <a:buChar char="§"/>
            </a:pPr>
            <a:endParaRPr lang="en-PH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For example, certain features have more predictive power than others. Therefore, ML practitioners can select which features the model uses during training</a:t>
            </a:r>
          </a:p>
        </p:txBody>
      </p:sp>
      <p:pic>
        <p:nvPicPr>
          <p:cNvPr id="7" name="Picture 6" descr="A diagram of a model and a red box&#10;&#10;Description automatically generated">
            <a:extLst>
              <a:ext uri="{FF2B5EF4-FFF2-40B4-BE49-F238E27FC236}">
                <a16:creationId xmlns:a16="http://schemas.microsoft.com/office/drawing/2014/main" id="{3C822CE9-FA28-9CF4-EA8F-7889F645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567" y="2032869"/>
            <a:ext cx="4888433" cy="19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0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B00CE-A199-7833-1A81-01763BFB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3A4B-4F52-D445-B661-7B967E81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7A00-7DE3-88A8-D5BD-2815DAF0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900334" cy="435133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sz="3000" dirty="0"/>
              <a:t>We evaluate a trained model to determine how well it learned. 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When we evaluate a model, we use a labeled dataset, </a:t>
            </a:r>
            <a:r>
              <a:rPr lang="en-PH" sz="3000" b="1" dirty="0">
                <a:solidFill>
                  <a:srgbClr val="0070C0"/>
                </a:solidFill>
              </a:rPr>
              <a:t>but we only give the model the dataset's features</a:t>
            </a:r>
            <a:r>
              <a:rPr lang="en-PH" sz="3000" dirty="0"/>
              <a:t>. 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We then compare the model's predictions to the label's true values.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4ABB661-8A3D-E49F-7954-1D2C8E65A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29" y="826369"/>
            <a:ext cx="4334524" cy="59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7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BE851-8A45-7207-EC72-B189F6DF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4D6-1C02-8226-B6C6-38522B8D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Model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3BD3-44D2-A33B-B337-E474815A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6736"/>
            <a:ext cx="6900334" cy="435133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sz="3000" dirty="0"/>
              <a:t>Once we're satisfied with the results from evaluating the model, we can use the model to make predictions, called </a:t>
            </a:r>
            <a:r>
              <a:rPr lang="en-PH" sz="3000" b="1" dirty="0">
                <a:solidFill>
                  <a:srgbClr val="0070C0"/>
                </a:solidFill>
              </a:rPr>
              <a:t>inferences</a:t>
            </a:r>
            <a:r>
              <a:rPr lang="en-PH" sz="3000" dirty="0"/>
              <a:t>, on unlabeled examples.  </a:t>
            </a:r>
          </a:p>
          <a:p>
            <a:pPr algn="l">
              <a:buFont typeface="Wingdings" pitchFamily="2" charset="2"/>
              <a:buChar char="§"/>
            </a:pPr>
            <a:r>
              <a:rPr lang="en-PH" sz="3000" dirty="0"/>
              <a:t>For example, we would give the model the current weather conditions like temperature, atmospheric pressure, and relative humidity and it would predict the amount of rainfall.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76F76-6546-AC06-67C7-1F617388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332" y="1788291"/>
            <a:ext cx="39751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Recap of Supervised Learning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Concepts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C9B8D-E7DD-8ADB-F513-9FC36F33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75A5-1004-D334-C22C-E76FBB2A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03D12-A846-B5C0-6C8B-7F273F38C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66736"/>
                <a:ext cx="10974048" cy="435133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PH" sz="3000" b="0" i="0" u="none" strike="noStrike" dirty="0">
                    <a:solidFill>
                      <a:srgbClr val="24292E"/>
                    </a:solidFill>
                    <a:effectLst/>
                  </a:rPr>
                  <a:t>A loss function is a function that takes as inputs the predicted value</a:t>
                </a:r>
                <a:r>
                  <a:rPr lang="en-PH" sz="3000" b="1" i="0" u="none" strike="noStrike" dirty="0">
                    <a:solidFill>
                      <a:srgbClr val="24292E"/>
                    </a:solidFill>
                    <a:effectLst/>
                  </a:rPr>
                  <a:t> </a:t>
                </a:r>
                <a14:m>
                  <m:oMath xmlns:m="http://schemas.openxmlformats.org/officeDocument/2006/math">
                    <m:r>
                      <a:rPr lang="en-PH" sz="3000" b="1" i="1" u="none" strike="noStrike" dirty="0" smtClean="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PH" sz="3000" b="1" i="0" u="none" strike="noStrike" dirty="0">
                    <a:solidFill>
                      <a:srgbClr val="24292E"/>
                    </a:solidFill>
                    <a:effectLst/>
                  </a:rPr>
                  <a:t> </a:t>
                </a:r>
                <a:r>
                  <a:rPr lang="en-PH" sz="3000" b="0" i="0" u="none" strike="noStrike" dirty="0">
                    <a:solidFill>
                      <a:srgbClr val="24292E"/>
                    </a:solidFill>
                    <a:effectLst/>
                  </a:rPr>
                  <a:t>corresponding to the real data value </a:t>
                </a:r>
                <a14:m>
                  <m:oMath xmlns:m="http://schemas.openxmlformats.org/officeDocument/2006/math">
                    <m:r>
                      <a:rPr lang="en-PH" sz="3000" b="1" i="1" u="none" strike="noStrike" dirty="0" smtClean="0">
                        <a:solidFill>
                          <a:srgbClr val="24292E"/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PH" sz="3000" b="0" i="0" u="none" strike="noStrike" dirty="0">
                    <a:solidFill>
                      <a:srgbClr val="24292E"/>
                    </a:solidFill>
                    <a:effectLst/>
                  </a:rPr>
                  <a:t> and </a:t>
                </a:r>
                <a:r>
                  <a:rPr lang="en-PH" sz="3000" b="1" i="0" u="none" strike="noStrike" dirty="0">
                    <a:solidFill>
                      <a:srgbClr val="0070C0"/>
                    </a:solidFill>
                    <a:effectLst/>
                  </a:rPr>
                  <a:t>outputs how different they are</a:t>
                </a:r>
                <a:r>
                  <a:rPr lang="en-PH" sz="3000" b="0" i="0" u="none" strike="noStrike" dirty="0">
                    <a:solidFill>
                      <a:srgbClr val="24292E"/>
                    </a:solidFill>
                    <a:effectLst/>
                  </a:rPr>
                  <a:t>.</a:t>
                </a:r>
              </a:p>
              <a:p>
                <a:pPr marL="0" indent="0" algn="l">
                  <a:buNone/>
                </a:pPr>
                <a:endParaRPr lang="en-PH" sz="3000" dirty="0">
                  <a:solidFill>
                    <a:srgbClr val="24292E"/>
                  </a:solidFill>
                </a:endParaRPr>
              </a:p>
              <a:p>
                <a:pPr marL="0" indent="0" algn="l">
                  <a:buNone/>
                </a:pPr>
                <a:r>
                  <a:rPr lang="en-PH" sz="3000" b="0" i="0" u="none" strike="noStrike" dirty="0">
                    <a:solidFill>
                      <a:srgbClr val="05192D"/>
                    </a:solidFill>
                    <a:effectLst/>
                    <a:latin typeface="Studio-Feixen-Sans"/>
                  </a:rPr>
                  <a:t> </a:t>
                </a:r>
                <a:r>
                  <a:rPr lang="en-PH" sz="3000" dirty="0"/>
                  <a:t>A loss function is a measurable way to </a:t>
                </a:r>
                <a:r>
                  <a:rPr lang="en-PH" sz="3000" b="1" dirty="0">
                    <a:solidFill>
                      <a:srgbClr val="0070C0"/>
                    </a:solidFill>
                  </a:rPr>
                  <a:t>gauge the performance and accuracy of a machine learning model</a:t>
                </a:r>
                <a:r>
                  <a:rPr lang="en-PH" sz="3000" dirty="0"/>
                  <a:t>. 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03D12-A846-B5C0-6C8B-7F273F38C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66736"/>
                <a:ext cx="10974048" cy="4351338"/>
              </a:xfrm>
              <a:blipFill>
                <a:blip r:embed="rId3"/>
                <a:stretch>
                  <a:fillRect l="-115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41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B4783-1178-C3B6-C39C-97B39B837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A29F-7643-1E43-15FC-36866241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Loss Function</a:t>
            </a:r>
          </a:p>
        </p:txBody>
      </p:sp>
      <p:pic>
        <p:nvPicPr>
          <p:cNvPr id="5" name="Picture 4" descr="A graph of logistic loss&#10;&#10;Description automatically generated">
            <a:extLst>
              <a:ext uri="{FF2B5EF4-FFF2-40B4-BE49-F238E27FC236}">
                <a16:creationId xmlns:a16="http://schemas.microsoft.com/office/drawing/2014/main" id="{2FB3B332-C1F3-BC4F-1639-ED64675F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31" y="1872745"/>
            <a:ext cx="9064738" cy="47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07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75050-3DDF-B7DF-DBB5-111D4A539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BF55-55AF-F197-605F-F2CB0881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03FBD-3060-667F-14A4-042166B37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66736"/>
                <a:ext cx="1097404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3200" dirty="0"/>
                  <a:t>The likelihood of a model </a:t>
                </a:r>
                <a14:m>
                  <m:oMath xmlns:m="http://schemas.openxmlformats.org/officeDocument/2006/math">
                    <m:r>
                      <a:rPr lang="en-PH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PH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3200" dirty="0"/>
                  <a:t> given parameters 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l-GR" sz="3200" dirty="0"/>
                  <a:t> </a:t>
                </a:r>
                <a:r>
                  <a:rPr lang="en-PH" sz="3200" dirty="0"/>
                  <a:t>is used to find the optimal parameters 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l-GR" sz="3200" dirty="0"/>
                  <a:t> </a:t>
                </a:r>
                <a:r>
                  <a:rPr lang="en-PH" sz="3200" dirty="0"/>
                  <a:t>through likelihood maximization.</a:t>
                </a:r>
              </a:p>
              <a:p>
                <a:pPr marL="0" indent="0">
                  <a:buNone/>
                </a:pPr>
                <a:endParaRPr lang="en-PH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PH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PH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PH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PH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l-GR" i="1" dirty="0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l-GR" sz="3200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03FBD-3060-667F-14A4-042166B37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66736"/>
                <a:ext cx="10974048" cy="4351338"/>
              </a:xfrm>
              <a:blipFill>
                <a:blip r:embed="rId3"/>
                <a:stretch>
                  <a:fillRect l="-1386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15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1C9E8-BA4D-E6BF-FC90-0FA7A860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93C7-7A39-97D7-7E04-F4C98573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References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B8671-D5FC-C81E-7F97-271CD673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51932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hlinkClick r:id="rId3"/>
              </a:rPr>
              <a:t>https://developers.google.com/machine-learning/intro-to-ml/what-is-ml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>
                <a:hlinkClick r:id="rId4"/>
              </a:rPr>
              <a:t>https://stanford.edu/~shervine/teaching/cs-229/cheatsheet-supervised-learning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3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645-D8E6-23DE-A822-448BF10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Machine Learning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0DF15F-B8BB-66E1-9647-C5B229B3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000" dirty="0"/>
              <a:t>Machine Learning is the process of training a piece of software, called a model, </a:t>
            </a:r>
            <a:r>
              <a:rPr lang="en-PH" sz="3000" b="1" dirty="0">
                <a:solidFill>
                  <a:srgbClr val="0070C0"/>
                </a:solidFill>
              </a:rPr>
              <a:t>to make useful predictions or generate content from data</a:t>
            </a:r>
            <a:r>
              <a:rPr lang="en-PH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3856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6C14-A805-CC66-6742-4E958306E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B75C-FC1D-C90C-FD85-799840C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Supervised Learning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228DF5-A035-2B9C-3475-7783C0B8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Supervised models can make predictions after seeing lots of data with the correct answers and then </a:t>
            </a:r>
            <a:r>
              <a:rPr lang="en-PH" b="1" dirty="0">
                <a:solidFill>
                  <a:srgbClr val="0070C0"/>
                </a:solidFill>
              </a:rPr>
              <a:t>discovering the connections between the elements in the data that produce the correct answers. 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These ML systems are "supervised" in the sense that a </a:t>
            </a:r>
            <a:r>
              <a:rPr lang="en-PH" b="1" dirty="0">
                <a:solidFill>
                  <a:srgbClr val="0070C0"/>
                </a:solidFill>
              </a:rPr>
              <a:t>human gives the ML system data with the known correct results</a:t>
            </a:r>
            <a:r>
              <a:rPr lang="en-PH" dirty="0"/>
              <a:t>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Two of the most common use cases for supervised learning are </a:t>
            </a:r>
            <a:r>
              <a:rPr lang="en-PH" b="1" dirty="0">
                <a:solidFill>
                  <a:srgbClr val="0070C0"/>
                </a:solidFill>
              </a:rPr>
              <a:t>regression</a:t>
            </a:r>
            <a:r>
              <a:rPr lang="en-PH" dirty="0"/>
              <a:t> and </a:t>
            </a:r>
            <a:r>
              <a:rPr lang="en-PH" b="1" dirty="0">
                <a:solidFill>
                  <a:srgbClr val="0070C0"/>
                </a:solidFill>
              </a:rPr>
              <a:t>classification</a:t>
            </a:r>
            <a:r>
              <a:rPr lang="en-PH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4315-7278-5BAB-E9CD-F4882DA7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2694-D883-5A5A-46A7-F8260A53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C7C65-157F-B503-11BB-4DD611123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6870"/>
                <a:ext cx="10974048" cy="677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Given a set of data points</a:t>
                </a:r>
                <a:r>
                  <a:rPr lang="en-PH" sz="3500" b="1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PH" sz="35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3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5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3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sz="3500" b="1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PH" sz="35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5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35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GB" sz="35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35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C7C65-157F-B503-11BB-4DD611123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6870"/>
                <a:ext cx="10974048" cy="677048"/>
              </a:xfrm>
              <a:blipFill>
                <a:blip r:embed="rId3"/>
                <a:stretch>
                  <a:fillRect l="-1734" t="-22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ECFA24-C7F6-0826-23C3-C7556CD2D9C4}"/>
                  </a:ext>
                </a:extLst>
              </p:cNvPr>
              <p:cNvSpPr txBox="1"/>
              <p:nvPr/>
            </p:nvSpPr>
            <p:spPr>
              <a:xfrm>
                <a:off x="838199" y="3429000"/>
                <a:ext cx="10974048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500" dirty="0"/>
                  <a:t>And the associated set of outcomes</a:t>
                </a:r>
                <a:r>
                  <a:rPr lang="en-PH" sz="3500" b="1" dirty="0"/>
                  <a:t> </a:t>
                </a:r>
                <a14:m>
                  <m:oMath xmlns:m="http://schemas.openxmlformats.org/officeDocument/2006/math"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PH" sz="35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35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PH" sz="35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35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PH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ECFA24-C7F6-0826-23C3-C7556CD2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29000"/>
                <a:ext cx="10974048" cy="630942"/>
              </a:xfrm>
              <a:prstGeom prst="rect">
                <a:avLst/>
              </a:prstGeom>
              <a:blipFill>
                <a:blip r:embed="rId4"/>
                <a:stretch>
                  <a:fillRect l="-1617" t="-12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23889-512A-3C09-759C-7DE774BD21FE}"/>
                  </a:ext>
                </a:extLst>
              </p:cNvPr>
              <p:cNvSpPr txBox="1"/>
              <p:nvPr/>
            </p:nvSpPr>
            <p:spPr>
              <a:xfrm>
                <a:off x="838198" y="4566334"/>
                <a:ext cx="1030276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We want to build a model that learns how to predict </a:t>
                </a:r>
                <a14:m>
                  <m:oMath xmlns:m="http://schemas.openxmlformats.org/officeDocument/2006/math"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PH" sz="3500" dirty="0"/>
                  <a:t> from </a:t>
                </a:r>
                <a14:m>
                  <m:oMath xmlns:m="http://schemas.openxmlformats.org/officeDocument/2006/math">
                    <m:r>
                      <a:rPr lang="en-PH" sz="35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PH" sz="3500" dirty="0"/>
                  <a:t>.</a:t>
                </a:r>
                <a:endParaRPr lang="en-US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23889-512A-3C09-759C-7DE774BD2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566334"/>
                <a:ext cx="10302767" cy="1169551"/>
              </a:xfrm>
              <a:prstGeom prst="rect">
                <a:avLst/>
              </a:prstGeom>
              <a:blipFill>
                <a:blip r:embed="rId5"/>
                <a:stretch>
                  <a:fillRect l="-1722" t="-752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1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645-D8E6-23DE-A822-448BF10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Types of Predictions</a:t>
            </a:r>
          </a:p>
        </p:txBody>
      </p:sp>
      <p:pic>
        <p:nvPicPr>
          <p:cNvPr id="5" name="Content Placeholder 4" descr="A screenshot of a logistic&#10;&#10;Description automatically generated">
            <a:extLst>
              <a:ext uri="{FF2B5EF4-FFF2-40B4-BE49-F238E27FC236}">
                <a16:creationId xmlns:a16="http://schemas.microsoft.com/office/drawing/2014/main" id="{611FC84B-2DD5-666C-3069-E011E658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2290950"/>
            <a:ext cx="10974388" cy="2276099"/>
          </a:xfrm>
        </p:spPr>
      </p:pic>
    </p:spTree>
    <p:extLst>
      <p:ext uri="{BB962C8B-B14F-4D97-AF65-F5344CB8AC3E}">
        <p14:creationId xmlns:p14="http://schemas.microsoft.com/office/powerpoint/2010/main" val="165509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F7162-A4CC-09C8-1ECB-BE208B7D3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9DB9-CBED-DDFB-ED44-7BC34709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Regression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00F847-1989-5403-656B-08D968F5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445346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PH" sz="3000" dirty="0"/>
              <a:t>A regression model </a:t>
            </a:r>
            <a:r>
              <a:rPr lang="en-PH" sz="3000" b="1" dirty="0">
                <a:solidFill>
                  <a:srgbClr val="0070C0"/>
                </a:solidFill>
              </a:rPr>
              <a:t>predicts a numeric value</a:t>
            </a:r>
            <a:r>
              <a:rPr lang="en-PH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PH" sz="3000" dirty="0"/>
              <a:t>For example, a weather model that predicts the amount of rain, in inches or millimeters, is a regression model.</a:t>
            </a:r>
            <a:endParaRPr lang="en-US" sz="3000" dirty="0"/>
          </a:p>
        </p:txBody>
      </p:sp>
      <p:pic>
        <p:nvPicPr>
          <p:cNvPr id="4" name="Picture 3" descr="A comparison of a temperature and a temperature&#10;&#10;Description automatically generated">
            <a:extLst>
              <a:ext uri="{FF2B5EF4-FFF2-40B4-BE49-F238E27FC236}">
                <a16:creationId xmlns:a16="http://schemas.microsoft.com/office/drawing/2014/main" id="{7BE18762-FF59-1508-1F5C-AA2043E1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59" y="2608602"/>
            <a:ext cx="6465223" cy="28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4C97C-64A0-2510-407C-082FD895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3E88-4FDE-EFE9-5330-8720F570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6369"/>
            <a:ext cx="10974049" cy="1325563"/>
          </a:xfrm>
        </p:spPr>
        <p:txBody>
          <a:bodyPr/>
          <a:lstStyle/>
          <a:p>
            <a:r>
              <a:rPr lang="en-US" dirty="0">
                <a:solidFill>
                  <a:srgbClr val="32418C"/>
                </a:solidFill>
              </a:rPr>
              <a:t>Classification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A72EBF-48E3-0668-EF26-2A0EA7F6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86869"/>
            <a:ext cx="5257800" cy="435133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PH" dirty="0"/>
              <a:t>Classification models predict the likelihood that something belongs to a category.</a:t>
            </a:r>
          </a:p>
          <a:p>
            <a:pPr algn="l">
              <a:buFont typeface="Wingdings" pitchFamily="2" charset="2"/>
              <a:buChar char="§"/>
            </a:pPr>
            <a:endParaRPr lang="en-PH" dirty="0"/>
          </a:p>
          <a:p>
            <a:pPr algn="l">
              <a:buFont typeface="Wingdings" pitchFamily="2" charset="2"/>
              <a:buChar char="§"/>
            </a:pPr>
            <a:r>
              <a:rPr lang="en-PH" dirty="0"/>
              <a:t> Unlike regression models, whose output is a number, </a:t>
            </a:r>
            <a:r>
              <a:rPr lang="en-PH" b="1" dirty="0">
                <a:solidFill>
                  <a:srgbClr val="0070C0"/>
                </a:solidFill>
              </a:rPr>
              <a:t>classification models output a value that states whether or not something belongs to a particular category</a:t>
            </a:r>
            <a:r>
              <a:rPr lang="en-PH" dirty="0"/>
              <a:t>. </a:t>
            </a:r>
          </a:p>
          <a:p>
            <a:pPr algn="l">
              <a:buFont typeface="Wingdings" pitchFamily="2" charset="2"/>
              <a:buChar char="§"/>
            </a:pPr>
            <a:endParaRPr lang="en-PH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3" name="Picture 2" descr="A comparison of a temperature and a temperature&#10;&#10;Description automatically generated">
            <a:extLst>
              <a:ext uri="{FF2B5EF4-FFF2-40B4-BE49-F238E27FC236}">
                <a16:creationId xmlns:a16="http://schemas.microsoft.com/office/drawing/2014/main" id="{787F7780-AA09-CD81-294A-1909BBDD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77" y="2151932"/>
            <a:ext cx="6465223" cy="28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6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2C419-4972-9A17-4ABC-924EB4FFD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10E67-16BC-1841-2429-DA09C962E59E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Recap of Supervised Learning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Key Concepts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DB2F-8669-F9A5-AE5A-BD922570C48D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8863264E-FA5D-2DE2-9CC1-3C810DF5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7638" y="20770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1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821</Words>
  <Application>Microsoft Macintosh PowerPoint</Application>
  <PresentationFormat>Widescreen</PresentationFormat>
  <Paragraphs>106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Roboto</vt:lpstr>
      <vt:lpstr>Studio-Feixen-Sans</vt:lpstr>
      <vt:lpstr>Wingdings</vt:lpstr>
      <vt:lpstr>Office Theme</vt:lpstr>
      <vt:lpstr>Review of Machine Learning Concepts</vt:lpstr>
      <vt:lpstr>PowerPoint Presentation</vt:lpstr>
      <vt:lpstr>Machine Learning</vt:lpstr>
      <vt:lpstr>Supervised Learning</vt:lpstr>
      <vt:lpstr>Supervised Learning</vt:lpstr>
      <vt:lpstr>Types of Predictions</vt:lpstr>
      <vt:lpstr>Regression model</vt:lpstr>
      <vt:lpstr>Classification model</vt:lpstr>
      <vt:lpstr>PowerPoint Presentation</vt:lpstr>
      <vt:lpstr>Data </vt:lpstr>
      <vt:lpstr>Dataset</vt:lpstr>
      <vt:lpstr>Dataset</vt:lpstr>
      <vt:lpstr>Model</vt:lpstr>
      <vt:lpstr>Model Training</vt:lpstr>
      <vt:lpstr>Model Training</vt:lpstr>
      <vt:lpstr>Model Training</vt:lpstr>
      <vt:lpstr>Model Training</vt:lpstr>
      <vt:lpstr>Model Evaluation</vt:lpstr>
      <vt:lpstr>Model Inference</vt:lpstr>
      <vt:lpstr>Loss Function</vt:lpstr>
      <vt:lpstr>Loss Function</vt:lpstr>
      <vt:lpstr>Likelihood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Rona Jenica Salazar</cp:lastModifiedBy>
  <cp:revision>118</cp:revision>
  <dcterms:created xsi:type="dcterms:W3CDTF">2024-08-08T01:29:50Z</dcterms:created>
  <dcterms:modified xsi:type="dcterms:W3CDTF">2024-11-21T06:43:52Z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