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65" r:id="rId4"/>
    <p:sldId id="277" r:id="rId5"/>
    <p:sldId id="295" r:id="rId6"/>
    <p:sldId id="294" r:id="rId7"/>
    <p:sldId id="276" r:id="rId8"/>
    <p:sldId id="292" r:id="rId9"/>
    <p:sldId id="297" r:id="rId10"/>
    <p:sldId id="298" r:id="rId11"/>
    <p:sldId id="304" r:id="rId12"/>
    <p:sldId id="303" r:id="rId13"/>
    <p:sldId id="300" r:id="rId14"/>
    <p:sldId id="305" r:id="rId15"/>
    <p:sldId id="306" r:id="rId16"/>
    <p:sldId id="302" r:id="rId17"/>
    <p:sldId id="307" r:id="rId18"/>
    <p:sldId id="308" r:id="rId19"/>
    <p:sldId id="29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/>
    <p:restoredTop sz="94444"/>
  </p:normalViewPr>
  <p:slideViewPr>
    <p:cSldViewPr snapToGrid="0">
      <p:cViewPr varScale="1">
        <p:scale>
          <a:sx n="151" d="100"/>
          <a:sy n="15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A2C5B-008F-5452-DC9C-3227157F4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19829-4B67-81A4-9585-1849E77D1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2358D-71A6-D4E8-175B-CE70A1B8A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738F-EC79-B9AE-1002-E07320AC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5A94A-5D54-F3D1-D2B1-8ABC0BB57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7F402-D066-91D4-159C-63749B1D2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CBEEE-96AB-AEAE-26A5-A59EE722D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1940-A139-A653-D628-7A25D734C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4726-BF91-9542-36BE-BF65DA38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67D01-DE74-1443-5C40-7F7809789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852DC-563D-AC4C-443F-91CF68B1A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ED914-B61C-00B0-9656-9885D9CDC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26D8-204A-2640-6958-8B0C8CCE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681F7-43BE-6BD5-30F7-BE29FE1FA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6DF78-CF7B-7047-CF5B-8C4E06654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DC23-669A-BB90-2612-6BA51084C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4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46B2-E730-AB5E-CAB0-FCDA6525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3F308-3463-F3EC-D94A-CD32479F7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A6FFC-5DF9-5D83-78C4-332911C0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6D12-3EB4-D050-9354-AA4A345CC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2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467AD-E181-2353-D53D-86AA93E8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7502E-451F-2F81-94F2-B5D1E2CBC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9AC25-E2BA-419B-C13B-123B6F894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C658B-B980-4257-C7C5-20ED99DF5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0174A-80A0-E6CC-A30D-75ABEF09A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10B8C-8FD7-87AF-C5FF-C1C2DAACB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DE5DC-4923-51C0-8DD7-7902D546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85B9-8344-ACC8-3126-0C0CEEC0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01656-4CA0-A104-C809-27D7203F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2CA1D-F522-5985-8609-BB0BCED01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8102F-A0B3-6F5E-CB30-58837245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A11E-263E-F9B9-9641-988392975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5C8B-FF5F-ACF3-6106-48D2FFDD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8EDC2-0C5B-7633-670F-4F21C84B3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8C1D97-B6AC-5F66-324E-166D5233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548A-0A49-CCD8-ED95-B4BCCFEB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0AAB-C3D0-F932-2FE1-A16EA14C0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48070-313E-B546-01BB-DA058EDB2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7FA7E-35A4-6A10-390C-41A9F79CA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568B-9DBA-5D56-4FFA-B57DE3661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7AC9-14D8-FEB9-5AB5-EAA73224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5BAA4-AD01-24EF-FDAC-498BD23AA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DAEB6-6375-3433-2A14-C45111211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58FC-ADFC-2BDE-29E4-4032A082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D80F-F9D5-78E0-36C4-AFB310359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256893-2B33-79AD-8E25-D06698CD4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44492-8F8D-8C0C-200B-2AE61C2F6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7DBC3-63EF-CF0C-1AA0-EFEE830EF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4B3F7-02EB-38BA-71C5-30682042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4F904-459A-7960-D63F-D0ED12BF4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2BED7-67D5-1DF0-1B24-A2FBE6CED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5A128-0322-E917-CE9D-6EE366F2C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F3A8-DD9B-761B-4CA5-B7B191F3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E687A-0A8F-6D94-BE8C-40EF1BBB4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FE8CB-4326-4EFF-7945-21B9AC385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6C55-64BE-6ADC-11C5-864478DF1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C7F5-84E4-4268-9322-CA12703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DE261-BF61-6738-F4DE-1B9F355CC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B223A-4CD9-42C8-B7DB-364BC1072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E949-7C66-B7F8-5961-0FCD32EDA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an/generativ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nford.edu/~shervine/teaching/cs-229/cheatsheet-supervised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i="0" u="none" strike="noStrike" dirty="0">
                <a:solidFill>
                  <a:srgbClr val="32418C"/>
                </a:solidFill>
                <a:effectLst/>
                <a:latin typeface="Aptos" panose="020B0004020202020204" pitchFamily="34" charset="0"/>
              </a:rPr>
              <a:t>Generative vs Discriminative Models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0FDE5-5BDC-73FF-E333-4ADBECDD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011F-0CD1-ACF6-DD90-DE1BE1B8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Examples of 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B465-3D84-60B2-B25D-6F104823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974048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Support vector machines(SVMs)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‌Neural networks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‌</a:t>
            </a:r>
            <a:r>
              <a:rPr lang="en-PH" sz="3000" dirty="0">
                <a:solidFill>
                  <a:srgbClr val="383838"/>
                </a:solidFill>
              </a:rPr>
              <a:t>K-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Nearest neighbor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Decision Trees and Random Forest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892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3AADB-EA68-E985-5BB3-A795DEAB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CDF07F-53ED-48FA-AA56-1EE851E96886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Joint Probability and Conditional Probability Distributions</a:t>
            </a: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8554-4416-621D-398C-F28F0721B44A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1EC8364C-E69C-5DDC-49A5-D2BCEB93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3056" y="2779864"/>
            <a:ext cx="914400" cy="914400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A94D58B7-05A1-755C-3ED4-BDB4B880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3056" y="2067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E8E6-F35C-EFF4-B2DE-71B99401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F4AE-B3DD-8CFD-7A10-41DA21A6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Joint Probability and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C6AB-5AB6-DF91-1408-F7507F1F0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6869"/>
                <a:ext cx="5257800" cy="4351338"/>
              </a:xfrm>
            </p:spPr>
            <p:txBody>
              <a:bodyPr>
                <a:noAutofit/>
              </a:bodyPr>
              <a:lstStyle/>
              <a:p>
                <a:pPr marL="0" indent="0" algn="l" fontAlgn="base">
                  <a:buNone/>
                </a:pPr>
                <a:r>
                  <a:rPr lang="en-PH" sz="3000" b="0" i="0" u="none" strike="noStrike" dirty="0">
                    <a:solidFill>
                      <a:srgbClr val="0C0D0E"/>
                    </a:solidFill>
                    <a:effectLst/>
                    <a:latin typeface="Aptos" panose="020B0004020202020204" pitchFamily="34" charset="0"/>
                  </a:rPr>
                  <a:t>Let's say you have input data </a:t>
                </a:r>
                <a14:m>
                  <m:oMath xmlns:m="http://schemas.openxmlformats.org/officeDocument/2006/math">
                    <m:r>
                      <a:rPr lang="en-GB" sz="3000" b="1" i="1" u="none" strike="noStrike" smtClean="0">
                        <a:solidFill>
                          <a:srgbClr val="0C0D0E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PH" sz="3000" b="0" i="0" u="none" strike="noStrike" dirty="0">
                    <a:solidFill>
                      <a:srgbClr val="0C0D0E"/>
                    </a:solidFill>
                    <a:effectLst/>
                    <a:latin typeface="Aptos" panose="020B0004020202020204" pitchFamily="34" charset="0"/>
                  </a:rPr>
                  <a:t> and you want to classify the data into labels </a:t>
                </a:r>
                <a14:m>
                  <m:oMath xmlns:m="http://schemas.openxmlformats.org/officeDocument/2006/math">
                    <m:r>
                      <a:rPr lang="en-GB" sz="3000" b="1" i="1" u="none" strike="noStrike" smtClean="0">
                        <a:solidFill>
                          <a:srgbClr val="0C0D0E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PH" sz="3000" b="1" i="0" u="none" strike="noStrike" dirty="0">
                  <a:solidFill>
                    <a:srgbClr val="0C0D0E"/>
                  </a:solidFill>
                  <a:effectLst/>
                  <a:latin typeface="Aptos" panose="020B0004020202020204" pitchFamily="34" charset="0"/>
                </a:endParaRPr>
              </a:p>
              <a:p>
                <a:pPr marL="0" indent="0" algn="l" fontAlgn="base">
                  <a:buNone/>
                </a:pPr>
                <a:endParaRPr lang="en-PH" sz="3000" dirty="0">
                  <a:solidFill>
                    <a:srgbClr val="0C0D0E"/>
                  </a:solidFill>
                  <a:latin typeface="Aptos" panose="020B0004020202020204" pitchFamily="34" charset="0"/>
                </a:endParaRPr>
              </a:p>
              <a:p>
                <a:pPr marL="0" indent="0" algn="l" fontAlgn="base">
                  <a:buNone/>
                </a:pPr>
                <a:r>
                  <a:rPr lang="en-PH" sz="3000" b="0" i="0" u="none" strike="noStrike" dirty="0">
                    <a:solidFill>
                      <a:srgbClr val="0C0D0E"/>
                    </a:solidFill>
                    <a:effectLst/>
                    <a:latin typeface="Aptos" panose="020B0004020202020204" pitchFamily="34" charset="0"/>
                  </a:rPr>
                  <a:t>Suppose you have the following data in the form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b="0" i="1" u="none" strike="noStrike" dirty="0" smtClean="0">
                            <a:solidFill>
                              <a:srgbClr val="0C0D0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1" i="1" u="none" strike="noStrike" dirty="0" err="1" smtClean="0">
                            <a:solidFill>
                              <a:srgbClr val="0C0D0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PH" sz="3000" b="0" i="1" u="none" strike="noStrike" dirty="0" err="1" smtClean="0">
                            <a:solidFill>
                              <a:srgbClr val="0C0D0E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000" b="1" i="1" u="none" strike="noStrike" dirty="0" err="1" smtClean="0">
                            <a:solidFill>
                              <a:srgbClr val="0C0D0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GB" sz="3000" b="0" i="0" u="none" strike="noStrike" dirty="0" smtClean="0">
                        <a:solidFill>
                          <a:srgbClr val="0C0D0E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3000" b="0" i="0" u="none" strike="noStrike" dirty="0">
                  <a:solidFill>
                    <a:srgbClr val="0C0D0E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l" fontAlgn="base">
                  <a:buNone/>
                </a:pPr>
                <a:endParaRPr lang="en-GB" sz="3000" b="0" i="0" u="none" strike="noStrike" dirty="0">
                  <a:solidFill>
                    <a:srgbClr val="0C0D0E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l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u="none" strike="noStrike" dirty="0" smtClean="0">
                          <a:solidFill>
                            <a:srgbClr val="0C0D0E"/>
                          </a:solidFill>
                          <a:effectLst/>
                          <a:latin typeface="Cambria Math" panose="02040503050406030204" pitchFamily="18" charset="0"/>
                        </a:rPr>
                        <m:t>(1,0), (1,0), (2,0), (2, 1)</m:t>
                      </m:r>
                    </m:oMath>
                  </m:oMathPara>
                </a14:m>
                <a:endParaRPr lang="en-PH" sz="3000" b="0" i="0" u="none" strike="noStrike" dirty="0">
                  <a:solidFill>
                    <a:srgbClr val="0C0D0E"/>
                  </a:solidFill>
                  <a:effectLst/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C6AB-5AB6-DF91-1408-F7507F1F0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6869"/>
                <a:ext cx="5257800" cy="4351338"/>
              </a:xfrm>
              <a:blipFill>
                <a:blip r:embed="rId3"/>
                <a:stretch>
                  <a:fillRect l="-2651" t="-2915" r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ED28BD89-6BA9-029A-99D9-E61399C0C2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5369438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ED28BD89-6BA9-029A-99D9-E61399C0C2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5369438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6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EC8A-0874-05E5-FF19-73AD6B96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9E8835-B69F-AC4A-914C-D1D8363595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Joint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9E8835-B69F-AC4A-914C-D1D836359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17324B3-22A6-806E-8B2D-F6DD00DE16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2296224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17324B3-22A6-806E-8B2D-F6DD00DE16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2296224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53A6799-DC1E-F186-6596-FFD162BCE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A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generative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joint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50%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53A6799-DC1E-F186-6596-FFD162BC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  <a:blipFill>
                <a:blip r:embed="rId5"/>
                <a:stretch>
                  <a:fillRect l="-1770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84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8DC0-2059-C431-31D5-72EFAA158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B8273A-F210-C259-B3BB-B868F85199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Joint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B8273A-F210-C259-B3BB-B868F8519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E3B0505-6BF9-97C9-519C-232ED5549A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3967651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E3B0505-6BF9-97C9-519C-232ED5549A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3967651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1D35115-6259-293F-DD13-0B58372FA7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A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generative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joint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/>
                  <a:t>50%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25%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1D35115-6259-293F-DD13-0B58372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  <a:blipFill>
                <a:blip r:embed="rId5"/>
                <a:stretch>
                  <a:fillRect l="-1770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0875-68C8-EEAA-32E8-67A07043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AB7F33-44A0-435B-8BE7-16982BB08F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Joint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AB7F33-44A0-435B-8BE7-16982BB08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03AA01A-3C0F-0B8B-E14F-A1AD1E712D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7478809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03AA01A-3C0F-0B8B-E14F-A1AD1E712D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7478809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A3EBDDA-27F7-C27E-711C-B5F24DCAC8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A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generative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joint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5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chemeClr val="tx1"/>
                    </a:solidFill>
                  </a:rPr>
                  <a:t>50% probability </a:t>
                </a:r>
                <a:r>
                  <a:rPr lang="en-PH" sz="25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chemeClr val="tx1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chemeClr val="tx1"/>
                    </a:solidFill>
                  </a:rPr>
                  <a:t>There is a </a:t>
                </a:r>
                <a:r>
                  <a:rPr lang="en-PH" sz="2500" b="1" dirty="0">
                    <a:solidFill>
                      <a:schemeClr val="tx1"/>
                    </a:solidFill>
                  </a:rPr>
                  <a:t>25%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25%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1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A3EBDDA-27F7-C27E-711C-B5F24DCA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5740400" cy="4351338"/>
              </a:xfrm>
              <a:prstGeom prst="rect">
                <a:avLst/>
              </a:prstGeom>
              <a:blipFill>
                <a:blip r:embed="rId5"/>
                <a:stretch>
                  <a:fillRect l="-1770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14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F62E-34AA-672B-E2F5-6256103E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1BEFA-788A-EFA1-0418-75380B8BD8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Conditional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1BEFA-788A-EFA1-0418-75380B8BD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AC66AC6-6AFA-CC12-4FC4-F560CF5F8D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2481777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AC66AC6-6AFA-CC12-4FC4-F560CF5F8D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2481777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F3764E8-6307-BC74-39F4-E27737EAE2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dirty="0">
                    <a:solidFill>
                      <a:srgbClr val="0C0D0E"/>
                    </a:solidFill>
                    <a:latin typeface="-apple-system"/>
                  </a:rPr>
                  <a:t>A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discriminative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conditional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500" i="0" dirty="0">
                  <a:latin typeface="-apple-system"/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100%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F3764E8-6307-BC74-39F4-E27737E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  <a:blipFill>
                <a:blip r:embed="rId5"/>
                <a:stretch>
                  <a:fillRect l="-136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1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B991-8A3D-1754-8373-D9D62EF39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776AA8-F278-AD87-3804-3328491248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Conditional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776AA8-F278-AD87-3804-332849124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5C66625-7E52-4F3C-8523-B846BA87A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3050169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5C66625-7E52-4F3C-8523-B846BA87A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3050169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181B7D-2BCC-DE7B-9105-175BF1063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dirty="0">
                    <a:solidFill>
                      <a:srgbClr val="0C0D0E"/>
                    </a:solidFill>
                    <a:latin typeface="-apple-system"/>
                  </a:rPr>
                  <a:t>A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discriminative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conditional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500" i="0" dirty="0">
                  <a:latin typeface="-apple-system"/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/>
                  <a:t>100%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50% probability </a:t>
                </a:r>
                <a:r>
                  <a:rPr lang="en-PH" sz="2500" dirty="0">
                    <a:solidFill>
                      <a:srgbClr val="383838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181B7D-2BCC-DE7B-9105-175BF106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  <a:blipFill>
                <a:blip r:embed="rId5"/>
                <a:stretch>
                  <a:fillRect l="-136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4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C958-8343-3612-88DF-126654E5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7A349A-DA6A-A267-605F-BC63CC324F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</p:spPr>
            <p:txBody>
              <a:bodyPr/>
              <a:lstStyle/>
              <a:p>
                <a:r>
                  <a:rPr lang="en-GB" sz="4400" b="1" dirty="0">
                    <a:solidFill>
                      <a:srgbClr val="002060"/>
                    </a:solidFill>
                  </a:rPr>
                  <a:t>Conditional Probability 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7A349A-DA6A-A267-605F-BC63CC324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826369"/>
                <a:ext cx="10974049" cy="1325563"/>
              </a:xfrm>
              <a:blipFill>
                <a:blip r:embed="rId3"/>
                <a:stretch>
                  <a:fillRect l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DA94672-99D4-544A-3CCC-1136CCB8F4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4674485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5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DA94672-99D4-544A-3CCC-1136CCB8F4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4674485"/>
                  </p:ext>
                </p:extLst>
              </p:nvPr>
            </p:nvGraphicFramePr>
            <p:xfrm>
              <a:off x="8024653" y="2151932"/>
              <a:ext cx="3329148" cy="2829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574">
                      <a:extLst>
                        <a:ext uri="{9D8B030D-6E8A-4147-A177-3AD203B41FA5}">
                          <a16:colId xmlns:a16="http://schemas.microsoft.com/office/drawing/2014/main" val="3626707610"/>
                        </a:ext>
                      </a:extLst>
                    </a:gridCol>
                    <a:gridCol w="1664574">
                      <a:extLst>
                        <a:ext uri="{9D8B030D-6E8A-4147-A177-3AD203B41FA5}">
                          <a16:colId xmlns:a16="http://schemas.microsoft.com/office/drawing/2014/main" val="2575793898"/>
                        </a:ext>
                      </a:extLst>
                    </a:gridCol>
                  </a:tblGrid>
                  <a:tr h="56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222" r="-10075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75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827109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26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87701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1597"/>
                      </a:ext>
                    </a:extLst>
                  </a:tr>
                  <a:tr h="56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5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9A26FD-AE75-55DD-EAF0-E9C43DF99C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2500" dirty="0">
                    <a:solidFill>
                      <a:srgbClr val="0C0D0E"/>
                    </a:solidFill>
                    <a:latin typeface="-apple-system"/>
                  </a:rPr>
                  <a:t>A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 </a:t>
                </a:r>
                <a:r>
                  <a:rPr lang="en-PH" sz="2500" b="1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discriminative model 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learns the </a:t>
                </a:r>
                <a:r>
                  <a:rPr lang="en-PH" sz="250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conditional</a:t>
                </a:r>
                <a:r>
                  <a:rPr lang="en-PH" sz="2500" b="0" i="0" u="none" strike="noStrike" dirty="0">
                    <a:solidFill>
                      <a:srgbClr val="0C0D0E"/>
                    </a:solidFill>
                    <a:effectLst/>
                    <a:latin typeface="-apple-system"/>
                  </a:rPr>
                  <a:t> probability distribution 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PH" sz="2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500" i="0" dirty="0">
                  <a:latin typeface="-apple-system"/>
                </a:endParaRPr>
              </a:p>
              <a:p>
                <a:pPr marL="0" indent="0">
                  <a:buNone/>
                </a:pPr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rgbClr val="383838"/>
                    </a:solidFill>
                  </a:rPr>
                  <a:t>There is a </a:t>
                </a:r>
                <a:r>
                  <a:rPr lang="en-PH" sz="2500" b="1" dirty="0">
                    <a:solidFill>
                      <a:schemeClr val="tx1"/>
                    </a:solidFill>
                  </a:rPr>
                  <a:t>100% probability </a:t>
                </a:r>
                <a:r>
                  <a:rPr lang="en-PH" sz="25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chemeClr val="tx1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PH" sz="25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chemeClr val="tx1"/>
                    </a:solidFill>
                  </a:rPr>
                  <a:t>There is a </a:t>
                </a:r>
                <a:r>
                  <a:rPr lang="en-PH" sz="2500" b="1" dirty="0">
                    <a:solidFill>
                      <a:schemeClr val="tx1"/>
                    </a:solidFill>
                  </a:rPr>
                  <a:t>50% probability </a:t>
                </a:r>
                <a:r>
                  <a:rPr lang="en-PH" sz="25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chemeClr val="tx1"/>
                    </a:solidFill>
                  </a:rPr>
                  <a:t> will be labeled as 0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PH" sz="2500" dirty="0">
                    <a:solidFill>
                      <a:schemeClr val="tx1"/>
                    </a:solidFill>
                  </a:rPr>
                  <a:t>There is a </a:t>
                </a:r>
                <a:r>
                  <a:rPr lang="en-PH" sz="2500" b="1" dirty="0">
                    <a:solidFill>
                      <a:srgbClr val="00B050"/>
                    </a:solidFill>
                  </a:rPr>
                  <a:t>50% probability </a:t>
                </a:r>
                <a:r>
                  <a:rPr lang="en-PH" sz="25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PH" sz="2500" i="1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500" dirty="0">
                    <a:solidFill>
                      <a:srgbClr val="383838"/>
                    </a:solidFill>
                  </a:rPr>
                  <a:t> will be labeled as 1 if </a:t>
                </a:r>
                <a14:m>
                  <m:oMath xmlns:m="http://schemas.openxmlformats.org/officeDocument/2006/math">
                    <m:r>
                      <a:rPr lang="en-PH" sz="2500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500" b="0" i="0" dirty="0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PH" sz="2500" dirty="0">
                  <a:solidFill>
                    <a:srgbClr val="383838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PH" sz="2500" dirty="0">
                  <a:solidFill>
                    <a:srgbClr val="383838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9A26FD-AE75-55DD-EAF0-E9C43DF9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6869"/>
                <a:ext cx="6485467" cy="4351338"/>
              </a:xfrm>
              <a:prstGeom prst="rect">
                <a:avLst/>
              </a:prstGeom>
              <a:blipFill>
                <a:blip r:embed="rId5"/>
                <a:stretch>
                  <a:fillRect l="-136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5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1DAE-93E0-707D-F5C4-247043A8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52288-C995-6C1A-267C-79C99BF3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546C20-DB9C-177E-1748-803F9F0E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176" y="1012636"/>
            <a:ext cx="11625648" cy="5371672"/>
          </a:xfrm>
        </p:spPr>
      </p:pic>
    </p:spTree>
    <p:extLst>
      <p:ext uri="{BB962C8B-B14F-4D97-AF65-F5344CB8AC3E}">
        <p14:creationId xmlns:p14="http://schemas.microsoft.com/office/powerpoint/2010/main" val="224776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Generative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Joint Probability and Conditional Probability Distributions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C9E8-BA4D-E6BF-FC90-0FA7A860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3C7-7A39-97D7-7E04-F4C98573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B8671-D5FC-C81E-7F97-271CD673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51932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hlinkClick r:id="rId3"/>
              </a:rPr>
              <a:t>https://developers.google.com/machine-learning/gan/generative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>
                <a:hlinkClick r:id="rId4"/>
              </a:rPr>
              <a:t>https://stanford.edu/~shervine/teaching/cs-229/cheatsheet-supervised-learning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54B-D8E5-22CA-371A-57FADD13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0" i="0" u="none" strike="noStrike" dirty="0">
                <a:solidFill>
                  <a:srgbClr val="383838"/>
                </a:solidFill>
                <a:effectLst/>
              </a:rPr>
              <a:t>Generative models are machine learning models that </a:t>
            </a:r>
            <a:r>
              <a:rPr lang="en-PH" b="1" i="0" u="none" strike="noStrike" dirty="0">
                <a:solidFill>
                  <a:srgbClr val="0070C0"/>
                </a:solidFill>
                <a:effectLst/>
              </a:rPr>
              <a:t>learn to generate new data samples similar to the training data</a:t>
            </a:r>
            <a:r>
              <a:rPr lang="en-PH" b="0" i="0" u="none" strike="noStrike" dirty="0">
                <a:solidFill>
                  <a:srgbClr val="383838"/>
                </a:solidFill>
                <a:effectLst/>
              </a:rPr>
              <a:t> </a:t>
            </a:r>
            <a:r>
              <a:rPr lang="en-PH" b="1" i="0" u="none" strike="noStrike" dirty="0">
                <a:solidFill>
                  <a:srgbClr val="0070C0"/>
                </a:solidFill>
                <a:effectLst/>
              </a:rPr>
              <a:t>they were trained on. </a:t>
            </a:r>
          </a:p>
          <a:p>
            <a:pPr marL="0" indent="0">
              <a:buNone/>
            </a:pPr>
            <a:endParaRPr lang="en-PH" b="1" i="0" u="none" strike="noStrike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en-PH" b="0" i="0" u="none" strike="noStrike" dirty="0">
                <a:solidFill>
                  <a:srgbClr val="383838"/>
                </a:solidFill>
                <a:effectLst/>
              </a:rPr>
              <a:t>They capture the underlying distribution of the data and </a:t>
            </a:r>
            <a:r>
              <a:rPr lang="en-PH" b="1" i="0" u="none" strike="noStrike" dirty="0">
                <a:solidFill>
                  <a:srgbClr val="0070C0"/>
                </a:solidFill>
                <a:effectLst/>
              </a:rPr>
              <a:t>can produce novel instances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A blue and yellow dots with a red triangle&#10;&#10;Description automatically generated">
            <a:extLst>
              <a:ext uri="{FF2B5EF4-FFF2-40B4-BE49-F238E27FC236}">
                <a16:creationId xmlns:a16="http://schemas.microsoft.com/office/drawing/2014/main" id="{3CDE68BD-E8CF-9A60-ECFB-A65E7727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44" y="2335451"/>
            <a:ext cx="3454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The Math of Generative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9654B-D8E5-22CA-371A-57FADD138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286869"/>
                <a:ext cx="1097404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000" dirty="0"/>
                  <a:t>In mathematical terms, a generative model first tries to learn how the data is generated by estimating </a:t>
                </a:r>
                <a:r>
                  <a:rPr lang="en-GB" sz="3000" b="1" u="none" strike="noStrike" dirty="0">
                    <a:solidFill>
                      <a:srgbClr val="383838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1" i="1" u="none" strike="noStrike" smtClean="0">
                        <a:solidFill>
                          <a:srgbClr val="383838"/>
                        </a:solidFill>
                        <a:effectLst/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3000" b="1" i="1" u="none" strike="noStrike" smtClean="0">
                            <a:solidFill>
                              <a:srgbClr val="38383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b="1" i="1" u="none" strike="noStrike" smtClean="0">
                            <a:solidFill>
                              <a:srgbClr val="3838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GB" sz="3000" b="1" i="1" u="none" strike="noStrike" smtClean="0">
                            <a:solidFill>
                              <a:srgbClr val="3838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GB" sz="3000" b="1" i="1" u="none" strike="noStrike" smtClean="0">
                        <a:solidFill>
                          <a:srgbClr val="383838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PH" sz="3000" dirty="0"/>
                  <a:t>which we can then be used to estimate </a:t>
                </a:r>
                <a14:m>
                  <m:oMath xmlns:m="http://schemas.openxmlformats.org/officeDocument/2006/math"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sz="3000" dirty="0"/>
                  <a:t> by using Bayes' rule.</a:t>
                </a:r>
              </a:p>
              <a:p>
                <a:pPr marL="0" indent="0">
                  <a:buNone/>
                </a:pPr>
                <a:endParaRPr lang="en-PH" sz="3000" b="0" i="0" u="none" strike="noStrike" dirty="0">
                  <a:solidFill>
                    <a:srgbClr val="383838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PH" sz="3000" b="0" i="0" u="none" strike="noStrike" dirty="0">
                    <a:solidFill>
                      <a:srgbClr val="383838"/>
                    </a:solidFill>
                    <a:effectLst/>
                    <a:latin typeface="Aptos" panose="020B0004020202020204" pitchFamily="34" charset="0"/>
                  </a:rPr>
                  <a:t>A generative model learns the parameters by maximizing the </a:t>
                </a:r>
                <a:r>
                  <a:rPr lang="en-PH" sz="3000" b="1" i="0" u="none" strike="noStrike" dirty="0">
                    <a:solidFill>
                      <a:srgbClr val="0070C0"/>
                    </a:solidFill>
                    <a:effectLst/>
                    <a:latin typeface="Aptos" panose="020B0004020202020204" pitchFamily="34" charset="0"/>
                  </a:rPr>
                  <a:t>joint probability </a:t>
                </a:r>
                <a:r>
                  <a:rPr lang="en-PH" sz="3000" b="0" i="0" u="none" strike="noStrike" dirty="0">
                    <a:solidFill>
                      <a:srgbClr val="383838"/>
                    </a:solidFill>
                    <a:effectLst/>
                    <a:latin typeface="Aptos" panose="020B0004020202020204" pitchFamily="34" charset="0"/>
                  </a:rPr>
                  <a:t>of</a:t>
                </a:r>
                <a:r>
                  <a:rPr lang="en-PH" sz="3000" b="1" i="0" u="none" strike="noStrike" dirty="0">
                    <a:solidFill>
                      <a:srgbClr val="383838"/>
                    </a:solidFill>
                    <a:effectLst/>
                    <a:latin typeface="Aptos" panose="020B0004020202020204" pitchFamily="34" charset="0"/>
                  </a:rPr>
                  <a:t> </a:t>
                </a:r>
                <a:r>
                  <a:rPr lang="en-GB" sz="3000" b="1" dirty="0">
                    <a:solidFill>
                      <a:srgbClr val="383838"/>
                    </a:solidFill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3000" b="1" i="1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3000" b="1" i="1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30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3000" b="0" i="0" u="none" strike="noStrike" dirty="0">
                    <a:solidFill>
                      <a:srgbClr val="383838"/>
                    </a:solidFill>
                    <a:effectLst/>
                    <a:latin typeface="Inter"/>
                  </a:rPr>
                  <a:t>.</a:t>
                </a:r>
                <a:endParaRPr lang="en-PH" sz="3000" b="0" i="0" u="none" strike="noStrike" dirty="0">
                  <a:solidFill>
                    <a:srgbClr val="383838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9654B-D8E5-22CA-371A-57FADD138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286869"/>
                <a:ext cx="10974049" cy="4351338"/>
              </a:xfrm>
              <a:blipFill>
                <a:blip r:embed="rId3"/>
                <a:stretch>
                  <a:fillRect l="-1155" t="-2915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0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458A-7514-B0C2-E2E8-E226E46E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5E9-66C1-251C-6267-FF0094A7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Examples of 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0DD-D460-90AB-1614-0FA4A711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974048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Naïve Bayes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>
                <a:solidFill>
                  <a:srgbClr val="383838"/>
                </a:solidFill>
              </a:rPr>
              <a:t>Hidden Markov Models (covered in Reinforcement Learning)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Generative Adversarial Networks (covered in </a:t>
            </a:r>
            <a:r>
              <a:rPr lang="en-PH" sz="3000" dirty="0">
                <a:solidFill>
                  <a:srgbClr val="383838"/>
                </a:solidFill>
              </a:rPr>
              <a:t>Deep Learning)</a:t>
            </a:r>
            <a:endParaRPr lang="en-PH" sz="3000" b="0" i="0" u="none" strike="noStrike" dirty="0">
              <a:solidFill>
                <a:srgbClr val="383838"/>
              </a:solidFill>
              <a:effectLst/>
            </a:endParaRPr>
          </a:p>
          <a:p>
            <a:pPr>
              <a:buFont typeface="Wingdings" pitchFamily="2" charset="2"/>
              <a:buChar char="§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3672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DA86C-B02D-E78A-0114-7D9274C9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2D4F34-DC42-790B-DE9F-C16DF1D573A0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Discriminative Models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Joint Probability and Conditional Probability Distributions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63C1-9D75-4676-3038-ED20C0A17A17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6A4F7107-2319-EAB7-4E3F-260243206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656" y="21519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5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54B-D8E5-22CA-371A-57FADD13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Discriminative models </a:t>
            </a:r>
            <a:r>
              <a:rPr lang="en-PH" sz="3000" b="1" i="0" u="none" strike="noStrike" dirty="0">
                <a:solidFill>
                  <a:srgbClr val="0070C0"/>
                </a:solidFill>
                <a:effectLst/>
              </a:rPr>
              <a:t>focus on modeling the decision boundary 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between classes in a classification problem. </a:t>
            </a:r>
          </a:p>
          <a:p>
            <a:pPr marL="0" indent="0">
              <a:buNone/>
            </a:pPr>
            <a:endParaRPr lang="en-PH" sz="3000" dirty="0">
              <a:solidFill>
                <a:srgbClr val="383838"/>
              </a:solidFill>
            </a:endParaRPr>
          </a:p>
          <a:p>
            <a:pPr marL="0" indent="0">
              <a:buNone/>
            </a:pPr>
            <a:r>
              <a:rPr lang="en-PH" sz="3000" b="0" i="0" u="none" strike="noStrike" dirty="0">
                <a:solidFill>
                  <a:srgbClr val="383838"/>
                </a:solidFill>
                <a:effectLst/>
              </a:rPr>
              <a:t>The goal is to learn a function that maps inputs to binary outputs, indicating the class label of the input.</a:t>
            </a:r>
          </a:p>
          <a:p>
            <a:pPr marL="0" indent="0">
              <a:buNone/>
            </a:pPr>
            <a:endParaRPr lang="en-PH" sz="3000" dirty="0">
              <a:solidFill>
                <a:srgbClr val="383838"/>
              </a:solidFill>
            </a:endParaRPr>
          </a:p>
        </p:txBody>
      </p:sp>
      <p:pic>
        <p:nvPicPr>
          <p:cNvPr id="6" name="Picture 5" descr="A diagram of a decision boundary&#10;&#10;Description automatically generated">
            <a:extLst>
              <a:ext uri="{FF2B5EF4-FFF2-40B4-BE49-F238E27FC236}">
                <a16:creationId xmlns:a16="http://schemas.microsoft.com/office/drawing/2014/main" id="{F05B7C28-E104-BF46-E0A7-1C1884AC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07" y="2497076"/>
            <a:ext cx="381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07ECC-F65B-B452-B87D-A2BDD957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9931-FEB0-A251-8CC2-316BE7A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4697-E4CB-5554-303D-C871B93C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b="0" i="0" u="none" strike="noStrike" dirty="0">
                <a:solidFill>
                  <a:srgbClr val="383838"/>
                </a:solidFill>
                <a:effectLst/>
              </a:rPr>
              <a:t>Discriminative models </a:t>
            </a:r>
            <a:r>
              <a:rPr lang="en-PH" sz="3500" b="1" i="0" u="none" strike="noStrike" dirty="0">
                <a:solidFill>
                  <a:srgbClr val="0070C0"/>
                </a:solidFill>
                <a:effectLst/>
              </a:rPr>
              <a:t>separate classes instead of modeling the conditional probability </a:t>
            </a:r>
            <a:r>
              <a:rPr lang="en-PH" sz="3500" b="0" i="0" u="none" strike="noStrike" dirty="0">
                <a:solidFill>
                  <a:srgbClr val="383838"/>
                </a:solidFill>
                <a:effectLst/>
              </a:rPr>
              <a:t>and don’t make any assumptions about the data points.</a:t>
            </a:r>
          </a:p>
          <a:p>
            <a:pPr marL="0" indent="0">
              <a:buNone/>
            </a:pPr>
            <a:endParaRPr lang="en-PH" sz="3500" b="0" i="0" u="none" strike="noStrike" dirty="0">
              <a:solidFill>
                <a:srgbClr val="383838"/>
              </a:solidFill>
              <a:effectLst/>
            </a:endParaRPr>
          </a:p>
          <a:p>
            <a:pPr marL="0" indent="0">
              <a:buNone/>
            </a:pPr>
            <a:endParaRPr lang="en-PH" sz="3500" dirty="0">
              <a:solidFill>
                <a:srgbClr val="383838"/>
              </a:solidFill>
            </a:endParaRPr>
          </a:p>
          <a:p>
            <a:pPr marL="0" indent="0">
              <a:buNone/>
            </a:pPr>
            <a:r>
              <a:rPr lang="en-PH" sz="3500" b="0" i="0" u="none" strike="noStrike" dirty="0">
                <a:solidFill>
                  <a:srgbClr val="383838"/>
                </a:solidFill>
                <a:effectLst/>
              </a:rPr>
              <a:t> </a:t>
            </a:r>
          </a:p>
        </p:txBody>
      </p:sp>
      <p:pic>
        <p:nvPicPr>
          <p:cNvPr id="6" name="Picture 5" descr="A diagram of a decision boundary&#10;&#10;Description automatically generated">
            <a:extLst>
              <a:ext uri="{FF2B5EF4-FFF2-40B4-BE49-F238E27FC236}">
                <a16:creationId xmlns:a16="http://schemas.microsoft.com/office/drawing/2014/main" id="{3098C8B2-5D6C-0F08-165C-F5D30118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07" y="2497076"/>
            <a:ext cx="381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CC2B-0D86-3E82-BD7A-CDA8FEA94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2244-C855-DBFD-3B24-F69C613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The Math Behind Discriminative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9394F-0D52-1C0A-D999-542E7729A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286869"/>
                <a:ext cx="1097404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In mathematical terms, discriminative learning trains a model, which is done by learning parameters that maximize the </a:t>
                </a:r>
                <a:r>
                  <a:rPr lang="en-PH" sz="3500" b="1" dirty="0">
                    <a:solidFill>
                      <a:srgbClr val="0070C0"/>
                    </a:solidFill>
                  </a:rPr>
                  <a:t>conditional probability </a:t>
                </a:r>
                <a:r>
                  <a:rPr lang="en-GB" sz="3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500" b="0" i="0" u="none" strike="noStrike" dirty="0">
                  <a:solidFill>
                    <a:srgbClr val="383838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PH" sz="3500" b="0" i="0" u="none" strike="noStrike" dirty="0">
                  <a:solidFill>
                    <a:srgbClr val="383838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PH" sz="3500" b="0" i="0" u="none" strike="noStrike" dirty="0">
                    <a:solidFill>
                      <a:srgbClr val="383838"/>
                    </a:solidFill>
                    <a:effectLst/>
                  </a:rPr>
                  <a:t>With the help of training data, we estimate the parameters of </a:t>
                </a:r>
                <a14:m>
                  <m:oMath xmlns:m="http://schemas.openxmlformats.org/officeDocument/2006/math"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3500" b="1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500" b="0" i="0" u="none" strike="noStrike" dirty="0">
                  <a:solidFill>
                    <a:srgbClr val="383838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9394F-0D52-1C0A-D999-542E7729A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286869"/>
                <a:ext cx="10974049" cy="4351338"/>
              </a:xfrm>
              <a:blipFill>
                <a:blip r:embed="rId3"/>
                <a:stretch>
                  <a:fillRect l="-1617" t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782</Words>
  <Application>Microsoft Macintosh PowerPoint</Application>
  <PresentationFormat>Widescreen</PresentationFormat>
  <Paragraphs>173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Cambria Math</vt:lpstr>
      <vt:lpstr>Inter</vt:lpstr>
      <vt:lpstr>Wingdings</vt:lpstr>
      <vt:lpstr>Office Theme</vt:lpstr>
      <vt:lpstr>Generative vs Discriminative Models</vt:lpstr>
      <vt:lpstr>PowerPoint Presentation</vt:lpstr>
      <vt:lpstr>Generative Models</vt:lpstr>
      <vt:lpstr>The Math of Generative Models</vt:lpstr>
      <vt:lpstr>Examples of Generative Models</vt:lpstr>
      <vt:lpstr>PowerPoint Presentation</vt:lpstr>
      <vt:lpstr>Discriminative Models</vt:lpstr>
      <vt:lpstr>Discriminative Models</vt:lpstr>
      <vt:lpstr>The Math Behind Discriminative Models</vt:lpstr>
      <vt:lpstr>Examples of Discriminative Models</vt:lpstr>
      <vt:lpstr>PowerPoint Presentation</vt:lpstr>
      <vt:lpstr>Joint Probability and Conditional Probability</vt:lpstr>
      <vt:lpstr>Joint Probability P(x,y)</vt:lpstr>
      <vt:lpstr>Joint Probability P(x,y)</vt:lpstr>
      <vt:lpstr>Joint Probability P(x,y)</vt:lpstr>
      <vt:lpstr>Conditional Probability P(y|x)</vt:lpstr>
      <vt:lpstr>Conditional Probability P(y|x)</vt:lpstr>
      <vt:lpstr>Conditional Probability P(y|x)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Rona Jenica Salazar</cp:lastModifiedBy>
  <cp:revision>65</cp:revision>
  <dcterms:created xsi:type="dcterms:W3CDTF">2024-08-08T01:29:50Z</dcterms:created>
  <dcterms:modified xsi:type="dcterms:W3CDTF">2024-11-21T05:32:44Z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