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257" r:id="rId5"/>
    <p:sldId id="340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014" autoAdjust="0"/>
  </p:normalViewPr>
  <p:slideViewPr>
    <p:cSldViewPr snapToGrid="0">
      <p:cViewPr varScale="1">
        <p:scale>
          <a:sx n="102" d="100"/>
          <a:sy n="102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38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34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00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40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466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19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466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62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2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2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227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8490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68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632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078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481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5171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250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72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43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90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8062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4363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928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133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8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026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712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154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572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639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954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28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943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4465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630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736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9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576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47671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6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0536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959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379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1800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91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91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80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87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5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D</a:t>
            </a:r>
            <a:r>
              <a:rPr lang="en-PH" sz="5000" b="1" dirty="0"/>
              <a:t>BSCAN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67545-DBF3-E92C-155C-C53E707CE4CD}"/>
              </a:ext>
            </a:extLst>
          </p:cNvPr>
          <p:cNvGrpSpPr/>
          <p:nvPr/>
        </p:nvGrpSpPr>
        <p:grpSpPr>
          <a:xfrm>
            <a:off x="1780723" y="1069515"/>
            <a:ext cx="7181694" cy="3999753"/>
            <a:chOff x="1780723" y="1069515"/>
            <a:chExt cx="7181694" cy="3999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D1D6B3-820E-D7E1-066C-7956B68BF2FA}"/>
                </a:ext>
              </a:extLst>
            </p:cNvPr>
            <p:cNvGrpSpPr/>
            <p:nvPr/>
          </p:nvGrpSpPr>
          <p:grpSpPr>
            <a:xfrm>
              <a:off x="2412659" y="1069515"/>
              <a:ext cx="6549758" cy="3999753"/>
              <a:chOff x="2412659" y="1069515"/>
              <a:chExt cx="6549758" cy="39997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D9CF2-D9A8-AB15-745B-DBCD77A7A1D4}"/>
                  </a:ext>
                </a:extLst>
              </p:cNvPr>
              <p:cNvSpPr txBox="1"/>
              <p:nvPr/>
            </p:nvSpPr>
            <p:spPr>
              <a:xfrm>
                <a:off x="3297188" y="1069515"/>
                <a:ext cx="56652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Outliers are in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low density regions</a:t>
                </a:r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6DFEC107-7E7F-E13D-0D0A-1C1780E21846}"/>
                  </a:ext>
                </a:extLst>
              </p:cNvPr>
              <p:cNvSpPr/>
              <p:nvPr/>
            </p:nvSpPr>
            <p:spPr>
              <a:xfrm rot="3131647">
                <a:off x="6905856" y="3190729"/>
                <a:ext cx="356919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EE0CD5C2-4223-E9C9-C0CB-9379AD5049E0}"/>
                  </a:ext>
                </a:extLst>
              </p:cNvPr>
              <p:cNvSpPr/>
              <p:nvPr/>
            </p:nvSpPr>
            <p:spPr>
              <a:xfrm rot="9058072">
                <a:off x="2412659" y="1659262"/>
                <a:ext cx="785952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93C41CB-FD6D-1470-B5D6-7EC9E251416D}"/>
                </a:ext>
              </a:extLst>
            </p:cNvPr>
            <p:cNvSpPr/>
            <p:nvPr/>
          </p:nvSpPr>
          <p:spPr>
            <a:xfrm rot="8371360">
              <a:off x="1780723" y="3048402"/>
              <a:ext cx="4481032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7F07A6-E9C4-D92B-9110-89B3525CC5F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53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Step 1: </a:t>
            </a:r>
            <a:r>
              <a:rPr lang="en-US" sz="3000" dirty="0"/>
              <a:t>Count the number of points close to each point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E4401F-E307-6BBB-817C-5CA1A22E4B3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49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if we start at this </a:t>
            </a:r>
            <a:r>
              <a:rPr lang="en-US" sz="3000" b="1" dirty="0">
                <a:solidFill>
                  <a:srgbClr val="FF0000"/>
                </a:solidFill>
              </a:rPr>
              <a:t>red point</a:t>
            </a:r>
            <a:r>
              <a:rPr lang="en-US" sz="3000" dirty="0"/>
              <a:t> and draw a circle around it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716137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0A67D7-E1F9-8165-BF68-2BC96BE68E5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9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see that the circle overlaps at least partially </a:t>
            </a:r>
            <a:r>
              <a:rPr lang="en-US" sz="3000" b="1" dirty="0"/>
              <a:t>6 other points. </a:t>
            </a:r>
            <a:r>
              <a:rPr lang="en-US" sz="3000" dirty="0"/>
              <a:t>So the </a:t>
            </a:r>
            <a:r>
              <a:rPr lang="en-US" sz="3000" b="1" dirty="0">
                <a:solidFill>
                  <a:srgbClr val="FF0000"/>
                </a:solidFill>
              </a:rPr>
              <a:t>red point</a:t>
            </a:r>
            <a:r>
              <a:rPr lang="en-US" sz="3000" dirty="0"/>
              <a:t> is close to 6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6952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990218-2C74-FBB5-F99E-8E77A2630851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5" grpId="0" animBg="1"/>
      <p:bldP spid="26" grpId="0" animBg="1"/>
      <p:bldP spid="40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radius</a:t>
            </a:r>
            <a:r>
              <a:rPr lang="en-US" sz="3000" dirty="0"/>
              <a:t> of this </a:t>
            </a:r>
            <a:r>
              <a:rPr lang="en-US" sz="3000" b="1" dirty="0">
                <a:solidFill>
                  <a:srgbClr val="FF0000"/>
                </a:solidFill>
              </a:rPr>
              <a:t>red circle</a:t>
            </a:r>
            <a:r>
              <a:rPr lang="en-US" sz="3000" dirty="0"/>
              <a:t> is user defined. This is a hyperparameter that we can adjust or fiddle around.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5146" y="269325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ACF9FD-A3EF-E58D-6379-843F3949AFD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1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Likewise, for all the remaining points, we count the number of close points.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3337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10162" y="360986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5786" y="238867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5531" y="37602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256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2D6D85-3DAE-50C0-A3E2-10E6B39EACD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4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60" grpId="0" animBg="1"/>
      <p:bldP spid="61" grpId="0" animBg="1"/>
      <p:bldP spid="63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we will define a </a:t>
            </a:r>
            <a:r>
              <a:rPr lang="en-US" sz="3000" b="1" dirty="0">
                <a:solidFill>
                  <a:srgbClr val="00B0F0"/>
                </a:solidFill>
              </a:rPr>
              <a:t>core point</a:t>
            </a:r>
            <a:r>
              <a:rPr lang="en-US" sz="3000" dirty="0"/>
              <a:t> to be one that is close to at least </a:t>
            </a:r>
            <a:r>
              <a:rPr lang="en-US" sz="3000" b="1" dirty="0"/>
              <a:t>4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ECF038-8C3B-9F17-EFA2-475E99B66C58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8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number of close points in a core point </a:t>
            </a:r>
            <a:r>
              <a:rPr lang="en-US" sz="3000" dirty="0"/>
              <a:t>is user defined. This is a hyperparameter that we can adjust or fiddle around like the </a:t>
            </a:r>
            <a:r>
              <a:rPr lang="en-US" sz="3000" b="1" dirty="0">
                <a:solidFill>
                  <a:srgbClr val="00B0F0"/>
                </a:solidFill>
              </a:rPr>
              <a:t>radius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00F655-7776-7408-9501-9A01260D2DE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5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these </a:t>
            </a:r>
            <a:r>
              <a:rPr lang="en-US" sz="3000" b="1" dirty="0">
                <a:solidFill>
                  <a:srgbClr val="00B0F0"/>
                </a:solidFill>
              </a:rPr>
              <a:t>3 points</a:t>
            </a:r>
            <a:r>
              <a:rPr lang="en-US" sz="3000" dirty="0"/>
              <a:t> are some of our </a:t>
            </a:r>
            <a:r>
              <a:rPr lang="en-US" sz="3000" b="1" dirty="0">
                <a:solidFill>
                  <a:srgbClr val="00B0F0"/>
                </a:solidFill>
              </a:rPr>
              <a:t>core points</a:t>
            </a:r>
            <a:r>
              <a:rPr lang="en-US" sz="3000" dirty="0"/>
              <a:t> because their red circles overlaps at </a:t>
            </a:r>
            <a:r>
              <a:rPr lang="en-US" sz="3000" b="1" dirty="0">
                <a:solidFill>
                  <a:srgbClr val="7030A0"/>
                </a:solidFill>
              </a:rPr>
              <a:t>least four other points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C6DE15B-E7FC-F94E-8E00-23B60A7AEA42}"/>
              </a:ext>
            </a:extLst>
          </p:cNvPr>
          <p:cNvSpPr/>
          <p:nvPr/>
        </p:nvSpPr>
        <p:spPr>
          <a:xfrm rot="6339978">
            <a:off x="3990434" y="1936282"/>
            <a:ext cx="128635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2633803">
            <a:off x="5629585" y="1956708"/>
            <a:ext cx="122102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5733115">
            <a:off x="4277214" y="2402174"/>
            <a:ext cx="20721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2F40C-6DFF-0811-F5CF-5E1BC827F15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And neither of these points are core points because their red circles do not overlap at least 4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3580202">
            <a:off x="7091208" y="2735225"/>
            <a:ext cx="36579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4398516">
            <a:off x="5997185" y="2363363"/>
            <a:ext cx="25003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0F3508-A5BB-C504-3AC1-277195980C2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DBSCAN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Density-Based Spatial Clustering of Applications with Noise </a:t>
            </a:r>
            <a:r>
              <a:rPr lang="en-US" sz="2400" dirty="0">
                <a:latin typeface="Calibri (Body)"/>
              </a:rPr>
              <a:t>algorithm is a density-based clustering technique.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groups data points based on their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</a:t>
            </a:r>
            <a:r>
              <a:rPr lang="en-US" sz="2400" dirty="0">
                <a:latin typeface="Calibri (Body)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proximity</a:t>
            </a:r>
            <a:r>
              <a:rPr lang="en-US" sz="2400" dirty="0">
                <a:latin typeface="Calibri (Body)"/>
              </a:rPr>
              <a:t> to each other.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forms clusters by identifying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core points </a:t>
            </a:r>
            <a:r>
              <a:rPr lang="en-US" sz="2400" dirty="0">
                <a:latin typeface="Calibri (Body)"/>
              </a:rPr>
              <a:t>and expanding them to reach neighboring points. Points not part of any cluster are classified as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noise</a:t>
            </a:r>
            <a:r>
              <a:rPr lang="en-US" sz="2400" dirty="0">
                <a:latin typeface="Calibri (Body)"/>
              </a:rPr>
              <a:t> </a:t>
            </a:r>
          </a:p>
          <a:p>
            <a:pPr algn="l"/>
            <a:r>
              <a:rPr lang="en-US" sz="2400" dirty="0">
                <a:latin typeface="Calibri (Body)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outliers</a:t>
            </a:r>
            <a:r>
              <a:rPr lang="en-US" sz="2400" dirty="0">
                <a:latin typeface="Calibri (Body)"/>
              </a:rPr>
              <a:t>.</a:t>
            </a:r>
          </a:p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C1A699-025E-1ADB-DE5C-A21336FF9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3" y="3429000"/>
            <a:ext cx="4033693" cy="25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Ultimately, we identify all </a:t>
            </a:r>
            <a:r>
              <a:rPr lang="en-PH" sz="3000" b="1" dirty="0">
                <a:solidFill>
                  <a:srgbClr val="FF0000"/>
                </a:solidFill>
              </a:rPr>
              <a:t>red points </a:t>
            </a:r>
            <a:r>
              <a:rPr lang="en-PH" sz="3000" dirty="0"/>
              <a:t>as </a:t>
            </a:r>
            <a:r>
              <a:rPr lang="en-PH" sz="3000" b="1" dirty="0">
                <a:solidFill>
                  <a:srgbClr val="00B0F0"/>
                </a:solidFill>
              </a:rPr>
              <a:t>core points </a:t>
            </a:r>
            <a:r>
              <a:rPr lang="en-PH" sz="3000" dirty="0"/>
              <a:t>because they are all close to four other points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322C7-4228-7671-72F0-DE839BD83EE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83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remaining points are </a:t>
            </a:r>
            <a:r>
              <a:rPr lang="en-PH" sz="3000" b="1" dirty="0">
                <a:solidFill>
                  <a:srgbClr val="00B0F0"/>
                </a:solidFill>
              </a:rPr>
              <a:t>non-core points</a:t>
            </a:r>
            <a:r>
              <a:rPr lang="en-PH" sz="3000" dirty="0"/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D5D91F-8EC5-C472-B8FA-2606EFC5931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07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randomly pick a core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73225-84C6-ACE6-856B-FB6FB2B97AA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90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randomly pick a core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287357" y="209122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EC6AC6-40A7-6D0E-29DC-1CA45E390D7C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11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29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Next, the core points that are close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,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302695" y="21046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F4DCF-C488-C0C3-F5B0-B0D366DD648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53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301574" y="210414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0D1C1-C73F-39D8-DA78-951D3CB42DF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41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489021" y="249289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6322FA-75E3-6685-8C4A-AB5C15519667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80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3971083" y="271218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1091B9-BB5B-D62E-D675-8678C70C2AFE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713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142446" y="306045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DFE1B5-5B76-8FED-F85F-87080203C3E7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5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541703" y="323588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279150-FDBF-1EF0-C3BE-8046B09FF8C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89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graphicFrame>
        <p:nvGraphicFramePr>
          <p:cNvPr id="106" name="Table 5">
            <a:extLst>
              <a:ext uri="{FF2B5EF4-FFF2-40B4-BE49-F238E27FC236}">
                <a16:creationId xmlns:a16="http://schemas.microsoft.com/office/drawing/2014/main" id="{B7ED54AB-A7D8-0367-1E17-D2F62E69E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55576"/>
              </p:ext>
            </p:extLst>
          </p:nvPr>
        </p:nvGraphicFramePr>
        <p:xfrm>
          <a:off x="2032000" y="2774998"/>
          <a:ext cx="8128000" cy="251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Height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Weight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ECA2601A-66BB-EEDB-2ADD-098C666836DE}"/>
              </a:ext>
            </a:extLst>
          </p:cNvPr>
          <p:cNvSpPr txBox="1"/>
          <p:nvPr/>
        </p:nvSpPr>
        <p:spPr>
          <a:xfrm>
            <a:off x="2032000" y="974676"/>
            <a:ext cx="812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Calibri (Body)"/>
              </a:rPr>
              <a:t>For example, we have an unlabeled data set with Height and Weight measurements collected from a group of people…</a:t>
            </a:r>
          </a:p>
        </p:txBody>
      </p:sp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4698230" y="355344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9ACEFB-FE17-0C8D-FAE0-36C30BF612E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16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047442" y="3742147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0C16E7-2B8C-BF58-2B09-F4A37F7C37FA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279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249845" y="405133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56EAB8-5578-2B67-FE83-0665EE3DBD8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600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5657546" y="4186542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9F5886-1828-3B42-1F37-F0C5EB04CA5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25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047876" y="42592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E6E043-C9C0-476D-0D1F-B621AE6D0495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661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317812" y="407040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BA3CC9-36B6-BD00-2DC1-E1F9215A6659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12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699435" y="4170626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73E573-166E-1394-A8F1-1346928A03A0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78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</a:t>
            </a:r>
            <a:r>
              <a:rPr lang="en-PH" sz="3000" b="1" dirty="0">
                <a:solidFill>
                  <a:srgbClr val="00B050"/>
                </a:solidFill>
              </a:rPr>
              <a:t> first cluster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6937432" y="399967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50BC0C-5440-2128-E3BD-626C2E6D3AED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293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Are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DA3CE-40CD-0D0F-F8B5-43F8DC13DD44}"/>
              </a:ext>
            </a:extLst>
          </p:cNvPr>
          <p:cNvSpPr/>
          <p:nvPr/>
        </p:nvSpPr>
        <p:spPr>
          <a:xfrm>
            <a:off x="7215715" y="372426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4B501E-FE2E-B66B-EFE8-AF9691D891C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29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At this point, every single point in the </a:t>
            </a:r>
            <a:r>
              <a:rPr lang="en-PH" sz="3000" b="1" dirty="0">
                <a:solidFill>
                  <a:srgbClr val="00B050"/>
                </a:solidFill>
              </a:rPr>
              <a:t>first cluster </a:t>
            </a:r>
            <a:r>
              <a:rPr lang="en-PH" sz="3000" dirty="0"/>
              <a:t>is a </a:t>
            </a:r>
            <a:r>
              <a:rPr lang="en-PH" sz="3000" b="1" dirty="0">
                <a:solidFill>
                  <a:srgbClr val="00B0F0"/>
                </a:solidFill>
              </a:rPr>
              <a:t>core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0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can see two different clusters and some outliers</a:t>
            </a:r>
            <a:endParaRPr lang="en-PH" sz="3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80C358-2A44-13EA-1B4D-0873D1071C3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6A8F93-8DC7-B4E1-D38E-8CB9866C2F92}"/>
              </a:ext>
            </a:extLst>
          </p:cNvPr>
          <p:cNvGrpSpPr/>
          <p:nvPr/>
        </p:nvGrpSpPr>
        <p:grpSpPr>
          <a:xfrm>
            <a:off x="1144204" y="2238037"/>
            <a:ext cx="9336773" cy="3386236"/>
            <a:chOff x="1144204" y="2238037"/>
            <a:chExt cx="9336773" cy="33862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B64F2C-CE31-7EA3-F958-3BE5588CA459}"/>
                </a:ext>
              </a:extLst>
            </p:cNvPr>
            <p:cNvGrpSpPr/>
            <p:nvPr/>
          </p:nvGrpSpPr>
          <p:grpSpPr>
            <a:xfrm>
              <a:off x="1144204" y="2238037"/>
              <a:ext cx="9336773" cy="2541244"/>
              <a:chOff x="1144204" y="2238037"/>
              <a:chExt cx="9336773" cy="254124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DCC1F-DB5D-085D-7715-4E8A82DB2479}"/>
                  </a:ext>
                </a:extLst>
              </p:cNvPr>
              <p:cNvSpPr txBox="1"/>
              <p:nvPr/>
            </p:nvSpPr>
            <p:spPr>
              <a:xfrm>
                <a:off x="1144204" y="2458058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A7474D-327E-CD34-229E-95A2C38B0C88}"/>
                  </a:ext>
                </a:extLst>
              </p:cNvPr>
              <p:cNvSpPr txBox="1"/>
              <p:nvPr/>
            </p:nvSpPr>
            <p:spPr>
              <a:xfrm>
                <a:off x="1270351" y="4037328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57449B-27B6-2167-409B-3A67F39DB031}"/>
                  </a:ext>
                </a:extLst>
              </p:cNvPr>
              <p:cNvSpPr txBox="1"/>
              <p:nvPr/>
            </p:nvSpPr>
            <p:spPr>
              <a:xfrm>
                <a:off x="9566580" y="4086464"/>
                <a:ext cx="91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Outlier</a:t>
                </a:r>
                <a:endParaRPr lang="en-PH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9CFADE4B-1050-97F7-6F68-4D9DBA3D003F}"/>
                  </a:ext>
                </a:extLst>
              </p:cNvPr>
              <p:cNvSpPr/>
              <p:nvPr/>
            </p:nvSpPr>
            <p:spPr>
              <a:xfrm rot="19756107">
                <a:off x="1641002" y="2238037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DE3DBFD2-87AA-6A6B-A4CD-E8AD7800ADC5}"/>
                  </a:ext>
                </a:extLst>
              </p:cNvPr>
              <p:cNvSpPr/>
              <p:nvPr/>
            </p:nvSpPr>
            <p:spPr>
              <a:xfrm rot="2405139">
                <a:off x="1679565" y="4420643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2AC95784-E815-0583-80FB-696463CA49EC}"/>
                  </a:ext>
                </a:extLst>
              </p:cNvPr>
              <p:cNvSpPr/>
              <p:nvPr/>
            </p:nvSpPr>
            <p:spPr>
              <a:xfrm rot="5400000">
                <a:off x="9863543" y="4516302"/>
                <a:ext cx="33807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09B18E-C215-1545-6521-87F7701ADC8B}"/>
                </a:ext>
              </a:extLst>
            </p:cNvPr>
            <p:cNvSpPr txBox="1"/>
            <p:nvPr/>
          </p:nvSpPr>
          <p:spPr>
            <a:xfrm>
              <a:off x="4170544" y="5254941"/>
              <a:ext cx="914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Outlier</a:t>
              </a:r>
              <a:endParaRPr lang="en-PH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Arrow: Right 17">
              <a:extLst>
                <a:ext uri="{FF2B5EF4-FFF2-40B4-BE49-F238E27FC236}">
                  <a16:creationId xmlns:a16="http://schemas.microsoft.com/office/drawing/2014/main" id="{36EF99FD-5C69-8896-E9B2-40B78ABAF3A3}"/>
                </a:ext>
              </a:extLst>
            </p:cNvPr>
            <p:cNvSpPr/>
            <p:nvPr/>
          </p:nvSpPr>
          <p:spPr>
            <a:xfrm>
              <a:off x="5049141" y="5358778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0400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" grpId="0"/>
      <p:bldP spid="66" grpId="0" animBg="1"/>
      <p:bldP spid="67" grpId="0" animBg="1"/>
      <p:bldP spid="68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1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2" grpId="0" animBg="1"/>
      <p:bldP spid="64" grpId="0" animBg="1"/>
      <p:bldP spid="65" grpId="0" animBg="1"/>
      <p:bldP spid="69" grpId="0" animBg="1"/>
      <p:bldP spid="10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Next, we add the </a:t>
            </a:r>
            <a:r>
              <a:rPr lang="en-PH" sz="3000" b="1" dirty="0"/>
              <a:t>non-core points</a:t>
            </a:r>
            <a:r>
              <a:rPr lang="en-PH" sz="3000" dirty="0"/>
              <a:t>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62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For example, this </a:t>
            </a:r>
            <a:r>
              <a:rPr lang="en-PH" sz="3000" b="1" dirty="0"/>
              <a:t>non-core point</a:t>
            </a:r>
            <a:r>
              <a:rPr lang="en-PH" sz="3000" dirty="0"/>
              <a:t> is close to a </a:t>
            </a:r>
            <a:r>
              <a:rPr lang="en-PH" sz="3000" b="1" dirty="0">
                <a:solidFill>
                  <a:srgbClr val="00B0F0"/>
                </a:solidFill>
              </a:rPr>
              <a:t>core point</a:t>
            </a:r>
            <a:r>
              <a:rPr lang="en-PH" sz="3000" dirty="0"/>
              <a:t> in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4129414" y="4933063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538699" y="474425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5130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However, because this is </a:t>
            </a:r>
            <a:r>
              <a:rPr lang="en-PH" sz="3000" b="1" dirty="0"/>
              <a:t>non-core point</a:t>
            </a:r>
            <a:r>
              <a:rPr lang="en-PH" sz="3000" dirty="0"/>
              <a:t>, we do not use it to extend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 any further.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4129414" y="4933063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538699" y="474425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0962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this </a:t>
            </a:r>
            <a:r>
              <a:rPr lang="en-PH" sz="3000" b="1" dirty="0"/>
              <a:t>non-core point</a:t>
            </a:r>
            <a:r>
              <a:rPr lang="en-PH" sz="3000" dirty="0"/>
              <a:t> will not be added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3706101" y="5223636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136612" y="5043358"/>
            <a:ext cx="969684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800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Unlike </a:t>
            </a:r>
            <a:r>
              <a:rPr lang="en-PH" sz="3000" b="1" dirty="0">
                <a:solidFill>
                  <a:srgbClr val="00B0F0"/>
                </a:solidFill>
              </a:rPr>
              <a:t>core points</a:t>
            </a:r>
            <a:r>
              <a:rPr lang="en-PH" sz="3000" dirty="0"/>
              <a:t>, </a:t>
            </a:r>
            <a:r>
              <a:rPr lang="en-PH" sz="3000" b="1" dirty="0"/>
              <a:t>non-core points</a:t>
            </a:r>
            <a:r>
              <a:rPr lang="en-PH" sz="3000" dirty="0"/>
              <a:t> can only join a cluster. They can not extend it further.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497B28E-3ECA-CB1F-BF74-E383D342000C}"/>
              </a:ext>
            </a:extLst>
          </p:cNvPr>
          <p:cNvSpPr/>
          <p:nvPr/>
        </p:nvSpPr>
        <p:spPr>
          <a:xfrm>
            <a:off x="3706101" y="5223636"/>
            <a:ext cx="1607173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7CCC4-E641-82E3-B8C3-E0D0F2BD005A}"/>
              </a:ext>
            </a:extLst>
          </p:cNvPr>
          <p:cNvSpPr/>
          <p:nvPr/>
        </p:nvSpPr>
        <p:spPr>
          <a:xfrm>
            <a:off x="5136612" y="5043358"/>
            <a:ext cx="969684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04884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we add all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core points in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 to the cluster.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5D8FF-9667-B8BD-B342-04ACF5F92259}"/>
              </a:ext>
            </a:extLst>
          </p:cNvPr>
          <p:cNvSpPr txBox="1"/>
          <p:nvPr/>
        </p:nvSpPr>
        <p:spPr>
          <a:xfrm>
            <a:off x="5926238" y="5463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25" grpId="0" animBg="1"/>
      <p:bldP spid="39" grpId="0" animBg="1"/>
      <p:bldP spid="50" grpId="0" animBg="1"/>
      <p:bldP spid="52" grpId="0" animBg="1"/>
      <p:bldP spid="62" grpId="0" animBg="1"/>
      <p:bldP spid="64" grpId="0" animBg="1"/>
      <p:bldP spid="70" grpId="0" animBg="1"/>
      <p:bldP spid="78" grpId="0" animBg="1"/>
      <p:bldP spid="82" grpId="0" animBg="1"/>
      <p:bldP spid="84" grpId="0" animBg="1"/>
      <p:bldP spid="88" grpId="0" animBg="1"/>
      <p:bldP spid="89" grpId="0" animBg="1"/>
      <p:bldP spid="1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now we are done creating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44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Now,  because none of these </a:t>
            </a:r>
            <a:r>
              <a:rPr lang="en-PH" sz="3000" b="1" dirty="0">
                <a:solidFill>
                  <a:srgbClr val="00B0F0"/>
                </a:solidFill>
              </a:rPr>
              <a:t>core points</a:t>
            </a:r>
            <a:r>
              <a:rPr lang="en-PH" sz="3000" dirty="0"/>
              <a:t> are close to the </a:t>
            </a:r>
            <a:r>
              <a:rPr lang="en-PH" sz="3000" b="1" dirty="0">
                <a:solidFill>
                  <a:srgbClr val="00B050"/>
                </a:solidFill>
              </a:rPr>
              <a:t>first cluster</a:t>
            </a:r>
            <a:r>
              <a:rPr lang="en-PH" sz="3000" dirty="0"/>
              <a:t>,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920166B-9559-426C-19C3-941C042335AB}"/>
              </a:ext>
            </a:extLst>
          </p:cNvPr>
          <p:cNvSpPr/>
          <p:nvPr/>
        </p:nvSpPr>
        <p:spPr>
          <a:xfrm rot="1542915">
            <a:off x="5362958" y="207704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They form a new </a:t>
            </a:r>
            <a:r>
              <a:rPr lang="en-PH" sz="3000" b="1" dirty="0">
                <a:solidFill>
                  <a:srgbClr val="00B0F0"/>
                </a:solidFill>
              </a:rPr>
              <a:t>second cluster </a:t>
            </a:r>
            <a:r>
              <a:rPr lang="en-PH" sz="3000" dirty="0"/>
              <a:t>because they are close to each other</a:t>
            </a:r>
            <a:r>
              <a:rPr lang="en-PH" sz="30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8520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</a:t>
            </a:r>
            <a:r>
              <a:rPr lang="en-PH" sz="3000" b="1" dirty="0">
                <a:solidFill>
                  <a:srgbClr val="0070C0"/>
                </a:solidFill>
              </a:rPr>
              <a:t>second cluster</a:t>
            </a:r>
            <a:r>
              <a:rPr lang="en-PH" sz="3000" dirty="0"/>
              <a:t> are added to it.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8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  <p:bldP spid="96" grpId="0" animBg="1"/>
      <p:bldP spid="98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0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we use </a:t>
            </a:r>
            <a:r>
              <a:rPr lang="en-US" sz="3000" b="1" dirty="0">
                <a:solidFill>
                  <a:srgbClr val="7030A0"/>
                </a:solidFill>
              </a:rPr>
              <a:t>K-Means</a:t>
            </a:r>
            <a:r>
              <a:rPr lang="en-US" sz="3000" dirty="0"/>
              <a:t> to partition </a:t>
            </a:r>
            <a:r>
              <a:rPr lang="en-US" sz="3000" b="1" dirty="0">
                <a:solidFill>
                  <a:srgbClr val="FF0000"/>
                </a:solidFill>
              </a:rPr>
              <a:t>nested clusters</a:t>
            </a:r>
            <a:r>
              <a:rPr lang="en-US" sz="3000" dirty="0"/>
              <a:t> like in this example, it might have difficulty identifying these two clusters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96ED-0476-C210-DBD9-2E73B5827F31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5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</a:t>
            </a:r>
            <a:r>
              <a:rPr lang="en-PH" sz="3000" b="1" dirty="0"/>
              <a:t>non-core points</a:t>
            </a:r>
            <a:r>
              <a:rPr lang="en-PH" sz="3000" dirty="0"/>
              <a:t> that are close to the </a:t>
            </a:r>
            <a:r>
              <a:rPr lang="en-PH" sz="3000" b="1" dirty="0">
                <a:solidFill>
                  <a:srgbClr val="0070C0"/>
                </a:solidFill>
              </a:rPr>
              <a:t>second cluster</a:t>
            </a:r>
            <a:r>
              <a:rPr lang="en-PH" sz="3000" dirty="0"/>
              <a:t> are added to it.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534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all </a:t>
            </a:r>
            <a:r>
              <a:rPr lang="en-PH" sz="3000" b="1" dirty="0"/>
              <a:t>core points</a:t>
            </a:r>
            <a:r>
              <a:rPr lang="en-PH" sz="3000" dirty="0"/>
              <a:t> have been assigned to a cluster, we are done clustering!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241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Any remaining </a:t>
            </a:r>
            <a:r>
              <a:rPr lang="en-PH" sz="3000" b="1" dirty="0"/>
              <a:t>non-core points </a:t>
            </a:r>
            <a:r>
              <a:rPr lang="en-PH" sz="3000" dirty="0"/>
              <a:t>that are not close to </a:t>
            </a:r>
            <a:r>
              <a:rPr lang="en-PH" sz="3000" b="1" dirty="0"/>
              <a:t>core-points</a:t>
            </a:r>
            <a:r>
              <a:rPr lang="en-PH" sz="3000" dirty="0"/>
              <a:t> are not added to clusters and are called </a:t>
            </a:r>
            <a:r>
              <a:rPr lang="en-PH" sz="3000" b="1" dirty="0">
                <a:solidFill>
                  <a:srgbClr val="7030A0"/>
                </a:solidFill>
              </a:rPr>
              <a:t>outliers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495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that is how the </a:t>
            </a:r>
            <a:r>
              <a:rPr lang="en-PH" sz="3000" b="1" dirty="0"/>
              <a:t>DBSCAN </a:t>
            </a:r>
            <a:r>
              <a:rPr lang="en-PH" sz="3000" dirty="0"/>
              <a:t>algorithm works!</a:t>
            </a:r>
            <a:endParaRPr lang="en-PH" sz="3000" b="1" dirty="0">
              <a:solidFill>
                <a:srgbClr val="7030A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6BFA6-B69D-631B-535B-8EFDDBA44EC2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7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689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help us handle nested clusters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E3409F-D7D8-C062-E11C-C2D2EF4C4423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2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77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also identify nested clusters in higher dimensions (3-dimensions, 4-dimensions) </a:t>
            </a:r>
            <a:endParaRPr lang="en-PH" sz="3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93A0B-9CE5-26E5-A1B8-03A75E8D88F9}"/>
              </a:ext>
            </a:extLst>
          </p:cNvPr>
          <p:cNvCxnSpPr>
            <a:cxnSpLocks/>
          </p:cNvCxnSpPr>
          <p:nvPr/>
        </p:nvCxnSpPr>
        <p:spPr>
          <a:xfrm flipV="1">
            <a:off x="990600" y="3704422"/>
            <a:ext cx="6637539" cy="1931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21A731-4B24-DA94-17C8-1E744C707DF8}"/>
              </a:ext>
            </a:extLst>
          </p:cNvPr>
          <p:cNvSpPr txBox="1"/>
          <p:nvPr/>
        </p:nvSpPr>
        <p:spPr>
          <a:xfrm rot="20364618">
            <a:off x="3399947" y="4826206"/>
            <a:ext cx="6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</a:t>
            </a:r>
            <a:endParaRPr lang="en-PH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FEB452-7620-C534-5194-A43F73E127F6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4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7362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tries to mimic what we can do by eye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9383B8-2F8A-50C6-82C0-1D0A1469169C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5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D1D6B3-820E-D7E1-066C-7956B68BF2FA}"/>
              </a:ext>
            </a:extLst>
          </p:cNvPr>
          <p:cNvGrpSpPr/>
          <p:nvPr/>
        </p:nvGrpSpPr>
        <p:grpSpPr>
          <a:xfrm>
            <a:off x="3297188" y="1069515"/>
            <a:ext cx="5665229" cy="1022359"/>
            <a:chOff x="3297188" y="1069515"/>
            <a:chExt cx="5665229" cy="1022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6D9CF2-D9A8-AB15-745B-DBCD77A7A1D4}"/>
                </a:ext>
              </a:extLst>
            </p:cNvPr>
            <p:cNvSpPr txBox="1"/>
            <p:nvPr/>
          </p:nvSpPr>
          <p:spPr>
            <a:xfrm>
              <a:off x="3297188" y="1069515"/>
              <a:ext cx="56652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Clusters are in </a:t>
              </a:r>
              <a:r>
                <a:rPr lang="en-US" sz="3000" b="1" dirty="0">
                  <a:solidFill>
                    <a:srgbClr val="7030A0"/>
                  </a:solidFill>
                </a:rPr>
                <a:t>high density regions</a:t>
              </a:r>
              <a:endParaRPr lang="en-PH" sz="30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DFEC107-7E7F-E13D-0D0A-1C1780E21846}"/>
                </a:ext>
              </a:extLst>
            </p:cNvPr>
            <p:cNvSpPr/>
            <p:nvPr/>
          </p:nvSpPr>
          <p:spPr>
            <a:xfrm rot="5400000">
              <a:off x="6672884" y="1753712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E0CD5C2-4223-E9C9-C0CB-9379AD5049E0}"/>
                </a:ext>
              </a:extLst>
            </p:cNvPr>
            <p:cNvSpPr/>
            <p:nvPr/>
          </p:nvSpPr>
          <p:spPr>
            <a:xfrm rot="7521355">
              <a:off x="4029333" y="1828895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B3397B5-8E1A-CAE8-19F0-A77F5CFEBE34}"/>
              </a:ext>
            </a:extLst>
          </p:cNvPr>
          <p:cNvSpPr/>
          <p:nvPr/>
        </p:nvSpPr>
        <p:spPr>
          <a:xfrm>
            <a:off x="5530241" y="537241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3139</TotalTime>
  <Words>2795</Words>
  <Application>Microsoft Macintosh PowerPoint</Application>
  <PresentationFormat>Widescreen</PresentationFormat>
  <Paragraphs>549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(Body)</vt:lpstr>
      <vt:lpstr>Calibri Light</vt:lpstr>
      <vt:lpstr>Charter</vt:lpstr>
      <vt:lpstr>Office Theme</vt:lpstr>
      <vt:lpstr>DBSCAN</vt:lpstr>
      <vt:lpstr>DBSCAN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532</cp:revision>
  <dcterms:created xsi:type="dcterms:W3CDTF">2022-05-11T03:47:05Z</dcterms:created>
  <dcterms:modified xsi:type="dcterms:W3CDTF">2024-11-15T03:24:36Z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