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7" r:id="rId2"/>
    <p:sldId id="263" r:id="rId3"/>
    <p:sldId id="472" r:id="rId4"/>
    <p:sldId id="487" r:id="rId5"/>
    <p:sldId id="491" r:id="rId6"/>
    <p:sldId id="494" r:id="rId7"/>
    <p:sldId id="492" r:id="rId8"/>
    <p:sldId id="493" r:id="rId9"/>
    <p:sldId id="495" r:id="rId10"/>
    <p:sldId id="496" r:id="rId11"/>
    <p:sldId id="497" r:id="rId12"/>
    <p:sldId id="474" r:id="rId13"/>
    <p:sldId id="498" r:id="rId14"/>
    <p:sldId id="500" r:id="rId15"/>
    <p:sldId id="501" r:id="rId16"/>
    <p:sldId id="502" r:id="rId17"/>
    <p:sldId id="503" r:id="rId18"/>
    <p:sldId id="499" r:id="rId19"/>
    <p:sldId id="505" r:id="rId20"/>
    <p:sldId id="506" r:id="rId21"/>
    <p:sldId id="479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483" r:id="rId31"/>
    <p:sldId id="515" r:id="rId32"/>
    <p:sldId id="516" r:id="rId33"/>
    <p:sldId id="517" r:id="rId34"/>
    <p:sldId id="518" r:id="rId35"/>
    <p:sldId id="519" r:id="rId36"/>
    <p:sldId id="5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947"/>
    <a:srgbClr val="FF40FF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71"/>
    <p:restoredTop sz="94437"/>
  </p:normalViewPr>
  <p:slideViewPr>
    <p:cSldViewPr snapToGrid="0">
      <p:cViewPr varScale="1">
        <p:scale>
          <a:sx n="142" d="100"/>
          <a:sy n="142" d="100"/>
        </p:scale>
        <p:origin x="16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PC1</c:v>
                </c:pt>
                <c:pt idx="1">
                  <c:v>PC2</c:v>
                </c:pt>
                <c:pt idx="2">
                  <c:v>PC3</c:v>
                </c:pt>
                <c:pt idx="3">
                  <c:v>PC4</c:v>
                </c:pt>
                <c:pt idx="4">
                  <c:v>PC5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50</c:v>
                </c:pt>
                <c:pt idx="1">
                  <c:v>35</c:v>
                </c:pt>
                <c:pt idx="2">
                  <c:v>10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28-6D4B-AAE9-A08361E13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83073920"/>
        <c:axId val="483075632"/>
      </c:barChart>
      <c:catAx>
        <c:axId val="48307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8100" cap="flat" cmpd="sng" algn="ctr">
            <a:solidFill>
              <a:schemeClr val="tx1"/>
            </a:solidFill>
            <a:round/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5632"/>
        <c:crosses val="autoZero"/>
        <c:auto val="1"/>
        <c:lblAlgn val="ctr"/>
        <c:lblOffset val="100"/>
        <c:noMultiLvlLbl val="0"/>
      </c:catAx>
      <c:valAx>
        <c:axId val="483075632"/>
        <c:scaling>
          <c:orientation val="minMax"/>
          <c:max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cross"/>
        <c:minorTickMark val="none"/>
        <c:tickLblPos val="nextTo"/>
        <c:spPr>
          <a:noFill/>
          <a:ln w="38100">
            <a:solidFill>
              <a:schemeClr val="tx1"/>
            </a:solidFill>
            <a:tailEnd type="triangle" w="lg" len="lg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3073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6:42:36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6:42:36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7:51:33.7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2T08:26:45.4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B777A-1D98-86B9-B0DF-2CD103EEF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E2C80B-65D1-2B11-966D-EFE226CD56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B9FBB9-908A-BD2C-C3D4-AB99F8C8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9B0BC-209C-EE97-3F9C-6F1DC7B07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B7933-992B-94E4-F6DE-0F2273888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D98087-143C-4E0B-850C-88BEAB1D6D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DCED4-8F15-145D-F11B-4EDD41F2D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3675D-5A1E-0A8C-0210-6B3002E9E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52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EF22D-B4C6-299C-78E3-F109B4201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59D212-1398-8A79-94D2-8C5C1AE7E3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4B943A-91FB-7FB0-6A5C-E894F5C74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1105F-3C78-F114-00A4-65B052B53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1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1ABA9-7673-7A38-09FA-81B6579DA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6DF4FD-864D-A37B-0E7D-6C181EDA1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2463C-8787-7D97-1369-6CE2E8D0A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E460-BAC4-48C9-CC8A-889CE84FB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9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7C4E7-30FA-4552-A9BD-0CA07DEAC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C0755-B773-AD45-F372-792448730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5D44D8-92F7-E969-6D88-917F46634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AFE07-F779-A1C5-B6B2-17DFD1415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4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39C87-826F-092F-E2DB-EB372137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95ABA-72D5-90D4-5F5D-7948B1635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8FDB6-D250-FEC3-4005-60CEF3C33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1E3B7-0960-3376-3575-52378C77E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23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DC34C-0F09-DEDB-EFAD-C05820F3D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47C29-2BCA-E6E9-13C4-269B280BB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936467-393E-A7DB-D961-79DBBBA92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F64B3-C37A-026F-9F0B-642B9FAEC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19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F8EA7-92C3-271F-81A3-0A59F5440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F75B4-8287-8CC2-E292-93B81F9BC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A6CD9-6FC7-7C84-06D7-5EBC8F4D2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6C0DC-4BDB-27FD-F1CF-6A4C5F9A2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67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9F542-DDEB-08C7-DDBD-50E3236BC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B83FF-E524-F9EE-2027-0F82859ABF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69D37B-AD80-B251-7EBF-9FF80C5241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EF3CB-6B45-2113-D611-C1309EC67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6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D2F01-615F-7486-9DD9-BB92B1D4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4A5433-B751-93E1-7D59-2C436B7A72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5B6C9B-2468-C56B-7E30-87D087013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E76F9-853E-6C13-B960-8B0A2A7E9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1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0B3D-12AA-0748-8E01-AC2A6D358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625883-EA7C-66B6-D8BE-5690992BA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76028-7300-F9B1-BD7B-7108F3D98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6D160-C16B-F2A7-3134-A824C6DBA8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04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864D1-A810-C2D2-09C6-93AA09B7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B8954-035E-E7E6-1F15-64E2F62EB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73E656-7FD8-B056-A375-F81099DBB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DF57A-0FA2-E0B1-FEB1-169903194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2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svg"/><Relationship Id="rId5" Type="http://schemas.openxmlformats.org/officeDocument/2006/relationships/image" Target="../media/image5.sv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5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6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7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7.png"/><Relationship Id="rId3" Type="http://schemas.openxmlformats.org/officeDocument/2006/relationships/customXml" Target="../ink/ink8.xml"/><Relationship Id="rId7" Type="http://schemas.openxmlformats.org/officeDocument/2006/relationships/image" Target="../media/image6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1.png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image" Target="../media/image20.sv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Principal Component Analysis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30D48B-ADCF-A36B-C2B3-80DBFC4FE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1138B9-9E7B-5DF2-988E-A24A03719F78}"/>
              </a:ext>
            </a:extLst>
          </p:cNvPr>
          <p:cNvCxnSpPr>
            <a:cxnSpLocks/>
          </p:cNvCxnSpPr>
          <p:nvPr/>
        </p:nvCxnSpPr>
        <p:spPr>
          <a:xfrm>
            <a:off x="990600" y="563880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697C14-F3C1-4FF8-D80B-CDBBFF5AF2E0}"/>
              </a:ext>
            </a:extLst>
          </p:cNvPr>
          <p:cNvCxnSpPr>
            <a:cxnSpLocks/>
          </p:cNvCxnSpPr>
          <p:nvPr/>
        </p:nvCxnSpPr>
        <p:spPr>
          <a:xfrm flipV="1">
            <a:off x="990600" y="35913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D8F1CF41-F4DB-F941-EC0B-22533FBEE878}"/>
                  </a:ext>
                </a:extLst>
              </p14:cNvPr>
              <p14:cNvContentPartPr/>
              <p14:nvPr/>
            </p14:nvContentPartPr>
            <p14:xfrm>
              <a:off x="7144220" y="722520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D8F1CF41-F4DB-F941-EC0B-22533FBEE8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35220" y="71352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3EF62B92-2162-7650-2F4F-9CD82399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101" y="4648200"/>
            <a:ext cx="720000" cy="720000"/>
          </a:xfrm>
          <a:prstGeom prst="rect">
            <a:avLst/>
          </a:prstGeom>
        </p:spPr>
      </p:pic>
      <p:pic>
        <p:nvPicPr>
          <p:cNvPr id="25" name="Picture 24" descr="A graph of smoking and cigarettes&#10;&#10;Description automatically generated">
            <a:extLst>
              <a:ext uri="{FF2B5EF4-FFF2-40B4-BE49-F238E27FC236}">
                <a16:creationId xmlns:a16="http://schemas.microsoft.com/office/drawing/2014/main" id="{EDDD044A-335A-0836-4F14-AC4AD77C1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77871" t="4246" r="3460" b="60538"/>
          <a:stretch/>
        </p:blipFill>
        <p:spPr>
          <a:xfrm>
            <a:off x="10548980" y="349652"/>
            <a:ext cx="1560147" cy="1655401"/>
          </a:xfrm>
          <a:prstGeom prst="rect">
            <a:avLst/>
          </a:prstGeom>
          <a:noFill/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1C6A31A6-6784-3103-EED3-E56022AEC1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92301" y="4089400"/>
            <a:ext cx="720000" cy="720000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63556FFB-912A-1D47-8DB1-B6265FEA1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35101" y="3632200"/>
            <a:ext cx="720000" cy="720000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E0E2F30A-0505-7F91-60AE-1074DD7FE6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23701" y="3272700"/>
            <a:ext cx="720000" cy="720000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08AC39CA-9ED0-A25A-7341-BE968614DC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9601" y="4263300"/>
            <a:ext cx="720000" cy="720000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4A206EC9-FA0E-1097-E89F-67880EB9D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5250" y="2933700"/>
            <a:ext cx="720000" cy="720000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AE54075D-5FA8-3BC0-742B-F2CC44266E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5550" y="1549400"/>
            <a:ext cx="720000" cy="720000"/>
          </a:xfrm>
          <a:prstGeom prst="rect">
            <a:avLst/>
          </a:prstGeom>
        </p:spPr>
      </p:pic>
      <p:pic>
        <p:nvPicPr>
          <p:cNvPr id="32" name="Graphic 31" descr="Man with solid fill">
            <a:extLst>
              <a:ext uri="{FF2B5EF4-FFF2-40B4-BE49-F238E27FC236}">
                <a16:creationId xmlns:a16="http://schemas.microsoft.com/office/drawing/2014/main" id="{18FC5340-2D21-DF4A-B8D1-026EE16C6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61550" y="4423500"/>
            <a:ext cx="720000" cy="720000"/>
          </a:xfrm>
          <a:prstGeom prst="rect">
            <a:avLst/>
          </a:prstGeom>
        </p:spPr>
      </p:pic>
      <p:pic>
        <p:nvPicPr>
          <p:cNvPr id="33" name="Graphic 32" descr="Man with solid fill">
            <a:extLst>
              <a:ext uri="{FF2B5EF4-FFF2-40B4-BE49-F238E27FC236}">
                <a16:creationId xmlns:a16="http://schemas.microsoft.com/office/drawing/2014/main" id="{77B03F98-FBC0-0257-7400-C5B7DE8461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8299" y="2933700"/>
            <a:ext cx="720000" cy="720000"/>
          </a:xfrm>
          <a:prstGeom prst="rect">
            <a:avLst/>
          </a:prstGeom>
        </p:spPr>
      </p:pic>
      <p:pic>
        <p:nvPicPr>
          <p:cNvPr id="34" name="Graphic 33" descr="Man with solid fill">
            <a:extLst>
              <a:ext uri="{FF2B5EF4-FFF2-40B4-BE49-F238E27FC236}">
                <a16:creationId xmlns:a16="http://schemas.microsoft.com/office/drawing/2014/main" id="{C29C902E-690D-B9CC-8978-027C2B3AC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32550" y="3703500"/>
            <a:ext cx="720000" cy="720000"/>
          </a:xfrm>
          <a:prstGeom prst="rect">
            <a:avLst/>
          </a:prstGeom>
        </p:spPr>
      </p:pic>
      <p:pic>
        <p:nvPicPr>
          <p:cNvPr id="35" name="Graphic 34" descr="Man with solid fill">
            <a:extLst>
              <a:ext uri="{FF2B5EF4-FFF2-40B4-BE49-F238E27FC236}">
                <a16:creationId xmlns:a16="http://schemas.microsoft.com/office/drawing/2014/main" id="{CF6C1332-50E2-5B62-5100-AE91FC4F3A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98350" y="3007766"/>
            <a:ext cx="720000" cy="720000"/>
          </a:xfrm>
          <a:prstGeom prst="rect">
            <a:avLst/>
          </a:prstGeom>
        </p:spPr>
      </p:pic>
      <p:pic>
        <p:nvPicPr>
          <p:cNvPr id="36" name="Graphic 35" descr="Man with solid fill">
            <a:extLst>
              <a:ext uri="{FF2B5EF4-FFF2-40B4-BE49-F238E27FC236}">
                <a16:creationId xmlns:a16="http://schemas.microsoft.com/office/drawing/2014/main" id="{BBF4BB0E-8A8B-74C2-B7EA-F8AAD2B52D7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372082"/>
            <a:ext cx="720000" cy="720000"/>
          </a:xfrm>
          <a:prstGeom prst="rect">
            <a:avLst/>
          </a:prstGeom>
        </p:spPr>
      </p:pic>
      <p:pic>
        <p:nvPicPr>
          <p:cNvPr id="37" name="Graphic 36" descr="Man with solid fill">
            <a:extLst>
              <a:ext uri="{FF2B5EF4-FFF2-40B4-BE49-F238E27FC236}">
                <a16:creationId xmlns:a16="http://schemas.microsoft.com/office/drawing/2014/main" id="{E6CE5DC2-3587-586C-8725-D4F2CA0AAA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72799" y="3566250"/>
            <a:ext cx="720000" cy="720000"/>
          </a:xfrm>
          <a:prstGeom prst="rect">
            <a:avLst/>
          </a:prstGeom>
        </p:spPr>
      </p:pic>
      <p:pic>
        <p:nvPicPr>
          <p:cNvPr id="38" name="Graphic 37" descr="Man with solid fill">
            <a:extLst>
              <a:ext uri="{FF2B5EF4-FFF2-40B4-BE49-F238E27FC236}">
                <a16:creationId xmlns:a16="http://schemas.microsoft.com/office/drawing/2014/main" id="{861966FA-2218-A58D-A094-1068A0D56D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15999" y="4169000"/>
            <a:ext cx="720000" cy="720000"/>
          </a:xfrm>
          <a:prstGeom prst="rect">
            <a:avLst/>
          </a:prstGeom>
        </p:spPr>
      </p:pic>
      <p:pic>
        <p:nvPicPr>
          <p:cNvPr id="39" name="Graphic 38" descr="Man with solid fill">
            <a:extLst>
              <a:ext uri="{FF2B5EF4-FFF2-40B4-BE49-F238E27FC236}">
                <a16:creationId xmlns:a16="http://schemas.microsoft.com/office/drawing/2014/main" id="{5E8E687C-1E33-4EBE-4973-BAC2E48F2B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3400" y="4466132"/>
            <a:ext cx="720000" cy="720000"/>
          </a:xfrm>
          <a:prstGeom prst="rect">
            <a:avLst/>
          </a:prstGeom>
        </p:spPr>
      </p:pic>
      <p:pic>
        <p:nvPicPr>
          <p:cNvPr id="40" name="Graphic 39" descr="Man with solid fill">
            <a:extLst>
              <a:ext uri="{FF2B5EF4-FFF2-40B4-BE49-F238E27FC236}">
                <a16:creationId xmlns:a16="http://schemas.microsoft.com/office/drawing/2014/main" id="{ACACFD90-9159-D279-65B2-8D7502BB6C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2999" y="2370132"/>
            <a:ext cx="720000" cy="720000"/>
          </a:xfrm>
          <a:prstGeom prst="rect">
            <a:avLst/>
          </a:prstGeom>
        </p:spPr>
      </p:pic>
      <p:pic>
        <p:nvPicPr>
          <p:cNvPr id="41" name="Graphic 40" descr="Man with solid fill">
            <a:extLst>
              <a:ext uri="{FF2B5EF4-FFF2-40B4-BE49-F238E27FC236}">
                <a16:creationId xmlns:a16="http://schemas.microsoft.com/office/drawing/2014/main" id="{216FEEEA-EE28-B62D-6ED6-D779E180B2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14048" y="1861500"/>
            <a:ext cx="720000" cy="720000"/>
          </a:xfrm>
          <a:prstGeom prst="rect">
            <a:avLst/>
          </a:prstGeom>
        </p:spPr>
      </p:pic>
      <p:pic>
        <p:nvPicPr>
          <p:cNvPr id="42" name="Graphic 41" descr="Man with solid fill">
            <a:extLst>
              <a:ext uri="{FF2B5EF4-FFF2-40B4-BE49-F238E27FC236}">
                <a16:creationId xmlns:a16="http://schemas.microsoft.com/office/drawing/2014/main" id="{44D7D03D-75F5-D27C-44AA-5BCF7ED853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89998" y="2370132"/>
            <a:ext cx="720000" cy="720000"/>
          </a:xfrm>
          <a:prstGeom prst="rect">
            <a:avLst/>
          </a:prstGeom>
        </p:spPr>
      </p:pic>
      <p:pic>
        <p:nvPicPr>
          <p:cNvPr id="43" name="Graphic 42" descr="Man with solid fill">
            <a:extLst>
              <a:ext uri="{FF2B5EF4-FFF2-40B4-BE49-F238E27FC236}">
                <a16:creationId xmlns:a16="http://schemas.microsoft.com/office/drawing/2014/main" id="{F43C9DAA-82EB-F797-04D2-BC855D203C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11598" y="1214431"/>
            <a:ext cx="720000" cy="720000"/>
          </a:xfrm>
          <a:prstGeom prst="rect">
            <a:avLst/>
          </a:prstGeom>
        </p:spPr>
      </p:pic>
      <p:pic>
        <p:nvPicPr>
          <p:cNvPr id="44" name="Graphic 43" descr="Man with solid fill">
            <a:extLst>
              <a:ext uri="{FF2B5EF4-FFF2-40B4-BE49-F238E27FC236}">
                <a16:creationId xmlns:a16="http://schemas.microsoft.com/office/drawing/2014/main" id="{E11A35BB-E8E8-01C7-1505-56ECA68E461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580289" y="1246050"/>
            <a:ext cx="720000" cy="720000"/>
          </a:xfrm>
          <a:prstGeom prst="rect">
            <a:avLst/>
          </a:prstGeom>
        </p:spPr>
      </p:pic>
      <p:pic>
        <p:nvPicPr>
          <p:cNvPr id="45" name="Graphic 44" descr="Man with solid fill">
            <a:extLst>
              <a:ext uri="{FF2B5EF4-FFF2-40B4-BE49-F238E27FC236}">
                <a16:creationId xmlns:a16="http://schemas.microsoft.com/office/drawing/2014/main" id="{E3A9D512-628A-6DE1-4C73-D2191BF246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6573" y="558300"/>
            <a:ext cx="720000" cy="720000"/>
          </a:xfrm>
          <a:prstGeom prst="rect">
            <a:avLst/>
          </a:prstGeom>
        </p:spPr>
      </p:pic>
      <p:pic>
        <p:nvPicPr>
          <p:cNvPr id="46" name="Graphic 45" descr="Man with solid fill">
            <a:extLst>
              <a:ext uri="{FF2B5EF4-FFF2-40B4-BE49-F238E27FC236}">
                <a16:creationId xmlns:a16="http://schemas.microsoft.com/office/drawing/2014/main" id="{35F0C9E7-A90C-D501-39C9-9969E7A334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466573" y="3156714"/>
            <a:ext cx="720000" cy="720000"/>
          </a:xfrm>
          <a:prstGeom prst="rect">
            <a:avLst/>
          </a:prstGeom>
        </p:spPr>
      </p:pic>
      <p:pic>
        <p:nvPicPr>
          <p:cNvPr id="48" name="Graphic 47" descr="Man with solid fill">
            <a:extLst>
              <a:ext uri="{FF2B5EF4-FFF2-40B4-BE49-F238E27FC236}">
                <a16:creationId xmlns:a16="http://schemas.microsoft.com/office/drawing/2014/main" id="{458B349E-E2A7-6E14-72A9-707056D1AB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46751" y="260457"/>
            <a:ext cx="720000" cy="720000"/>
          </a:xfrm>
          <a:prstGeom prst="rect">
            <a:avLst/>
          </a:prstGeom>
        </p:spPr>
      </p:pic>
      <p:pic>
        <p:nvPicPr>
          <p:cNvPr id="49" name="Graphic 48" descr="Man with solid fill">
            <a:extLst>
              <a:ext uri="{FF2B5EF4-FFF2-40B4-BE49-F238E27FC236}">
                <a16:creationId xmlns:a16="http://schemas.microsoft.com/office/drawing/2014/main" id="{B4EE52D8-26FA-718D-4AD4-BA39CE667B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251897" y="4449400"/>
            <a:ext cx="720000" cy="72000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CBB3E4F-8FE6-F694-19D4-D7CE6BBF644D}"/>
              </a:ext>
            </a:extLst>
          </p:cNvPr>
          <p:cNvSpPr txBox="1"/>
          <p:nvPr/>
        </p:nvSpPr>
        <p:spPr>
          <a:xfrm>
            <a:off x="4093999" y="5817247"/>
            <a:ext cx="404004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Average cigarettes per day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663C13-4A1E-5B07-042E-D8958556FEDF}"/>
              </a:ext>
            </a:extLst>
          </p:cNvPr>
          <p:cNvSpPr txBox="1"/>
          <p:nvPr/>
        </p:nvSpPr>
        <p:spPr>
          <a:xfrm rot="16200000">
            <a:off x="-896726" y="2668023"/>
            <a:ext cx="2772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Cholesterol Level</a:t>
            </a:r>
          </a:p>
        </p:txBody>
      </p:sp>
    </p:spTree>
    <p:extLst>
      <p:ext uri="{BB962C8B-B14F-4D97-AF65-F5344CB8AC3E}">
        <p14:creationId xmlns:p14="http://schemas.microsoft.com/office/powerpoint/2010/main" val="234140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2919CC2-7D8B-0E82-DBBC-7DFABF79C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402CC3-088B-7DB0-1C00-00BE6903CBAA}"/>
              </a:ext>
            </a:extLst>
          </p:cNvPr>
          <p:cNvGrpSpPr/>
          <p:nvPr/>
        </p:nvGrpSpPr>
        <p:grpSpPr>
          <a:xfrm>
            <a:off x="1764903" y="250932"/>
            <a:ext cx="8662193" cy="4076834"/>
            <a:chOff x="236162" y="260457"/>
            <a:chExt cx="11872965" cy="6110344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96CA0FC-AAC2-4836-5258-44A62EDDC7C9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BB2D2A7-CB77-509D-8D41-B4800A7A95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77583A7-4AB8-06BE-CD48-956B08C9AB5A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77583A7-4AB8-06BE-CD48-956B08C9AB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7024088F-EFB3-D89B-3CBE-7BE8F83C1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25" name="Picture 24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ADC65676-E1E9-50C9-3D63-44B94BB75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B1646E45-DB58-0836-B67F-58F950640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802E09B3-2D08-0880-B8B1-44EDAE5BE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C7D2F2F9-21FE-4C78-FF21-625C10BD1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5DFCB8D7-4833-41F6-51F3-BFA12EB52F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9601" y="4263300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AE5146F8-9C28-5633-BE87-A1672DDD1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45250" y="2933700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30040405-CCC7-3F67-DB9E-960355B66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5550" y="1549400"/>
              <a:ext cx="720000" cy="7200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CDEAE2CB-183D-B227-5EAA-C7E3E7019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1550" y="4423500"/>
              <a:ext cx="720000" cy="7200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61B22437-6FFE-A7FF-B20D-D3D3A117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8299" y="2933700"/>
              <a:ext cx="720000" cy="7200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276F724A-9FF2-1D8E-FF90-17244F541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32550" y="3703500"/>
              <a:ext cx="720000" cy="7200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CA09F4AD-CB2E-34FD-AAD6-01DE54D44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98350" y="3007766"/>
              <a:ext cx="720000" cy="720000"/>
            </a:xfrm>
            <a:prstGeom prst="rect">
              <a:avLst/>
            </a:prstGeom>
          </p:spPr>
        </p:pic>
        <p:pic>
          <p:nvPicPr>
            <p:cNvPr id="36" name="Graphic 35" descr="Man with solid fill">
              <a:extLst>
                <a:ext uri="{FF2B5EF4-FFF2-40B4-BE49-F238E27FC236}">
                  <a16:creationId xmlns:a16="http://schemas.microsoft.com/office/drawing/2014/main" id="{4D59169B-ACA3-808B-24F6-AD2953386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2372082"/>
              <a:ext cx="720000" cy="720000"/>
            </a:xfrm>
            <a:prstGeom prst="rect">
              <a:avLst/>
            </a:prstGeom>
          </p:spPr>
        </p:pic>
        <p:pic>
          <p:nvPicPr>
            <p:cNvPr id="37" name="Graphic 36" descr="Man with solid fill">
              <a:extLst>
                <a:ext uri="{FF2B5EF4-FFF2-40B4-BE49-F238E27FC236}">
                  <a16:creationId xmlns:a16="http://schemas.microsoft.com/office/drawing/2014/main" id="{E42272CD-9352-864E-E95F-3A978E6B6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38" name="Graphic 37" descr="Man with solid fill">
              <a:extLst>
                <a:ext uri="{FF2B5EF4-FFF2-40B4-BE49-F238E27FC236}">
                  <a16:creationId xmlns:a16="http://schemas.microsoft.com/office/drawing/2014/main" id="{AAA214CB-5DBE-8ADD-F5AF-3E2036BCB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15999" y="4169000"/>
              <a:ext cx="720000" cy="720000"/>
            </a:xfrm>
            <a:prstGeom prst="rect">
              <a:avLst/>
            </a:prstGeom>
          </p:spPr>
        </p:pic>
        <p:pic>
          <p:nvPicPr>
            <p:cNvPr id="39" name="Graphic 38" descr="Man with solid fill">
              <a:extLst>
                <a:ext uri="{FF2B5EF4-FFF2-40B4-BE49-F238E27FC236}">
                  <a16:creationId xmlns:a16="http://schemas.microsoft.com/office/drawing/2014/main" id="{25765F86-AB45-401C-3E35-C6A21E65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3400" y="4466132"/>
              <a:ext cx="720000" cy="720000"/>
            </a:xfrm>
            <a:prstGeom prst="rect">
              <a:avLst/>
            </a:prstGeom>
          </p:spPr>
        </p:pic>
        <p:pic>
          <p:nvPicPr>
            <p:cNvPr id="40" name="Graphic 39" descr="Man with solid fill">
              <a:extLst>
                <a:ext uri="{FF2B5EF4-FFF2-40B4-BE49-F238E27FC236}">
                  <a16:creationId xmlns:a16="http://schemas.microsoft.com/office/drawing/2014/main" id="{607045C3-6D8F-8A5B-4661-7EA5DCDBA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52999" y="2370132"/>
              <a:ext cx="720000" cy="720000"/>
            </a:xfrm>
            <a:prstGeom prst="rect">
              <a:avLst/>
            </a:prstGeom>
          </p:spPr>
        </p:pic>
        <p:pic>
          <p:nvPicPr>
            <p:cNvPr id="41" name="Graphic 40" descr="Man with solid fill">
              <a:extLst>
                <a:ext uri="{FF2B5EF4-FFF2-40B4-BE49-F238E27FC236}">
                  <a16:creationId xmlns:a16="http://schemas.microsoft.com/office/drawing/2014/main" id="{E42976DC-C418-CDF5-E937-E922A5930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14048" y="1861500"/>
              <a:ext cx="720000" cy="720000"/>
            </a:xfrm>
            <a:prstGeom prst="rect">
              <a:avLst/>
            </a:prstGeom>
          </p:spPr>
        </p:pic>
        <p:pic>
          <p:nvPicPr>
            <p:cNvPr id="42" name="Graphic 41" descr="Man with solid fill">
              <a:extLst>
                <a:ext uri="{FF2B5EF4-FFF2-40B4-BE49-F238E27FC236}">
                  <a16:creationId xmlns:a16="http://schemas.microsoft.com/office/drawing/2014/main" id="{131AF93A-C764-A291-9EB1-9A10D854D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9998" y="2370132"/>
              <a:ext cx="720000" cy="720000"/>
            </a:xfrm>
            <a:prstGeom prst="rect">
              <a:avLst/>
            </a:prstGeom>
          </p:spPr>
        </p:pic>
        <p:pic>
          <p:nvPicPr>
            <p:cNvPr id="43" name="Graphic 42" descr="Man with solid fill">
              <a:extLst>
                <a:ext uri="{FF2B5EF4-FFF2-40B4-BE49-F238E27FC236}">
                  <a16:creationId xmlns:a16="http://schemas.microsoft.com/office/drawing/2014/main" id="{263F49DC-A72D-AC53-013A-92C563E9A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11598" y="1214431"/>
              <a:ext cx="720000" cy="720000"/>
            </a:xfrm>
            <a:prstGeom prst="rect">
              <a:avLst/>
            </a:prstGeom>
          </p:spPr>
        </p:pic>
        <p:pic>
          <p:nvPicPr>
            <p:cNvPr id="44" name="Graphic 43" descr="Man with solid fill">
              <a:extLst>
                <a:ext uri="{FF2B5EF4-FFF2-40B4-BE49-F238E27FC236}">
                  <a16:creationId xmlns:a16="http://schemas.microsoft.com/office/drawing/2014/main" id="{E88CD66E-F4F5-BBB4-3A54-096921C9F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80289" y="1246050"/>
              <a:ext cx="720000" cy="720000"/>
            </a:xfrm>
            <a:prstGeom prst="rect">
              <a:avLst/>
            </a:prstGeom>
          </p:spPr>
        </p:pic>
        <p:pic>
          <p:nvPicPr>
            <p:cNvPr id="45" name="Graphic 44" descr="Man with solid fill">
              <a:extLst>
                <a:ext uri="{FF2B5EF4-FFF2-40B4-BE49-F238E27FC236}">
                  <a16:creationId xmlns:a16="http://schemas.microsoft.com/office/drawing/2014/main" id="{849D867C-0DB3-1A7F-963B-2F8850527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86573" y="558300"/>
              <a:ext cx="720000" cy="720000"/>
            </a:xfrm>
            <a:prstGeom prst="rect">
              <a:avLst/>
            </a:prstGeom>
          </p:spPr>
        </p:pic>
        <p:pic>
          <p:nvPicPr>
            <p:cNvPr id="46" name="Graphic 45" descr="Man with solid fill">
              <a:extLst>
                <a:ext uri="{FF2B5EF4-FFF2-40B4-BE49-F238E27FC236}">
                  <a16:creationId xmlns:a16="http://schemas.microsoft.com/office/drawing/2014/main" id="{7C60DABA-9DD6-EFB7-6046-AD917DCF0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66573" y="3156714"/>
              <a:ext cx="720000" cy="720000"/>
            </a:xfrm>
            <a:prstGeom prst="rect">
              <a:avLst/>
            </a:prstGeom>
          </p:spPr>
        </p:pic>
        <p:pic>
          <p:nvPicPr>
            <p:cNvPr id="48" name="Graphic 47" descr="Man with solid fill">
              <a:extLst>
                <a:ext uri="{FF2B5EF4-FFF2-40B4-BE49-F238E27FC236}">
                  <a16:creationId xmlns:a16="http://schemas.microsoft.com/office/drawing/2014/main" id="{ADF363B9-9179-B634-54DE-3C8AA96F7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6751" y="260457"/>
              <a:ext cx="720000" cy="720000"/>
            </a:xfrm>
            <a:prstGeom prst="rect">
              <a:avLst/>
            </a:prstGeom>
          </p:spPr>
        </p:pic>
        <p:pic>
          <p:nvPicPr>
            <p:cNvPr id="49" name="Graphic 48" descr="Man with solid fill">
              <a:extLst>
                <a:ext uri="{FF2B5EF4-FFF2-40B4-BE49-F238E27FC236}">
                  <a16:creationId xmlns:a16="http://schemas.microsoft.com/office/drawing/2014/main" id="{D2AF81C1-77BB-70AA-0970-123F89E97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51897" y="4449400"/>
              <a:ext cx="720000" cy="720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A77E5B-71E6-D42B-F175-8CDB21B14E6F}"/>
                </a:ext>
              </a:extLst>
            </p:cNvPr>
            <p:cNvSpPr txBox="1"/>
            <p:nvPr/>
          </p:nvSpPr>
          <p:spPr>
            <a:xfrm>
              <a:off x="4093999" y="5817248"/>
              <a:ext cx="4040049" cy="553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Average cigarettes per day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FD40EC-241C-46AB-1326-57BBD272B479}"/>
                </a:ext>
              </a:extLst>
            </p:cNvPr>
            <p:cNvSpPr txBox="1"/>
            <p:nvPr/>
          </p:nvSpPr>
          <p:spPr>
            <a:xfrm rot="16200000">
              <a:off x="-1017850" y="2532309"/>
              <a:ext cx="3014253" cy="506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b="1" dirty="0"/>
                <a:t>Cholesterol Level</a:t>
              </a:r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18A98-5012-572C-39EA-247F2346F446}"/>
              </a:ext>
            </a:extLst>
          </p:cNvPr>
          <p:cNvSpPr txBox="1">
            <a:spLocks/>
          </p:cNvSpPr>
          <p:nvPr/>
        </p:nvSpPr>
        <p:spPr>
          <a:xfrm>
            <a:off x="1020275" y="4697796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However, if we visualize it this way, we might </a:t>
            </a:r>
            <a:r>
              <a:rPr lang="en-US" sz="3000" b="1" dirty="0">
                <a:solidFill>
                  <a:srgbClr val="FF0000"/>
                </a:solidFill>
              </a:rPr>
              <a:t>lose</a:t>
            </a:r>
            <a:r>
              <a:rPr lang="en-US" sz="3000" dirty="0"/>
              <a:t> some valuable information that might be contained in other factors of the data like </a:t>
            </a:r>
            <a:r>
              <a:rPr lang="en-US" sz="3000" b="1" dirty="0">
                <a:solidFill>
                  <a:srgbClr val="0070C0"/>
                </a:solidFill>
              </a:rPr>
              <a:t>Average Blood Pressure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rgbClr val="0070C0"/>
                </a:solidFill>
              </a:rPr>
              <a:t>Sugar Level</a:t>
            </a:r>
          </a:p>
        </p:txBody>
      </p:sp>
    </p:spTree>
    <p:extLst>
      <p:ext uri="{BB962C8B-B14F-4D97-AF65-F5344CB8AC3E}">
        <p14:creationId xmlns:p14="http://schemas.microsoft.com/office/powerpoint/2010/main" val="203520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65FD15-6E27-FFEF-2388-7DEBBEB30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7C60189-05D5-386C-6634-058C08DCF224}"/>
              </a:ext>
            </a:extLst>
          </p:cNvPr>
          <p:cNvSpPr txBox="1">
            <a:spLocks/>
          </p:cNvSpPr>
          <p:nvPr/>
        </p:nvSpPr>
        <p:spPr>
          <a:xfrm>
            <a:off x="838200" y="1239140"/>
            <a:ext cx="10515600" cy="379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Is there a way of taking into account all factors?</a:t>
            </a:r>
            <a:endParaRPr lang="en-US" sz="7000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88F1E-5F93-4F91-0DA5-423C26CD6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3927564"/>
            <a:ext cx="2930436" cy="293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42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D32F326-9EB5-4A9A-5C3C-4E7E494D0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0D2DB0-15B4-9A98-76C0-46CB480C2D81}"/>
              </a:ext>
            </a:extLst>
          </p:cNvPr>
          <p:cNvSpPr txBox="1">
            <a:spLocks/>
          </p:cNvSpPr>
          <p:nvPr/>
        </p:nvSpPr>
        <p:spPr>
          <a:xfrm>
            <a:off x="4047337" y="2173966"/>
            <a:ext cx="4097325" cy="2510068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P</a:t>
            </a:r>
            <a:r>
              <a:rPr lang="en-US" sz="5000" dirty="0"/>
              <a:t>rincipal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C</a:t>
            </a:r>
            <a:r>
              <a:rPr lang="en-US" sz="5000" dirty="0"/>
              <a:t>omponent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A</a:t>
            </a:r>
            <a:r>
              <a:rPr lang="en-US" sz="5000" dirty="0"/>
              <a:t>nalysis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A6DE462B-B931-8ED6-A627-F6906D770651}"/>
              </a:ext>
            </a:extLst>
          </p:cNvPr>
          <p:cNvSpPr txBox="1">
            <a:spLocks/>
          </p:cNvSpPr>
          <p:nvPr/>
        </p:nvSpPr>
        <p:spPr>
          <a:xfrm>
            <a:off x="813546" y="5009658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An amazing solution is called </a:t>
            </a:r>
            <a:r>
              <a:rPr lang="en-US" sz="3000" b="1" dirty="0">
                <a:solidFill>
                  <a:srgbClr val="0070C0"/>
                </a:solidFill>
              </a:rPr>
              <a:t>Principal Component Analysis </a:t>
            </a:r>
            <a:r>
              <a:rPr lang="en-US" sz="3000" dirty="0"/>
              <a:t>or </a:t>
            </a:r>
            <a:r>
              <a:rPr lang="en-US" sz="3000" b="1" dirty="0">
                <a:solidFill>
                  <a:srgbClr val="0070C0"/>
                </a:solidFill>
              </a:rPr>
              <a:t>PCA</a:t>
            </a:r>
            <a:r>
              <a:rPr lang="en-US" sz="3000" dirty="0"/>
              <a:t> for short 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51595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1215B0E-42A7-3AB8-8CA9-60C36669F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3072904-B164-5154-7AA2-C56B1A5353F4}"/>
              </a:ext>
            </a:extLst>
          </p:cNvPr>
          <p:cNvSpPr txBox="1">
            <a:spLocks/>
          </p:cNvSpPr>
          <p:nvPr/>
        </p:nvSpPr>
        <p:spPr>
          <a:xfrm>
            <a:off x="4047337" y="2173966"/>
            <a:ext cx="4097325" cy="2510068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P</a:t>
            </a:r>
            <a:r>
              <a:rPr lang="en-US" sz="5000" dirty="0"/>
              <a:t>rincipal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C</a:t>
            </a:r>
            <a:r>
              <a:rPr lang="en-US" sz="5000" dirty="0"/>
              <a:t>omponent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A</a:t>
            </a:r>
            <a:r>
              <a:rPr lang="en-US" sz="5000" dirty="0"/>
              <a:t>nalysis</a:t>
            </a:r>
          </a:p>
        </p:txBody>
      </p:sp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F276FBD6-5A44-EEA1-6D01-133135B1B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7" y="128867"/>
            <a:ext cx="5076339" cy="180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438F172-64DC-6A5F-24CB-801DB0AD42FD}"/>
              </a:ext>
            </a:extLst>
          </p:cNvPr>
          <p:cNvCxnSpPr>
            <a:cxnSpLocks/>
            <a:stCxn id="11" idx="3"/>
            <a:endCxn id="2" idx="0"/>
          </p:cNvCxnSpPr>
          <p:nvPr/>
        </p:nvCxnSpPr>
        <p:spPr>
          <a:xfrm>
            <a:off x="5235306" y="1028867"/>
            <a:ext cx="860694" cy="114509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6AA3-C951-AF68-82E1-7C9615CCC957}"/>
              </a:ext>
            </a:extLst>
          </p:cNvPr>
          <p:cNvSpPr txBox="1">
            <a:spLocks/>
          </p:cNvSpPr>
          <p:nvPr/>
        </p:nvSpPr>
        <p:spPr>
          <a:xfrm>
            <a:off x="143164" y="4928140"/>
            <a:ext cx="5382859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PCA </a:t>
            </a:r>
            <a:r>
              <a:rPr lang="en-US" sz="3000" b="1" dirty="0">
                <a:solidFill>
                  <a:srgbClr val="0070C0"/>
                </a:solidFill>
              </a:rPr>
              <a:t>takes all </a:t>
            </a:r>
            <a:r>
              <a:rPr lang="en-US" sz="3000" dirty="0"/>
              <a:t>of the factors and </a:t>
            </a:r>
            <a:r>
              <a:rPr lang="en-US" sz="3000" b="1" dirty="0">
                <a:solidFill>
                  <a:srgbClr val="0070C0"/>
                </a:solidFill>
              </a:rPr>
              <a:t>combines</a:t>
            </a:r>
            <a:r>
              <a:rPr lang="en-US" sz="3000" dirty="0"/>
              <a:t> them in a smart way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49316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AF2689-878E-E176-7CD7-E612CE114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F1B182-43DC-F84B-C6DC-4A03F860C8FB}"/>
              </a:ext>
            </a:extLst>
          </p:cNvPr>
          <p:cNvSpPr txBox="1">
            <a:spLocks/>
          </p:cNvSpPr>
          <p:nvPr/>
        </p:nvSpPr>
        <p:spPr>
          <a:xfrm>
            <a:off x="4047337" y="2173966"/>
            <a:ext cx="4097325" cy="2510068"/>
          </a:xfrm>
          <a:prstGeom prst="rect">
            <a:avLst/>
          </a:prstGeom>
          <a:ln w="76200">
            <a:solidFill>
              <a:srgbClr val="00B0F0"/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P</a:t>
            </a:r>
            <a:r>
              <a:rPr lang="en-US" sz="5000" dirty="0"/>
              <a:t>rincipal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C</a:t>
            </a:r>
            <a:r>
              <a:rPr lang="en-US" sz="5000" dirty="0"/>
              <a:t>omponent</a:t>
            </a:r>
          </a:p>
          <a:p>
            <a:pPr marL="457200" lvl="1" indent="0">
              <a:buNone/>
            </a:pPr>
            <a:r>
              <a:rPr lang="en-US" sz="5000" b="1" dirty="0">
                <a:solidFill>
                  <a:srgbClr val="00B0F0"/>
                </a:solidFill>
              </a:rPr>
              <a:t>A</a:t>
            </a:r>
            <a:r>
              <a:rPr lang="en-US" sz="5000" dirty="0"/>
              <a:t>nalysis</a:t>
            </a:r>
          </a:p>
        </p:txBody>
      </p:sp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0F96C10E-D05E-A920-ECEF-445256F8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7" y="128867"/>
            <a:ext cx="5076339" cy="1800000"/>
          </a:xfrm>
          <a:prstGeom prst="rect">
            <a:avLst/>
          </a:prstGeom>
        </p:spPr>
      </p:pic>
      <p:pic>
        <p:nvPicPr>
          <p:cNvPr id="15" name="Picture 1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4D9B0B0-99A3-ADD3-C05E-05DBB2063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243" y="4338000"/>
            <a:ext cx="3901757" cy="252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7BE7F8D-892B-95BA-A3A7-C9FCBD92D866}"/>
              </a:ext>
            </a:extLst>
          </p:cNvPr>
          <p:cNvCxnSpPr>
            <a:cxnSpLocks/>
            <a:stCxn id="11" idx="3"/>
            <a:endCxn id="2" idx="0"/>
          </p:cNvCxnSpPr>
          <p:nvPr/>
        </p:nvCxnSpPr>
        <p:spPr>
          <a:xfrm>
            <a:off x="5235306" y="1028867"/>
            <a:ext cx="860694" cy="114509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7F4B5D70-B7E7-DA1F-AE71-D5DAD026F6D6}"/>
              </a:ext>
            </a:extLst>
          </p:cNvPr>
          <p:cNvCxnSpPr>
            <a:cxnSpLocks/>
            <a:stCxn id="2" idx="2"/>
            <a:endCxn id="15" idx="1"/>
          </p:cNvCxnSpPr>
          <p:nvPr/>
        </p:nvCxnSpPr>
        <p:spPr>
          <a:xfrm rot="16200000" flipH="1">
            <a:off x="6736138" y="4043895"/>
            <a:ext cx="913966" cy="2194243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34096F-C361-1DA2-EDBF-92DCBB867F97}"/>
              </a:ext>
            </a:extLst>
          </p:cNvPr>
          <p:cNvSpPr txBox="1">
            <a:spLocks/>
          </p:cNvSpPr>
          <p:nvPr/>
        </p:nvSpPr>
        <p:spPr>
          <a:xfrm>
            <a:off x="143164" y="4928140"/>
            <a:ext cx="5382859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And produces new factors called </a:t>
            </a:r>
            <a:r>
              <a:rPr lang="en-US" sz="3000" b="1" dirty="0">
                <a:solidFill>
                  <a:srgbClr val="0070C0"/>
                </a:solidFill>
              </a:rPr>
              <a:t>principal components</a:t>
            </a:r>
          </a:p>
        </p:txBody>
      </p:sp>
    </p:spTree>
    <p:extLst>
      <p:ext uri="{BB962C8B-B14F-4D97-AF65-F5344CB8AC3E}">
        <p14:creationId xmlns:p14="http://schemas.microsoft.com/office/powerpoint/2010/main" val="370584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118B794-7DD8-25B6-8F1F-E5A83A15E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F9FAF32-5B96-0AE7-AEE5-7CF10194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942040"/>
            <a:ext cx="5076339" cy="1800000"/>
          </a:xfrm>
          <a:prstGeom prst="rect">
            <a:avLst/>
          </a:prstGeom>
        </p:spPr>
      </p:pic>
      <p:pic>
        <p:nvPicPr>
          <p:cNvPr id="15" name="Picture 1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2B23F0D9-EC17-1C81-DB58-EF31948A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10" y="582040"/>
            <a:ext cx="3901757" cy="252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FFABD3B-94B2-EE17-F9C4-4EA79DA87662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V="1">
            <a:off x="5219503" y="1488097"/>
            <a:ext cx="1462042" cy="353943"/>
          </a:xfrm>
          <a:prstGeom prst="curvedConnector4">
            <a:avLst>
              <a:gd name="adj1" fmla="val 29975"/>
              <a:gd name="adj2" fmla="val 3188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01895C7-1A52-649A-4732-6F5969C3D1F8}"/>
              </a:ext>
            </a:extLst>
          </p:cNvPr>
          <p:cNvCxnSpPr>
            <a:cxnSpLocks/>
            <a:stCxn id="18" idx="2"/>
            <a:endCxn id="15" idx="1"/>
          </p:cNvCxnSpPr>
          <p:nvPr/>
        </p:nvCxnSpPr>
        <p:spPr>
          <a:xfrm rot="5400000" flipH="1" flipV="1">
            <a:off x="7240905" y="1282679"/>
            <a:ext cx="353943" cy="1472665"/>
          </a:xfrm>
          <a:prstGeom prst="curvedConnector4">
            <a:avLst>
              <a:gd name="adj1" fmla="val -64587"/>
              <a:gd name="adj2" fmla="val 698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E10F7D3-B500-11E3-FE6C-35D3F66F2433}"/>
              </a:ext>
            </a:extLst>
          </p:cNvPr>
          <p:cNvSpPr txBox="1"/>
          <p:nvPr/>
        </p:nvSpPr>
        <p:spPr>
          <a:xfrm>
            <a:off x="6096000" y="1488097"/>
            <a:ext cx="1171090" cy="70788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PH" sz="4000" b="1" dirty="0">
                <a:solidFill>
                  <a:srgbClr val="00B0F0"/>
                </a:solidFill>
              </a:rPr>
              <a:t>PCA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1079A2A-3FD2-D7C1-1BCA-4D9D315ED1A4}"/>
              </a:ext>
            </a:extLst>
          </p:cNvPr>
          <p:cNvSpPr txBox="1">
            <a:spLocks/>
          </p:cNvSpPr>
          <p:nvPr/>
        </p:nvSpPr>
        <p:spPr>
          <a:xfrm>
            <a:off x="959763" y="4344482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Principal Component Analysis enables us to reduce our dataset with </a:t>
            </a:r>
            <a:r>
              <a:rPr lang="en-US" sz="3000" b="1" dirty="0"/>
              <a:t>8 factors</a:t>
            </a:r>
            <a:r>
              <a:rPr lang="en-US" sz="3000" dirty="0"/>
              <a:t> to </a:t>
            </a: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372FC9A0-9214-D3EB-135D-63CAFD623B5B}"/>
              </a:ext>
            </a:extLst>
          </p:cNvPr>
          <p:cNvSpPr txBox="1">
            <a:spLocks/>
          </p:cNvSpPr>
          <p:nvPr/>
        </p:nvSpPr>
        <p:spPr>
          <a:xfrm>
            <a:off x="1621095" y="314502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8 factors (dimensions)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99D07B6-41DB-459B-0698-68AE712067B2}"/>
              </a:ext>
            </a:extLst>
          </p:cNvPr>
          <p:cNvSpPr txBox="1">
            <a:spLocks/>
          </p:cNvSpPr>
          <p:nvPr/>
        </p:nvSpPr>
        <p:spPr>
          <a:xfrm>
            <a:off x="8853544" y="323587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903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464797-56FA-AD88-1A4E-6197438C2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C9B35805-A293-2FE0-BA6A-48EBD6DD4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942040"/>
            <a:ext cx="5076339" cy="1800000"/>
          </a:xfrm>
          <a:prstGeom prst="rect">
            <a:avLst/>
          </a:prstGeom>
        </p:spPr>
      </p:pic>
      <p:pic>
        <p:nvPicPr>
          <p:cNvPr id="15" name="Picture 1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CA7D67B2-73F6-312B-F315-96F8535C1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10" y="582040"/>
            <a:ext cx="3901757" cy="252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DB796518-B115-DD1C-F7FE-31C02A7DDE4B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V="1">
            <a:off x="5219503" y="1488097"/>
            <a:ext cx="1462042" cy="353943"/>
          </a:xfrm>
          <a:prstGeom prst="curvedConnector4">
            <a:avLst>
              <a:gd name="adj1" fmla="val 29975"/>
              <a:gd name="adj2" fmla="val 3188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0FD8FB3-BC81-70E2-55FF-296F98266DFC}"/>
              </a:ext>
            </a:extLst>
          </p:cNvPr>
          <p:cNvCxnSpPr>
            <a:cxnSpLocks/>
            <a:stCxn id="18" idx="2"/>
            <a:endCxn id="15" idx="1"/>
          </p:cNvCxnSpPr>
          <p:nvPr/>
        </p:nvCxnSpPr>
        <p:spPr>
          <a:xfrm rot="5400000" flipH="1" flipV="1">
            <a:off x="7240905" y="1282679"/>
            <a:ext cx="353943" cy="1472665"/>
          </a:xfrm>
          <a:prstGeom prst="curvedConnector4">
            <a:avLst>
              <a:gd name="adj1" fmla="val -64587"/>
              <a:gd name="adj2" fmla="val 698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78CFA2-AC34-0322-DCE8-B8328419EFAC}"/>
              </a:ext>
            </a:extLst>
          </p:cNvPr>
          <p:cNvSpPr txBox="1"/>
          <p:nvPr/>
        </p:nvSpPr>
        <p:spPr>
          <a:xfrm>
            <a:off x="6096000" y="1488097"/>
            <a:ext cx="1171090" cy="70788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PH" sz="4000" b="1" dirty="0">
                <a:solidFill>
                  <a:srgbClr val="00B0F0"/>
                </a:solidFill>
              </a:rPr>
              <a:t>PCA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448DBA7-4E34-95DA-385F-74C54CE9686B}"/>
              </a:ext>
            </a:extLst>
          </p:cNvPr>
          <p:cNvSpPr txBox="1">
            <a:spLocks/>
          </p:cNvSpPr>
          <p:nvPr/>
        </p:nvSpPr>
        <p:spPr>
          <a:xfrm>
            <a:off x="959763" y="4344482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By using PCA, we were able to </a:t>
            </a:r>
            <a:r>
              <a:rPr lang="en-US" sz="3000" b="1" dirty="0">
                <a:solidFill>
                  <a:srgbClr val="0070C0"/>
                </a:solidFill>
              </a:rPr>
              <a:t>simplify our data </a:t>
            </a:r>
            <a:r>
              <a:rPr lang="en-US" sz="3000" dirty="0"/>
              <a:t>much more and what is important is we </a:t>
            </a:r>
            <a:r>
              <a:rPr lang="en-US" sz="3000" b="1" dirty="0">
                <a:solidFill>
                  <a:srgbClr val="002060"/>
                </a:solidFill>
              </a:rPr>
              <a:t>did not lose much information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FDD7A8B-921C-6B4C-363B-EED607BAC99F}"/>
              </a:ext>
            </a:extLst>
          </p:cNvPr>
          <p:cNvSpPr txBox="1">
            <a:spLocks/>
          </p:cNvSpPr>
          <p:nvPr/>
        </p:nvSpPr>
        <p:spPr>
          <a:xfrm>
            <a:off x="1621095" y="314502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8 factors (dimensions)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32CC48-9138-C86C-EB72-C8A6D6829E6B}"/>
              </a:ext>
            </a:extLst>
          </p:cNvPr>
          <p:cNvSpPr txBox="1">
            <a:spLocks/>
          </p:cNvSpPr>
          <p:nvPr/>
        </p:nvSpPr>
        <p:spPr>
          <a:xfrm>
            <a:off x="8853544" y="323587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172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A1E6ADC-5404-8B3C-792D-BA77E671D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978AC2-C8DD-A209-F5F0-316F4D27A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55175"/>
              </p:ext>
            </p:extLst>
          </p:nvPr>
        </p:nvGraphicFramePr>
        <p:xfrm>
          <a:off x="172242" y="772511"/>
          <a:ext cx="5827985" cy="3688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7CF7D-1811-71CA-8AE2-BD9F0CD50857}"/>
              </a:ext>
            </a:extLst>
          </p:cNvPr>
          <p:cNvSpPr txBox="1">
            <a:spLocks/>
          </p:cNvSpPr>
          <p:nvPr/>
        </p:nvSpPr>
        <p:spPr>
          <a:xfrm>
            <a:off x="365536" y="508151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Okay but we still cannot represent </a:t>
            </a:r>
            <a:r>
              <a:rPr lang="en-US" sz="3000" b="1" dirty="0"/>
              <a:t>5 dimensions </a:t>
            </a:r>
            <a:r>
              <a:rPr lang="en-US" sz="3000" dirty="0"/>
              <a:t>to a </a:t>
            </a:r>
            <a:r>
              <a:rPr lang="en-US" sz="3000" b="1" dirty="0"/>
              <a:t>2 dimensional plot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0EEF55-C805-41C6-DDCF-EE0C1DABD3C1}"/>
              </a:ext>
            </a:extLst>
          </p:cNvPr>
          <p:cNvGrpSpPr/>
          <p:nvPr/>
        </p:nvGrpSpPr>
        <p:grpSpPr>
          <a:xfrm>
            <a:off x="6949970" y="1117775"/>
            <a:ext cx="5069788" cy="2997551"/>
            <a:chOff x="990600" y="260457"/>
            <a:chExt cx="11118527" cy="54164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2F91091-BFBC-7A52-67B9-8DA16A1404D1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8D6B3F8-79BA-7958-8529-A7DC257610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96137C-77DF-B3E0-2475-3F383B65609D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96137C-77DF-B3E0-2475-3F383B65609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8" name="Graphic 7" descr="Man with solid fill">
              <a:extLst>
                <a:ext uri="{FF2B5EF4-FFF2-40B4-BE49-F238E27FC236}">
                  <a16:creationId xmlns:a16="http://schemas.microsoft.com/office/drawing/2014/main" id="{E070D2E0-06D4-8864-B9C6-318188159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9" name="Picture 8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454F33B8-267C-1CBC-6E06-0C985E9C3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E814FB77-6EAE-605D-A165-AA879C54A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E2913F54-677C-5EAD-B84E-DEF1B06E5E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3EB832CF-6F69-AE66-80AC-E4672132F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6" name="Graphic 15" descr="Man with solid fill">
              <a:extLst>
                <a:ext uri="{FF2B5EF4-FFF2-40B4-BE49-F238E27FC236}">
                  <a16:creationId xmlns:a16="http://schemas.microsoft.com/office/drawing/2014/main" id="{3996F4E0-4B64-484B-A754-059767D8A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99601" y="42633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65D80D35-A54D-176D-DE41-007BD3F65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45250" y="2933700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ABC4DA19-95D2-8EE1-9A6A-F482A1A0F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75550" y="15494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979BE58D-C7EC-E08B-4028-294F46CFA3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1550" y="4423500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1C7E5C45-D54D-9E15-39AA-50AD60C60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48299" y="2933700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FE64EDBC-F75D-9680-670D-97B1162E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32550" y="3703500"/>
              <a:ext cx="720000" cy="720000"/>
            </a:xfrm>
            <a:prstGeom prst="rect">
              <a:avLst/>
            </a:prstGeom>
          </p:spPr>
        </p:pic>
        <p:pic>
          <p:nvPicPr>
            <p:cNvPr id="22" name="Graphic 21" descr="Man with solid fill">
              <a:extLst>
                <a:ext uri="{FF2B5EF4-FFF2-40B4-BE49-F238E27FC236}">
                  <a16:creationId xmlns:a16="http://schemas.microsoft.com/office/drawing/2014/main" id="{A9D02E71-72D4-1BE0-B392-A78C800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98350" y="3007766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8B0256D8-D093-2BFE-82C7-C14D40FFBA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2372082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0D81245A-56F2-6C26-C9F3-71C2DEDD63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4E1AA69B-3283-339B-0A94-268DFCB72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15999" y="4169000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5B89DD7B-8D97-7550-6492-FBAF806B2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063400" y="4466132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F486EF03-C27B-57C2-4D19-AE1875D17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52999" y="2370132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E50DFE29-F9E6-F7C1-AD26-62125A341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414048" y="1861500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4F3B5128-42F3-795B-7822-E7E16D2D0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89998" y="237013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1C753F4A-DFDA-C0D6-14D9-622760E1E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611598" y="1214431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DD489FCA-15F8-CA25-BC2E-A12B1D80A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580289" y="1246050"/>
              <a:ext cx="720000" cy="720000"/>
            </a:xfrm>
            <a:prstGeom prst="rect">
              <a:avLst/>
            </a:prstGeom>
          </p:spPr>
        </p:pic>
        <p:pic>
          <p:nvPicPr>
            <p:cNvPr id="32" name="Graphic 31" descr="Man with solid fill">
              <a:extLst>
                <a:ext uri="{FF2B5EF4-FFF2-40B4-BE49-F238E27FC236}">
                  <a16:creationId xmlns:a16="http://schemas.microsoft.com/office/drawing/2014/main" id="{F9B8A33C-BEBC-7929-6F0D-90A003ABE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186573" y="558300"/>
              <a:ext cx="720000" cy="720000"/>
            </a:xfrm>
            <a:prstGeom prst="rect">
              <a:avLst/>
            </a:prstGeom>
          </p:spPr>
        </p:pic>
        <p:pic>
          <p:nvPicPr>
            <p:cNvPr id="33" name="Graphic 32" descr="Man with solid fill">
              <a:extLst>
                <a:ext uri="{FF2B5EF4-FFF2-40B4-BE49-F238E27FC236}">
                  <a16:creationId xmlns:a16="http://schemas.microsoft.com/office/drawing/2014/main" id="{8FCD1224-0F50-B688-B3DA-F555E3E9D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466573" y="3156714"/>
              <a:ext cx="720000" cy="720000"/>
            </a:xfrm>
            <a:prstGeom prst="rect">
              <a:avLst/>
            </a:prstGeom>
          </p:spPr>
        </p:pic>
        <p:pic>
          <p:nvPicPr>
            <p:cNvPr id="34" name="Graphic 33" descr="Man with solid fill">
              <a:extLst>
                <a:ext uri="{FF2B5EF4-FFF2-40B4-BE49-F238E27FC236}">
                  <a16:creationId xmlns:a16="http://schemas.microsoft.com/office/drawing/2014/main" id="{C111FBAD-805B-F905-A2A3-3C29FA481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146751" y="260457"/>
              <a:ext cx="720000" cy="720000"/>
            </a:xfrm>
            <a:prstGeom prst="rect">
              <a:avLst/>
            </a:prstGeom>
          </p:spPr>
        </p:pic>
        <p:pic>
          <p:nvPicPr>
            <p:cNvPr id="35" name="Graphic 34" descr="Man with solid fill">
              <a:extLst>
                <a:ext uri="{FF2B5EF4-FFF2-40B4-BE49-F238E27FC236}">
                  <a16:creationId xmlns:a16="http://schemas.microsoft.com/office/drawing/2014/main" id="{6931B4AB-68C7-73D5-42BF-681F84233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51897" y="4449400"/>
              <a:ext cx="720000" cy="720000"/>
            </a:xfrm>
            <a:prstGeom prst="rect">
              <a:avLst/>
            </a:prstGeom>
          </p:spPr>
        </p:pic>
      </p:grpSp>
      <p:sp>
        <p:nvSpPr>
          <p:cNvPr id="39" name="&quot;Not Allowed&quot; Symbol 38">
            <a:extLst>
              <a:ext uri="{FF2B5EF4-FFF2-40B4-BE49-F238E27FC236}">
                <a16:creationId xmlns:a16="http://schemas.microsoft.com/office/drawing/2014/main" id="{0B8B2416-A2B5-1938-F5CE-6284BC3DB597}"/>
              </a:ext>
            </a:extLst>
          </p:cNvPr>
          <p:cNvSpPr/>
          <p:nvPr/>
        </p:nvSpPr>
        <p:spPr>
          <a:xfrm>
            <a:off x="4519556" y="875326"/>
            <a:ext cx="3240000" cy="3240000"/>
          </a:xfrm>
          <a:prstGeom prst="noSmoking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7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21C54B-B490-7983-F26C-253807A2F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92675C8-749E-2853-A110-130D87BA8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522549"/>
              </p:ext>
            </p:extLst>
          </p:nvPr>
        </p:nvGraphicFramePr>
        <p:xfrm>
          <a:off x="1073037" y="398034"/>
          <a:ext cx="10045923" cy="47747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48641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3348641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3348641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</a:tblGrid>
              <a:tr h="8406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Principal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% Variance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786805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FE772-532D-DD0C-D4E2-6C814D1CD1F9}"/>
              </a:ext>
            </a:extLst>
          </p:cNvPr>
          <p:cNvSpPr txBox="1">
            <a:spLocks/>
          </p:cNvSpPr>
          <p:nvPr/>
        </p:nvSpPr>
        <p:spPr>
          <a:xfrm>
            <a:off x="365536" y="5404243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The nice thing about PCA is that principal components</a:t>
            </a:r>
            <a:r>
              <a:rPr lang="en-US" sz="3000" b="1" dirty="0"/>
              <a:t> are ranked </a:t>
            </a:r>
            <a:r>
              <a:rPr lang="en-US" sz="3000" dirty="0"/>
              <a:t>from</a:t>
            </a:r>
            <a:r>
              <a:rPr lang="en-US" sz="3000" b="1" dirty="0"/>
              <a:t> most important </a:t>
            </a:r>
            <a:r>
              <a:rPr lang="en-US" sz="3000" dirty="0"/>
              <a:t>to</a:t>
            </a:r>
            <a:r>
              <a:rPr lang="en-US" sz="3000" b="1" dirty="0"/>
              <a:t> least important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pic>
        <p:nvPicPr>
          <p:cNvPr id="15" name="Picture 14" descr="A group of medals with red ribbons&#10;&#10;Description automatically generated">
            <a:extLst>
              <a:ext uri="{FF2B5EF4-FFF2-40B4-BE49-F238E27FC236}">
                <a16:creationId xmlns:a16="http://schemas.microsoft.com/office/drawing/2014/main" id="{D12D88C7-E312-C842-9443-E13FFEFD3D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6" t="9897" r="71889" b="9720"/>
          <a:stretch/>
        </p:blipFill>
        <p:spPr>
          <a:xfrm>
            <a:off x="1546049" y="1276208"/>
            <a:ext cx="381115" cy="720000"/>
          </a:xfrm>
          <a:prstGeom prst="rect">
            <a:avLst/>
          </a:prstGeom>
        </p:spPr>
      </p:pic>
      <p:pic>
        <p:nvPicPr>
          <p:cNvPr id="37" name="Picture 36" descr="A group of medals with red ribbons&#10;&#10;Description automatically generated">
            <a:extLst>
              <a:ext uri="{FF2B5EF4-FFF2-40B4-BE49-F238E27FC236}">
                <a16:creationId xmlns:a16="http://schemas.microsoft.com/office/drawing/2014/main" id="{F4346102-BE99-CEDC-969F-AFA8A79F8C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44" t="9897" r="40556" b="9720"/>
          <a:stretch/>
        </p:blipFill>
        <p:spPr>
          <a:xfrm>
            <a:off x="1566108" y="2065394"/>
            <a:ext cx="361056" cy="720000"/>
          </a:xfrm>
          <a:prstGeom prst="rect">
            <a:avLst/>
          </a:prstGeom>
        </p:spPr>
      </p:pic>
      <p:pic>
        <p:nvPicPr>
          <p:cNvPr id="40" name="Picture 39" descr="A group of medals with red ribbons&#10;&#10;Description automatically generated">
            <a:extLst>
              <a:ext uri="{FF2B5EF4-FFF2-40B4-BE49-F238E27FC236}">
                <a16:creationId xmlns:a16="http://schemas.microsoft.com/office/drawing/2014/main" id="{02D85BBF-399B-F0D8-91D1-01BE97D21D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555" t="9897" r="8445" b="9956"/>
          <a:stretch/>
        </p:blipFill>
        <p:spPr>
          <a:xfrm>
            <a:off x="1555547" y="2854580"/>
            <a:ext cx="36211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4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What is Principal Component Analysis?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028EB3-2EBB-A68C-43DB-952CE01B9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1805453-3670-115B-A961-113053DBE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852145"/>
              </p:ext>
            </p:extLst>
          </p:nvPr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CA6D-B57D-1651-A026-E74DDAD60365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For example, let us plot </a:t>
            </a:r>
            <a:r>
              <a:rPr lang="en-US" sz="3000" b="1" dirty="0"/>
              <a:t>PC1</a:t>
            </a:r>
            <a:r>
              <a:rPr lang="en-US" sz="3000" dirty="0"/>
              <a:t> and </a:t>
            </a:r>
            <a:r>
              <a:rPr lang="en-US" sz="3000" b="1" dirty="0"/>
              <a:t>PC2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44CB18-40E9-4E74-58CD-0C0B9B32FB1D}"/>
              </a:ext>
            </a:extLst>
          </p:cNvPr>
          <p:cNvSpPr/>
          <p:nvPr/>
        </p:nvSpPr>
        <p:spPr>
          <a:xfrm>
            <a:off x="3182007" y="1542852"/>
            <a:ext cx="2358182" cy="3772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72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E4CFD4-BD17-1A1F-5F63-2739D6206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8A4F549-E897-FB41-2C42-A2FAF2D92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1D6049-61AC-6236-0E49-05FA5E93398B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This is our PCA plot and each point is a person from our dataset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D648720-4D65-D1CB-8D33-08CAE91F6DD2}"/>
              </a:ext>
            </a:extLst>
          </p:cNvPr>
          <p:cNvCxnSpPr>
            <a:cxnSpLocks/>
          </p:cNvCxnSpPr>
          <p:nvPr/>
        </p:nvCxnSpPr>
        <p:spPr>
          <a:xfrm>
            <a:off x="1234887" y="5126986"/>
            <a:ext cx="8471475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9592DB-376C-52F1-2155-117AD691A049}"/>
              </a:ext>
            </a:extLst>
          </p:cNvPr>
          <p:cNvCxnSpPr>
            <a:cxnSpLocks/>
          </p:cNvCxnSpPr>
          <p:nvPr/>
        </p:nvCxnSpPr>
        <p:spPr>
          <a:xfrm flipV="1">
            <a:off x="1234887" y="452893"/>
            <a:ext cx="0" cy="470782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9368BF0-7A6A-C815-4CF6-877C0623D0A8}"/>
                  </a:ext>
                </a:extLst>
              </p14:cNvPr>
              <p14:cNvContentPartPr/>
              <p14:nvPr/>
            </p14:nvContentPartPr>
            <p14:xfrm>
              <a:off x="6943849" y="774600"/>
              <a:ext cx="334" cy="319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9368BF0-7A6A-C815-4CF6-877C0623D0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35499" y="766625"/>
                <a:ext cx="16700" cy="1595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50DB255E-AAA1-5D49-228B-3C422B83CC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7269" y="4250007"/>
            <a:ext cx="667973" cy="637416"/>
          </a:xfrm>
          <a:prstGeom prst="rect">
            <a:avLst/>
          </a:prstGeom>
        </p:spPr>
      </p:pic>
      <p:pic>
        <p:nvPicPr>
          <p:cNvPr id="10" name="Graphic 9" descr="Man with solid fill">
            <a:extLst>
              <a:ext uri="{FF2B5EF4-FFF2-40B4-BE49-F238E27FC236}">
                <a16:creationId xmlns:a16="http://schemas.microsoft.com/office/drawing/2014/main" id="{81B5C4B1-67A7-47A4-D01B-92B316DD46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71432" y="3755301"/>
            <a:ext cx="667973" cy="637416"/>
          </a:xfrm>
          <a:prstGeom prst="rect">
            <a:avLst/>
          </a:prstGeom>
        </p:spPr>
      </p:pic>
      <p:pic>
        <p:nvPicPr>
          <p:cNvPr id="11" name="Graphic 10" descr="Man with solid fill">
            <a:extLst>
              <a:ext uri="{FF2B5EF4-FFF2-40B4-BE49-F238E27FC236}">
                <a16:creationId xmlns:a16="http://schemas.microsoft.com/office/drawing/2014/main" id="{5C9193E2-478A-4442-E560-AED45C3CEB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47269" y="3350542"/>
            <a:ext cx="667973" cy="637416"/>
          </a:xfrm>
          <a:prstGeom prst="rect">
            <a:avLst/>
          </a:prstGeom>
        </p:spPr>
      </p:pic>
      <p:pic>
        <p:nvPicPr>
          <p:cNvPr id="12" name="Graphic 11" descr="Man with solid fill">
            <a:extLst>
              <a:ext uri="{FF2B5EF4-FFF2-40B4-BE49-F238E27FC236}">
                <a16:creationId xmlns:a16="http://schemas.microsoft.com/office/drawing/2014/main" id="{2036DB3E-69C3-5ED6-83D0-3F81D166FA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93337" y="3032276"/>
            <a:ext cx="667973" cy="637416"/>
          </a:xfrm>
          <a:prstGeom prst="rect">
            <a:avLst/>
          </a:prstGeom>
        </p:spPr>
      </p:pic>
      <p:pic>
        <p:nvPicPr>
          <p:cNvPr id="13" name="Graphic 12" descr="Man with solid fill">
            <a:extLst>
              <a:ext uri="{FF2B5EF4-FFF2-40B4-BE49-F238E27FC236}">
                <a16:creationId xmlns:a16="http://schemas.microsoft.com/office/drawing/2014/main" id="{CFAE89AE-95D8-9FD1-9C8C-CCBC55B12E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4466" y="4002654"/>
            <a:ext cx="667973" cy="637416"/>
          </a:xfrm>
          <a:prstGeom prst="rect">
            <a:avLst/>
          </a:prstGeom>
        </p:spPr>
      </p:pic>
      <p:pic>
        <p:nvPicPr>
          <p:cNvPr id="14" name="Graphic 13" descr="Man with solid fill">
            <a:extLst>
              <a:ext uri="{FF2B5EF4-FFF2-40B4-BE49-F238E27FC236}">
                <a16:creationId xmlns:a16="http://schemas.microsoft.com/office/drawing/2014/main" id="{BD2C3DC3-275D-7891-8821-8D0032706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48730" y="3228813"/>
            <a:ext cx="667973" cy="637416"/>
          </a:xfrm>
          <a:prstGeom prst="rect">
            <a:avLst/>
          </a:prstGeom>
        </p:spPr>
      </p:pic>
      <p:pic>
        <p:nvPicPr>
          <p:cNvPr id="17" name="Graphic 16" descr="Man with solid fill">
            <a:extLst>
              <a:ext uri="{FF2B5EF4-FFF2-40B4-BE49-F238E27FC236}">
                <a16:creationId xmlns:a16="http://schemas.microsoft.com/office/drawing/2014/main" id="{552794A2-5901-D506-4B10-0AD50A63DE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8589" y="786355"/>
            <a:ext cx="667973" cy="637416"/>
          </a:xfrm>
          <a:prstGeom prst="rect">
            <a:avLst/>
          </a:prstGeom>
        </p:spPr>
      </p:pic>
      <p:pic>
        <p:nvPicPr>
          <p:cNvPr id="18" name="Graphic 17" descr="Man with solid fill">
            <a:extLst>
              <a:ext uri="{FF2B5EF4-FFF2-40B4-BE49-F238E27FC236}">
                <a16:creationId xmlns:a16="http://schemas.microsoft.com/office/drawing/2014/main" id="{61AAD946-7E0C-2546-13F0-332CF107FE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4187" y="3188355"/>
            <a:ext cx="667973" cy="637416"/>
          </a:xfrm>
          <a:prstGeom prst="rect">
            <a:avLst/>
          </a:prstGeom>
        </p:spPr>
      </p:pic>
      <p:pic>
        <p:nvPicPr>
          <p:cNvPr id="19" name="Graphic 18" descr="Man with solid fill">
            <a:extLst>
              <a:ext uri="{FF2B5EF4-FFF2-40B4-BE49-F238E27FC236}">
                <a16:creationId xmlns:a16="http://schemas.microsoft.com/office/drawing/2014/main" id="{A11D0BE7-CF9E-0838-52DC-7D07588741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7763" y="3379704"/>
            <a:ext cx="667973" cy="637416"/>
          </a:xfrm>
          <a:prstGeom prst="rect">
            <a:avLst/>
          </a:prstGeom>
        </p:spPr>
      </p:pic>
      <p:pic>
        <p:nvPicPr>
          <p:cNvPr id="20" name="Graphic 19" descr="Man with solid fill">
            <a:extLst>
              <a:ext uri="{FF2B5EF4-FFF2-40B4-BE49-F238E27FC236}">
                <a16:creationId xmlns:a16="http://schemas.microsoft.com/office/drawing/2014/main" id="{ADC94278-1F07-D6A7-A789-99BA33E12C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7901" y="3655580"/>
            <a:ext cx="667973" cy="637416"/>
          </a:xfrm>
          <a:prstGeom prst="rect">
            <a:avLst/>
          </a:prstGeom>
        </p:spPr>
      </p:pic>
      <p:pic>
        <p:nvPicPr>
          <p:cNvPr id="21" name="Graphic 20" descr="Man with solid fill">
            <a:extLst>
              <a:ext uri="{FF2B5EF4-FFF2-40B4-BE49-F238E27FC236}">
                <a16:creationId xmlns:a16="http://schemas.microsoft.com/office/drawing/2014/main" id="{09F667DC-F716-2E46-F848-FD3AB0058D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5911" y="3292156"/>
            <a:ext cx="667973" cy="637416"/>
          </a:xfrm>
          <a:prstGeom prst="rect">
            <a:avLst/>
          </a:prstGeom>
        </p:spPr>
      </p:pic>
      <p:pic>
        <p:nvPicPr>
          <p:cNvPr id="23" name="Graphic 22" descr="Man with solid fill">
            <a:extLst>
              <a:ext uri="{FF2B5EF4-FFF2-40B4-BE49-F238E27FC236}">
                <a16:creationId xmlns:a16="http://schemas.microsoft.com/office/drawing/2014/main" id="{F5E94E7E-F001-C67D-20E6-BF3D0C276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154729" y="3974288"/>
            <a:ext cx="667973" cy="637416"/>
          </a:xfrm>
          <a:prstGeom prst="rect">
            <a:avLst/>
          </a:prstGeom>
        </p:spPr>
      </p:pic>
      <p:pic>
        <p:nvPicPr>
          <p:cNvPr id="24" name="Graphic 23" descr="Man with solid fill">
            <a:extLst>
              <a:ext uri="{FF2B5EF4-FFF2-40B4-BE49-F238E27FC236}">
                <a16:creationId xmlns:a16="http://schemas.microsoft.com/office/drawing/2014/main" id="{4D9566B8-82DE-EFF9-C2D6-F64100CF4A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3393" y="1582625"/>
            <a:ext cx="667973" cy="637416"/>
          </a:xfrm>
          <a:prstGeom prst="rect">
            <a:avLst/>
          </a:prstGeom>
        </p:spPr>
      </p:pic>
      <p:pic>
        <p:nvPicPr>
          <p:cNvPr id="25" name="Graphic 24" descr="Man with solid fill">
            <a:extLst>
              <a:ext uri="{FF2B5EF4-FFF2-40B4-BE49-F238E27FC236}">
                <a16:creationId xmlns:a16="http://schemas.microsoft.com/office/drawing/2014/main" id="{9C890147-1D87-87C9-7C41-AF533E3D9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5398" y="1153802"/>
            <a:ext cx="667973" cy="637416"/>
          </a:xfrm>
          <a:prstGeom prst="rect">
            <a:avLst/>
          </a:prstGeom>
        </p:spPr>
      </p:pic>
      <p:pic>
        <p:nvPicPr>
          <p:cNvPr id="26" name="Graphic 25" descr="Man with solid fill">
            <a:extLst>
              <a:ext uri="{FF2B5EF4-FFF2-40B4-BE49-F238E27FC236}">
                <a16:creationId xmlns:a16="http://schemas.microsoft.com/office/drawing/2014/main" id="{B7BEBC52-24FB-E50A-E80C-243C324F7C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40737" y="1782771"/>
            <a:ext cx="667973" cy="637416"/>
          </a:xfrm>
          <a:prstGeom prst="rect">
            <a:avLst/>
          </a:prstGeom>
        </p:spPr>
      </p:pic>
      <p:pic>
        <p:nvPicPr>
          <p:cNvPr id="27" name="Graphic 26" descr="Man with solid fill">
            <a:extLst>
              <a:ext uri="{FF2B5EF4-FFF2-40B4-BE49-F238E27FC236}">
                <a16:creationId xmlns:a16="http://schemas.microsoft.com/office/drawing/2014/main" id="{9FC7CE69-5C6F-C7C4-63A5-E71C5BEA32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9653" y="2932389"/>
            <a:ext cx="667973" cy="637416"/>
          </a:xfrm>
          <a:prstGeom prst="rect">
            <a:avLst/>
          </a:prstGeom>
        </p:spPr>
      </p:pic>
      <p:pic>
        <p:nvPicPr>
          <p:cNvPr id="28" name="Graphic 27" descr="Man with solid fill">
            <a:extLst>
              <a:ext uri="{FF2B5EF4-FFF2-40B4-BE49-F238E27FC236}">
                <a16:creationId xmlns:a16="http://schemas.microsoft.com/office/drawing/2014/main" id="{2A439295-1DAF-EBDE-EC07-34B693BB1A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443393" y="586209"/>
            <a:ext cx="667973" cy="637416"/>
          </a:xfrm>
          <a:prstGeom prst="rect">
            <a:avLst/>
          </a:prstGeom>
        </p:spPr>
      </p:pic>
      <p:pic>
        <p:nvPicPr>
          <p:cNvPr id="29" name="Graphic 28" descr="Man with solid fill">
            <a:extLst>
              <a:ext uri="{FF2B5EF4-FFF2-40B4-BE49-F238E27FC236}">
                <a16:creationId xmlns:a16="http://schemas.microsoft.com/office/drawing/2014/main" id="{C722E5DF-7792-6BBF-78C7-52AB360D8C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70813" y="2269839"/>
            <a:ext cx="667973" cy="637416"/>
          </a:xfrm>
          <a:prstGeom prst="rect">
            <a:avLst/>
          </a:prstGeom>
        </p:spPr>
      </p:pic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2BA24E0E-6848-A795-8B63-869C7A7B2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1234" y="1683354"/>
            <a:ext cx="667973" cy="63741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A52B7920-E500-B258-215E-DA9B3DFDE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74460" y="2828110"/>
            <a:ext cx="667973" cy="6374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0E6B3C4-EB81-B2EF-15F2-36D91CD9B074}"/>
              </a:ext>
            </a:extLst>
          </p:cNvPr>
          <p:cNvSpPr txBox="1"/>
          <p:nvPr/>
        </p:nvSpPr>
        <p:spPr>
          <a:xfrm>
            <a:off x="5681360" y="5219476"/>
            <a:ext cx="8362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PC1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96952C-3814-E938-4795-126E62963274}"/>
              </a:ext>
            </a:extLst>
          </p:cNvPr>
          <p:cNvSpPr txBox="1"/>
          <p:nvPr/>
        </p:nvSpPr>
        <p:spPr>
          <a:xfrm rot="16200000">
            <a:off x="411854" y="2374200"/>
            <a:ext cx="902874" cy="442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PC2</a:t>
            </a:r>
          </a:p>
        </p:txBody>
      </p:sp>
    </p:spTree>
    <p:extLst>
      <p:ext uri="{BB962C8B-B14F-4D97-AF65-F5344CB8AC3E}">
        <p14:creationId xmlns:p14="http://schemas.microsoft.com/office/powerpoint/2010/main" val="203992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99D75F-83B0-C0AD-1F74-C72459294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F5C6552-0C68-2C5B-3C4D-596314A77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8163CF-0EB5-2CD2-60E2-CCFFE1D01702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Let us color the points by age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1EEFFE2-FDE2-0F6B-69E1-F1D7D21360A6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BABF103-BE95-66BE-1819-400150AB8427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B011BE36-4EC3-813D-5BA3-6249E3B7F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2FE311-0CD0-354B-0770-DC250D822B41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2FE311-0CD0-354B-0770-DC250D822B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39F06432-F2E3-FB33-8596-DBA217812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665A8A13-5485-FF2C-2965-8A2480461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5E267B5F-4B00-6848-BBBC-36FBD2301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9433F6C1-B1EA-1A5E-E69F-9A6F066BE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BF1E339B-0484-C2DE-3E5F-3F812D987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0B544EF6-FCC4-A4C1-8E39-524C8BF3A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6AF99FCF-83A1-6A94-D4E4-F82DA4787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1B78166E-F10B-E78C-5BF5-8C17EE9C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2379FB83-5E47-031B-6D17-6BB673952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0BFE51F8-C4EF-6E1B-8639-040D1B9C1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5569A5E7-3228-D930-2297-79F3190C6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0E8BDEA9-E981-2865-12EF-A7E036116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0DDD8848-015F-ADB5-64BD-5C48C8308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A78D4675-600E-F07E-96C1-E04B6026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C034A37C-D4E8-AF96-C9F2-93275C19E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4FB2D4BA-0E81-B822-807C-2CF8ACF22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680CD92E-1979-A512-DEE3-957390EA6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4E79FD2F-BD11-A9B6-E1F3-2987129BF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1C200E92-E273-AEFF-844F-16123DAE0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2C3EF1B7-FB79-24DD-8F1D-68589C890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96F838D8-8230-9668-2143-97E8CA836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EEA04F4-6207-1D20-0686-915104362AD6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AF6716-C8CE-7AF3-2F5D-3F27D1E02EC9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213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43F099-3AAC-9E0D-1D73-36CDB3DFB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FBC280-F914-00D5-EC05-5CBD1ABDF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E11501A-3A2C-7FAF-DB26-6AFE01B888C6}"/>
              </a:ext>
            </a:extLst>
          </p:cNvPr>
          <p:cNvSpPr txBox="1">
            <a:spLocks/>
          </p:cNvSpPr>
          <p:nvPr/>
        </p:nvSpPr>
        <p:spPr>
          <a:xfrm>
            <a:off x="365536" y="5554415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can see that our samples are already clustered together really nice by </a:t>
            </a:r>
            <a:r>
              <a:rPr lang="en-US" sz="3000" b="1" dirty="0"/>
              <a:t>age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682BA41-1E9B-A361-8B5F-B853FFDC8DD4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8F31FB0-950B-DD14-7BD3-D26220AA92E1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08BFB02-7EC9-3639-CF6B-5D7AFE67A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89FE449-B60E-9F08-989E-D8CF0BCCA4AA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89FE449-B60E-9F08-989E-D8CF0BCCA4A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D26DB36F-FE62-B0E2-F46A-40288344B0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D94DE899-E94D-9529-B58D-F5BAD5F6D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47E137BE-2714-2EC8-6DCA-C96E4DCAF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140C4CD2-AC09-D3F8-D3D3-7380DDF49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78B29986-06F1-586E-50D9-9361A4273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60117B88-8607-109A-377A-ED38D11C2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9EDC1FB2-7863-69B1-1052-8A6973E57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59F9D575-9CB4-D65A-08FF-6422DE36C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138833A6-4887-566C-FFF8-2D7A414AF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ADF2D272-01EA-5028-7FEB-75C302215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4EBE702F-B13F-7F1F-1E14-3FB5380AF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29FE9911-F44C-0EB3-CE20-5B00B1442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2BF51100-5797-0D40-2C2B-043AC7623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170BC7E6-AFF9-A29E-75C6-9082851F1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3D681737-0B19-F451-5203-73F8D340B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39F21AB3-773F-58BF-C16A-A451C488A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9A627825-8331-A6A9-BF95-E6683DE4D3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E8BCD9F1-F4B4-8CB8-485C-98646DC03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5E91FE57-E71B-04A7-FB84-99EEBA7F8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79A5CD6C-E58C-0373-F05D-DFD4C951D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A84CB0BE-6E0B-E497-C42D-19AC038A67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7F01A5-0BD2-721C-D9A4-A7E5C6588DE0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FFF399-B56F-05F4-6FFB-DBD5BD6B782B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01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F5837C-5B7B-ADAF-3163-691255D7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074C42-782C-3973-D9B7-A94260A3C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D8D37FB-6BF2-7684-6473-AFD694443367}"/>
              </a:ext>
            </a:extLst>
          </p:cNvPr>
          <p:cNvSpPr txBox="1">
            <a:spLocks/>
          </p:cNvSpPr>
          <p:nvPr/>
        </p:nvSpPr>
        <p:spPr>
          <a:xfrm>
            <a:off x="365536" y="5554415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Those people who live</a:t>
            </a:r>
            <a:r>
              <a:rPr lang="en-US" sz="3000" b="1" dirty="0">
                <a:solidFill>
                  <a:srgbClr val="00B0F0"/>
                </a:solidFill>
              </a:rPr>
              <a:t> longer </a:t>
            </a:r>
            <a:r>
              <a:rPr lang="en-US" sz="3000" dirty="0"/>
              <a:t>seem to be grouped together and those who live </a:t>
            </a:r>
            <a:r>
              <a:rPr lang="en-US" sz="3000" b="1" dirty="0">
                <a:solidFill>
                  <a:srgbClr val="FFC000"/>
                </a:solidFill>
              </a:rPr>
              <a:t>shorter</a:t>
            </a:r>
            <a:r>
              <a:rPr lang="en-US" sz="3000" dirty="0"/>
              <a:t> tend to be grouped together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B7E89-B30D-B5D2-FD82-CA8B66C62695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24E83C5-440C-CCF3-8B1A-7B8B03C9E86C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DB58B05-16CD-0BF6-9F50-43AEB16C3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2DEB4C-E122-F7D5-3422-254333119A79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2DEB4C-E122-F7D5-3422-254333119A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C63D13BD-DC2F-E94D-1DEF-628437F34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2FF2F570-D56A-2145-3534-A52260CD6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C144E0CC-B754-6AE1-BDDD-48E9BF599C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CC9FE0F0-5ACD-D1FE-E569-BCAB89DCE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C9015C6C-14B9-ABEB-5CDC-363139913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79EC3CAB-09EF-B088-810C-7454ABB6B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5D4BB5FF-F6CD-0C10-3926-D9269C3A8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5D32629E-095E-9F18-3197-D17406077F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48A4E07D-654B-BC7C-EE83-EAF1F2A4D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225CC79E-7B11-BEC1-11ED-2C8061784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358499E8-A50F-6549-95E1-DE51172A6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341FE8B0-8A86-6692-616A-3C40A9380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A9B1F530-D763-8373-B765-98DCCD8BC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8C9AA79E-B0E6-9658-DDAE-D82DCA999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2EBD40A3-8E2A-72DD-9AAE-01CCA9A32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06BC8B95-3E56-D01A-3569-F9FBB50BD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A71FC6A9-11F5-ED8A-DB25-084CBAD5B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D2CCE0D2-182E-9C04-335F-793126363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4C27FC4F-F6DF-1937-2C58-40251D599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7A2346E7-3308-CDA1-A675-AD21231AA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D56967A4-6730-7D6D-EBFD-0DA9C37AE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A92069A-F759-CEDB-C263-506CA717A33E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904446-7B55-A403-3E56-E518DD416741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463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2268EC9-BEC8-141A-C750-39A4568EE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6F72AF4F-1611-B055-7C45-D66DE2E47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4" y="942040"/>
            <a:ext cx="5076339" cy="1800000"/>
          </a:xfrm>
          <a:prstGeom prst="rect">
            <a:avLst/>
          </a:prstGeom>
        </p:spPr>
      </p:pic>
      <p:pic>
        <p:nvPicPr>
          <p:cNvPr id="15" name="Picture 14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4BB8A2BA-68AA-709D-1C80-0DA4C8C6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10" y="582040"/>
            <a:ext cx="3901757" cy="2520000"/>
          </a:xfrm>
          <a:prstGeom prst="rect">
            <a:avLst/>
          </a:prstGeom>
        </p:spPr>
      </p:pic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61FC1FCD-7AEF-284E-AE58-456266CB5456}"/>
              </a:ext>
            </a:extLst>
          </p:cNvPr>
          <p:cNvCxnSpPr>
            <a:cxnSpLocks/>
            <a:stCxn id="11" idx="3"/>
            <a:endCxn id="18" idx="0"/>
          </p:cNvCxnSpPr>
          <p:nvPr/>
        </p:nvCxnSpPr>
        <p:spPr>
          <a:xfrm flipV="1">
            <a:off x="5219503" y="1488097"/>
            <a:ext cx="1462042" cy="353943"/>
          </a:xfrm>
          <a:prstGeom prst="curvedConnector4">
            <a:avLst>
              <a:gd name="adj1" fmla="val 29975"/>
              <a:gd name="adj2" fmla="val 31886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36514C3-3415-753A-3626-5805BD4F0E03}"/>
              </a:ext>
            </a:extLst>
          </p:cNvPr>
          <p:cNvCxnSpPr>
            <a:cxnSpLocks/>
            <a:stCxn id="18" idx="2"/>
            <a:endCxn id="15" idx="1"/>
          </p:cNvCxnSpPr>
          <p:nvPr/>
        </p:nvCxnSpPr>
        <p:spPr>
          <a:xfrm rot="5400000" flipH="1" flipV="1">
            <a:off x="7240905" y="1282679"/>
            <a:ext cx="353943" cy="1472665"/>
          </a:xfrm>
          <a:prstGeom prst="curvedConnector4">
            <a:avLst>
              <a:gd name="adj1" fmla="val -64587"/>
              <a:gd name="adj2" fmla="val 6988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9C0DB4-B42F-3457-47F6-4F7D8599E9E8}"/>
              </a:ext>
            </a:extLst>
          </p:cNvPr>
          <p:cNvSpPr txBox="1"/>
          <p:nvPr/>
        </p:nvSpPr>
        <p:spPr>
          <a:xfrm>
            <a:off x="6096000" y="1488097"/>
            <a:ext cx="1171090" cy="70788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PH" sz="4000" b="1" dirty="0">
                <a:solidFill>
                  <a:srgbClr val="00B0F0"/>
                </a:solidFill>
              </a:rPr>
              <a:t>PCA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1595B803-16AF-0753-C526-032037F81E4A}"/>
              </a:ext>
            </a:extLst>
          </p:cNvPr>
          <p:cNvSpPr txBox="1">
            <a:spLocks/>
          </p:cNvSpPr>
          <p:nvPr/>
        </p:nvSpPr>
        <p:spPr>
          <a:xfrm>
            <a:off x="959763" y="4344482"/>
            <a:ext cx="10564906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So, PCA took into account all of the factors and transformed them into new variables called </a:t>
            </a:r>
            <a:r>
              <a:rPr lang="en-US" sz="3000" b="1" dirty="0">
                <a:solidFill>
                  <a:srgbClr val="002060"/>
                </a:solidFill>
              </a:rPr>
              <a:t>principal components 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B11A7986-A54C-ED58-EEEE-766C00A91C54}"/>
              </a:ext>
            </a:extLst>
          </p:cNvPr>
          <p:cNvSpPr txBox="1">
            <a:spLocks/>
          </p:cNvSpPr>
          <p:nvPr/>
        </p:nvSpPr>
        <p:spPr>
          <a:xfrm>
            <a:off x="1621095" y="314502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8 factors (dimensions)</a:t>
            </a:r>
            <a:endParaRPr lang="en-US" sz="3000" b="1" dirty="0">
              <a:solidFill>
                <a:srgbClr val="0070C0"/>
              </a:solidFill>
            </a:endParaRP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FC9C814D-0AAD-79BB-3101-6E6423A7A670}"/>
              </a:ext>
            </a:extLst>
          </p:cNvPr>
          <p:cNvSpPr txBox="1">
            <a:spLocks/>
          </p:cNvSpPr>
          <p:nvPr/>
        </p:nvSpPr>
        <p:spPr>
          <a:xfrm>
            <a:off x="8853544" y="3235874"/>
            <a:ext cx="2450466" cy="6147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b="1" dirty="0"/>
              <a:t>5 principal Components</a:t>
            </a:r>
            <a:endParaRPr lang="en-US" sz="3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2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03D30FB-44DA-7B35-9BE9-97C135449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CDEE86-5184-59D5-28BA-53B70EABC7EF}"/>
              </a:ext>
            </a:extLst>
          </p:cNvPr>
          <p:cNvGraphicFramePr>
            <a:graphicFrameLocks noGrp="1"/>
          </p:cNvGraphicFramePr>
          <p:nvPr/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9661-ECE1-49C5-ED26-718969632936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And if we just take the first two components 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89B7A5-9E64-A02D-5DB4-9FC5607B0D50}"/>
              </a:ext>
            </a:extLst>
          </p:cNvPr>
          <p:cNvSpPr/>
          <p:nvPr/>
        </p:nvSpPr>
        <p:spPr>
          <a:xfrm>
            <a:off x="3182007" y="1542852"/>
            <a:ext cx="2358182" cy="37722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7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94A95E-F2D6-4FEA-5426-F599A98C1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AA924-CEFC-963E-ECE2-372C1D116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85864F-7365-342B-87D3-3F0B10B69C12}"/>
              </a:ext>
            </a:extLst>
          </p:cNvPr>
          <p:cNvSpPr txBox="1">
            <a:spLocks/>
          </p:cNvSpPr>
          <p:nvPr/>
        </p:nvSpPr>
        <p:spPr>
          <a:xfrm>
            <a:off x="365536" y="5554415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actually already see some interesting trends in our data.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D37E9DE-997D-F8D2-80AB-C9076DE85452}"/>
              </a:ext>
            </a:extLst>
          </p:cNvPr>
          <p:cNvGrpSpPr/>
          <p:nvPr/>
        </p:nvGrpSpPr>
        <p:grpSpPr>
          <a:xfrm>
            <a:off x="642000" y="444500"/>
            <a:ext cx="10907993" cy="5252030"/>
            <a:chOff x="351534" y="349652"/>
            <a:chExt cx="11757593" cy="5932482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12A4D8F-A67C-53D8-DFE8-353CFBA88006}"/>
                </a:ext>
              </a:extLst>
            </p:cNvPr>
            <p:cNvCxnSpPr>
              <a:cxnSpLocks/>
            </p:cNvCxnSpPr>
            <p:nvPr/>
          </p:nvCxnSpPr>
          <p:spPr>
            <a:xfrm>
              <a:off x="990600" y="5638800"/>
              <a:ext cx="913130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953C145-F8CC-15A3-A3B8-6CD4F7ADB0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359132"/>
              <a:ext cx="0" cy="531776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307A4DB-FFBE-2FC5-6AE5-5B169148C9A9}"/>
                    </a:ext>
                  </a:extLst>
                </p14:cNvPr>
                <p14:cNvContentPartPr/>
                <p14:nvPr/>
              </p14:nvContentPartPr>
              <p14:xfrm>
                <a:off x="7144220" y="722520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307A4DB-FFBE-2FC5-6AE5-5B169148C9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35220" y="713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62546FB7-EE8E-1525-AD8A-B903B897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4648200"/>
              <a:ext cx="720000" cy="720000"/>
            </a:xfrm>
            <a:prstGeom prst="rect">
              <a:avLst/>
            </a:prstGeom>
          </p:spPr>
        </p:pic>
        <p:pic>
          <p:nvPicPr>
            <p:cNvPr id="8" name="Picture 7" descr="A graph of smoking and cigarettes&#10;&#10;Description automatically generated">
              <a:extLst>
                <a:ext uri="{FF2B5EF4-FFF2-40B4-BE49-F238E27FC236}">
                  <a16:creationId xmlns:a16="http://schemas.microsoft.com/office/drawing/2014/main" id="{D60FA4D8-7E0B-A166-35B1-2758ACF94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harpenSoften amount="50000"/>
                      </a14:imgEffect>
                      <a14:imgEffect>
                        <a14:brightnessContrast bright="20000" contrast="-40000"/>
                      </a14:imgEffect>
                    </a14:imgLayer>
                  </a14:imgProps>
                </a:ext>
              </a:extLst>
            </a:blip>
            <a:srcRect l="77871" t="4246" r="3460" b="60538"/>
            <a:stretch/>
          </p:blipFill>
          <p:spPr>
            <a:xfrm>
              <a:off x="10548980" y="349652"/>
              <a:ext cx="1560147" cy="1655401"/>
            </a:xfrm>
            <a:prstGeom prst="rect">
              <a:avLst/>
            </a:prstGeom>
            <a:noFill/>
          </p:spPr>
        </p:pic>
        <p:pic>
          <p:nvPicPr>
            <p:cNvPr id="10" name="Graphic 9" descr="Man with solid fill">
              <a:extLst>
                <a:ext uri="{FF2B5EF4-FFF2-40B4-BE49-F238E27FC236}">
                  <a16:creationId xmlns:a16="http://schemas.microsoft.com/office/drawing/2014/main" id="{7F9CE3AE-AFCF-4B3C-AAEF-81BC37161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92301" y="4089400"/>
              <a:ext cx="720000" cy="720000"/>
            </a:xfrm>
            <a:prstGeom prst="rect">
              <a:avLst/>
            </a:prstGeom>
          </p:spPr>
        </p:pic>
        <p:pic>
          <p:nvPicPr>
            <p:cNvPr id="11" name="Graphic 10" descr="Man with solid fill">
              <a:extLst>
                <a:ext uri="{FF2B5EF4-FFF2-40B4-BE49-F238E27FC236}">
                  <a16:creationId xmlns:a16="http://schemas.microsoft.com/office/drawing/2014/main" id="{7D293A93-8DA2-7EFE-A112-E247EADB0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35101" y="3632200"/>
              <a:ext cx="720000" cy="720000"/>
            </a:xfrm>
            <a:prstGeom prst="rect">
              <a:avLst/>
            </a:prstGeom>
          </p:spPr>
        </p:pic>
        <p:pic>
          <p:nvPicPr>
            <p:cNvPr id="12" name="Graphic 11" descr="Man with solid fill">
              <a:extLst>
                <a:ext uri="{FF2B5EF4-FFF2-40B4-BE49-F238E27FC236}">
                  <a16:creationId xmlns:a16="http://schemas.microsoft.com/office/drawing/2014/main" id="{9A59306C-278A-E380-3FEC-7E2EF69C86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23701" y="3272700"/>
              <a:ext cx="720000" cy="720000"/>
            </a:xfrm>
            <a:prstGeom prst="rect">
              <a:avLst/>
            </a:prstGeom>
          </p:spPr>
        </p:pic>
        <p:pic>
          <p:nvPicPr>
            <p:cNvPr id="13" name="Graphic 12" descr="Man with solid fill">
              <a:extLst>
                <a:ext uri="{FF2B5EF4-FFF2-40B4-BE49-F238E27FC236}">
                  <a16:creationId xmlns:a16="http://schemas.microsoft.com/office/drawing/2014/main" id="{66C8C8E8-69E5-1EC4-0B78-1A714DD9D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359063" y="4368800"/>
              <a:ext cx="720000" cy="720000"/>
            </a:xfrm>
            <a:prstGeom prst="rect">
              <a:avLst/>
            </a:prstGeom>
          </p:spPr>
        </p:pic>
        <p:pic>
          <p:nvPicPr>
            <p:cNvPr id="14" name="Graphic 13" descr="Man with solid fill">
              <a:extLst>
                <a:ext uri="{FF2B5EF4-FFF2-40B4-BE49-F238E27FC236}">
                  <a16:creationId xmlns:a16="http://schemas.microsoft.com/office/drawing/2014/main" id="{C51AAA00-C9DD-3D12-426D-B9DF3D310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514564" y="3494700"/>
              <a:ext cx="720000" cy="720000"/>
            </a:xfrm>
            <a:prstGeom prst="rect">
              <a:avLst/>
            </a:prstGeom>
          </p:spPr>
        </p:pic>
        <p:pic>
          <p:nvPicPr>
            <p:cNvPr id="17" name="Graphic 16" descr="Man with solid fill">
              <a:extLst>
                <a:ext uri="{FF2B5EF4-FFF2-40B4-BE49-F238E27FC236}">
                  <a16:creationId xmlns:a16="http://schemas.microsoft.com/office/drawing/2014/main" id="{71792E2F-1D67-05DD-BBE9-881FED244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520683" y="735798"/>
              <a:ext cx="720000" cy="720000"/>
            </a:xfrm>
            <a:prstGeom prst="rect">
              <a:avLst/>
            </a:prstGeom>
          </p:spPr>
        </p:pic>
        <p:pic>
          <p:nvPicPr>
            <p:cNvPr id="18" name="Graphic 17" descr="Man with solid fill">
              <a:extLst>
                <a:ext uri="{FF2B5EF4-FFF2-40B4-BE49-F238E27FC236}">
                  <a16:creationId xmlns:a16="http://schemas.microsoft.com/office/drawing/2014/main" id="{2606C5B1-9120-D390-FA02-071C0A38E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859462" y="3449000"/>
              <a:ext cx="720000" cy="720000"/>
            </a:xfrm>
            <a:prstGeom prst="rect">
              <a:avLst/>
            </a:prstGeom>
          </p:spPr>
        </p:pic>
        <p:pic>
          <p:nvPicPr>
            <p:cNvPr id="19" name="Graphic 18" descr="Man with solid fill">
              <a:extLst>
                <a:ext uri="{FF2B5EF4-FFF2-40B4-BE49-F238E27FC236}">
                  <a16:creationId xmlns:a16="http://schemas.microsoft.com/office/drawing/2014/main" id="{DE152206-5668-745C-5B34-540576CB0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682512" y="3665141"/>
              <a:ext cx="720000" cy="720000"/>
            </a:xfrm>
            <a:prstGeom prst="rect">
              <a:avLst/>
            </a:prstGeom>
          </p:spPr>
        </p:pic>
        <p:pic>
          <p:nvPicPr>
            <p:cNvPr id="20" name="Graphic 19" descr="Man with solid fill">
              <a:extLst>
                <a:ext uri="{FF2B5EF4-FFF2-40B4-BE49-F238E27FC236}">
                  <a16:creationId xmlns:a16="http://schemas.microsoft.com/office/drawing/2014/main" id="{8039CF8E-BC22-9A67-8108-584BE35B9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286278" y="3976759"/>
              <a:ext cx="720000" cy="720000"/>
            </a:xfrm>
            <a:prstGeom prst="rect">
              <a:avLst/>
            </a:prstGeom>
          </p:spPr>
        </p:pic>
        <p:pic>
          <p:nvPicPr>
            <p:cNvPr id="21" name="Graphic 20" descr="Man with solid fill">
              <a:extLst>
                <a:ext uri="{FF2B5EF4-FFF2-40B4-BE49-F238E27FC236}">
                  <a16:creationId xmlns:a16="http://schemas.microsoft.com/office/drawing/2014/main" id="{168C441E-6BE1-7041-598E-FEAA64D24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372799" y="3566250"/>
              <a:ext cx="720000" cy="720000"/>
            </a:xfrm>
            <a:prstGeom prst="rect">
              <a:avLst/>
            </a:prstGeom>
          </p:spPr>
        </p:pic>
        <p:pic>
          <p:nvPicPr>
            <p:cNvPr id="23" name="Graphic 22" descr="Man with solid fill">
              <a:extLst>
                <a:ext uri="{FF2B5EF4-FFF2-40B4-BE49-F238E27FC236}">
                  <a16:creationId xmlns:a16="http://schemas.microsoft.com/office/drawing/2014/main" id="{CA20AF35-F004-FFC1-48AE-1AD369BCA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215750" y="4336759"/>
              <a:ext cx="720000" cy="720000"/>
            </a:xfrm>
            <a:prstGeom prst="rect">
              <a:avLst/>
            </a:prstGeom>
          </p:spPr>
        </p:pic>
        <p:pic>
          <p:nvPicPr>
            <p:cNvPr id="24" name="Graphic 23" descr="Man with solid fill">
              <a:extLst>
                <a:ext uri="{FF2B5EF4-FFF2-40B4-BE49-F238E27FC236}">
                  <a16:creationId xmlns:a16="http://schemas.microsoft.com/office/drawing/2014/main" id="{BA8D38B9-089F-7C78-13A0-DCAA9877C2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1635232"/>
              <a:ext cx="720000" cy="720000"/>
            </a:xfrm>
            <a:prstGeom prst="rect">
              <a:avLst/>
            </a:prstGeom>
          </p:spPr>
        </p:pic>
        <p:pic>
          <p:nvPicPr>
            <p:cNvPr id="25" name="Graphic 24" descr="Man with solid fill">
              <a:extLst>
                <a:ext uri="{FF2B5EF4-FFF2-40B4-BE49-F238E27FC236}">
                  <a16:creationId xmlns:a16="http://schemas.microsoft.com/office/drawing/2014/main" id="{CE5794DA-1D38-6CF1-8265-5235F8060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12999" y="1150851"/>
              <a:ext cx="720000" cy="720000"/>
            </a:xfrm>
            <a:prstGeom prst="rect">
              <a:avLst/>
            </a:prstGeom>
          </p:spPr>
        </p:pic>
        <p:pic>
          <p:nvPicPr>
            <p:cNvPr id="26" name="Graphic 25" descr="Man with solid fill">
              <a:extLst>
                <a:ext uri="{FF2B5EF4-FFF2-40B4-BE49-F238E27FC236}">
                  <a16:creationId xmlns:a16="http://schemas.microsoft.com/office/drawing/2014/main" id="{EEEA9EBF-4BA2-F99B-A1B6-D682C9AA4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188853" y="1861309"/>
              <a:ext cx="720000" cy="720000"/>
            </a:xfrm>
            <a:prstGeom prst="rect">
              <a:avLst/>
            </a:prstGeom>
          </p:spPr>
        </p:pic>
        <p:pic>
          <p:nvPicPr>
            <p:cNvPr id="27" name="Graphic 26" descr="Man with solid fill">
              <a:extLst>
                <a:ext uri="{FF2B5EF4-FFF2-40B4-BE49-F238E27FC236}">
                  <a16:creationId xmlns:a16="http://schemas.microsoft.com/office/drawing/2014/main" id="{47936D9D-11B9-ADC5-8C6D-B340488D5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964800" y="3159871"/>
              <a:ext cx="720000" cy="720000"/>
            </a:xfrm>
            <a:prstGeom prst="rect">
              <a:avLst/>
            </a:prstGeom>
          </p:spPr>
        </p:pic>
        <p:pic>
          <p:nvPicPr>
            <p:cNvPr id="28" name="Graphic 27" descr="Man with solid fill">
              <a:extLst>
                <a:ext uri="{FF2B5EF4-FFF2-40B4-BE49-F238E27FC236}">
                  <a16:creationId xmlns:a16="http://schemas.microsoft.com/office/drawing/2014/main" id="{CCFF38BB-47EB-3798-993E-A340C83AD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760561" y="509721"/>
              <a:ext cx="720000" cy="720000"/>
            </a:xfrm>
            <a:prstGeom prst="rect">
              <a:avLst/>
            </a:prstGeom>
          </p:spPr>
        </p:pic>
        <p:pic>
          <p:nvPicPr>
            <p:cNvPr id="29" name="Graphic 28" descr="Man with solid fill">
              <a:extLst>
                <a:ext uri="{FF2B5EF4-FFF2-40B4-BE49-F238E27FC236}">
                  <a16:creationId xmlns:a16="http://schemas.microsoft.com/office/drawing/2014/main" id="{859B1870-A6D3-BB27-A44B-6CE0B906A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203185" y="2411482"/>
              <a:ext cx="720000" cy="720000"/>
            </a:xfrm>
            <a:prstGeom prst="rect">
              <a:avLst/>
            </a:prstGeom>
          </p:spPr>
        </p:pic>
        <p:pic>
          <p:nvPicPr>
            <p:cNvPr id="30" name="Graphic 29" descr="Man with solid fill">
              <a:extLst>
                <a:ext uri="{FF2B5EF4-FFF2-40B4-BE49-F238E27FC236}">
                  <a16:creationId xmlns:a16="http://schemas.microsoft.com/office/drawing/2014/main" id="{56193794-24BC-F44F-6C2E-A26189CD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00795" y="1749012"/>
              <a:ext cx="720000" cy="720000"/>
            </a:xfrm>
            <a:prstGeom prst="rect">
              <a:avLst/>
            </a:prstGeom>
          </p:spPr>
        </p:pic>
        <p:pic>
          <p:nvPicPr>
            <p:cNvPr id="31" name="Graphic 30" descr="Man with solid fill">
              <a:extLst>
                <a:ext uri="{FF2B5EF4-FFF2-40B4-BE49-F238E27FC236}">
                  <a16:creationId xmlns:a16="http://schemas.microsoft.com/office/drawing/2014/main" id="{0C317BFF-60AD-733E-93D9-FA15E21E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853849" y="3042082"/>
              <a:ext cx="720000" cy="720000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D42D61-5059-8060-78DC-A0412D3EEF0A}"/>
                </a:ext>
              </a:extLst>
            </p:cNvPr>
            <p:cNvSpPr txBox="1"/>
            <p:nvPr/>
          </p:nvSpPr>
          <p:spPr>
            <a:xfrm>
              <a:off x="5783399" y="5743273"/>
              <a:ext cx="901400" cy="538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472592-097F-5EB9-8020-21004F6BD831}"/>
                </a:ext>
              </a:extLst>
            </p:cNvPr>
            <p:cNvSpPr txBox="1"/>
            <p:nvPr/>
          </p:nvSpPr>
          <p:spPr>
            <a:xfrm rot="16200000">
              <a:off x="80136" y="2540798"/>
              <a:ext cx="101985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500" b="1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83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ED629D-83DD-3E01-D5A8-F0E3B648F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14A843-FE35-5B5B-4211-DBAC6DE03247}"/>
              </a:ext>
            </a:extLst>
          </p:cNvPr>
          <p:cNvGraphicFramePr>
            <a:graphicFrameLocks noGrp="1"/>
          </p:cNvGraphicFramePr>
          <p:nvPr/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18E4-DEB9-8D2E-D781-A0E8F066DFEA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But what about the other principal components?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9ECD28-701D-3407-03E9-05324774114F}"/>
              </a:ext>
            </a:extLst>
          </p:cNvPr>
          <p:cNvSpPr/>
          <p:nvPr/>
        </p:nvSpPr>
        <p:spPr>
          <a:xfrm>
            <a:off x="5535241" y="1587400"/>
            <a:ext cx="3474749" cy="37277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8F2C3004-B917-CA47-6920-E6F1D5925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415" y="3042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4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10E7A4-D894-794A-82F1-531FBED0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7D9C3D-861F-70AE-D94F-2DB8B7F5DE43}"/>
              </a:ext>
            </a:extLst>
          </p:cNvPr>
          <p:cNvGraphicFramePr>
            <a:graphicFrameLocks noGrp="1"/>
          </p:cNvGraphicFramePr>
          <p:nvPr/>
        </p:nvGraphicFramePr>
        <p:xfrm>
          <a:off x="3182006" y="1542852"/>
          <a:ext cx="5827985" cy="377229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PC1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PC2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455056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…</a:t>
                      </a:r>
                      <a:endParaRPr lang="en-US" sz="17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DDB8D-4880-036A-C0C5-D53E46554C3C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How do we know if the first two principal components are enough to capture most of the information or variance in the dataset?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5B2B30-6ABC-C4EB-842A-6FCD753A9787}"/>
              </a:ext>
            </a:extLst>
          </p:cNvPr>
          <p:cNvSpPr/>
          <p:nvPr/>
        </p:nvSpPr>
        <p:spPr>
          <a:xfrm>
            <a:off x="5535241" y="1587400"/>
            <a:ext cx="3474749" cy="372774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pic>
        <p:nvPicPr>
          <p:cNvPr id="4" name="Graphic 3" descr="Question Mark with solid fill">
            <a:extLst>
              <a:ext uri="{FF2B5EF4-FFF2-40B4-BE49-F238E27FC236}">
                <a16:creationId xmlns:a16="http://schemas.microsoft.com/office/drawing/2014/main" id="{AA4D6B7C-C812-757D-D2E2-1C650DB19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415" y="304269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0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6DBB6A1-5E2F-8A3E-EBE2-8AE9C6D0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8F2A93E-D78F-5112-AC11-D4D68A1C99FE}"/>
              </a:ext>
            </a:extLst>
          </p:cNvPr>
          <p:cNvSpPr txBox="1">
            <a:spLocks/>
          </p:cNvSpPr>
          <p:nvPr/>
        </p:nvSpPr>
        <p:spPr>
          <a:xfrm>
            <a:off x="1138954" y="3962400"/>
            <a:ext cx="10515600" cy="1937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000" dirty="0"/>
              <a:t>What makes a person live longer?</a:t>
            </a:r>
            <a:endParaRPr lang="en-US" sz="70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A group of older people standing together&#10;&#10;Description automatically generated">
            <a:extLst>
              <a:ext uri="{FF2B5EF4-FFF2-40B4-BE49-F238E27FC236}">
                <a16:creationId xmlns:a16="http://schemas.microsoft.com/office/drawing/2014/main" id="{F49D6D02-481A-5AAD-8D78-A19419ECE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052" y="549000"/>
            <a:ext cx="4451895" cy="28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2007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E0E285-3A05-AC70-1FBF-FCEC2078F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7E32E2B-307B-2678-0FDF-73FD77C45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996679-EF51-50EA-C5D0-F94447DE4ACF}"/>
              </a:ext>
            </a:extLst>
          </p:cNvPr>
          <p:cNvGrpSpPr/>
          <p:nvPr/>
        </p:nvGrpSpPr>
        <p:grpSpPr>
          <a:xfrm>
            <a:off x="2267009" y="195444"/>
            <a:ext cx="7355018" cy="5291347"/>
            <a:chOff x="2267009" y="195444"/>
            <a:chExt cx="7355018" cy="529134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E744600-BA48-D118-BAF2-AAAEFD1E2744}"/>
                </a:ext>
              </a:extLst>
            </p:cNvPr>
            <p:cNvGrpSpPr/>
            <p:nvPr/>
          </p:nvGrpSpPr>
          <p:grpSpPr>
            <a:xfrm>
              <a:off x="2267009" y="833717"/>
              <a:ext cx="7355018" cy="4653074"/>
              <a:chOff x="1602274" y="1002695"/>
              <a:chExt cx="8557726" cy="5418667"/>
            </a:xfrm>
          </p:grpSpPr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B7142334-C261-6870-2D82-A138051B253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11531633"/>
                  </p:ext>
                </p:extLst>
              </p:nvPr>
            </p:nvGraphicFramePr>
            <p:xfrm>
              <a:off x="2032000" y="1002695"/>
              <a:ext cx="8128000" cy="541866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C5EDBB-CD9F-DFEC-D29B-82983FD7B2FE}"/>
                  </a:ext>
                </a:extLst>
              </p:cNvPr>
              <p:cNvSpPr txBox="1"/>
              <p:nvPr/>
            </p:nvSpPr>
            <p:spPr>
              <a:xfrm rot="16200000">
                <a:off x="325564" y="3297277"/>
                <a:ext cx="2983145" cy="4297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Variance Explained (%)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6029D8-E2AC-C471-F7E5-26C2ECDD28D0}"/>
                  </a:ext>
                </a:extLst>
              </p:cNvPr>
              <p:cNvSpPr txBox="1"/>
              <p:nvPr/>
            </p:nvSpPr>
            <p:spPr>
              <a:xfrm>
                <a:off x="2949764" y="3244334"/>
                <a:ext cx="6254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50%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D0786A-935B-21AE-5045-99D23A5D9EE0}"/>
                </a:ext>
              </a:extLst>
            </p:cNvPr>
            <p:cNvSpPr txBox="1"/>
            <p:nvPr/>
          </p:nvSpPr>
          <p:spPr>
            <a:xfrm>
              <a:off x="4611690" y="195444"/>
              <a:ext cx="303498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/>
                <a:t>SCREE PLOT</a:t>
              </a:r>
            </a:p>
          </p:txBody>
        </p:sp>
      </p:grp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9C985E9-F4FD-510F-6ABD-359FA95AE57D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can use a graphical representation know as a </a:t>
            </a:r>
            <a:r>
              <a:rPr lang="en-US" sz="3000" b="1" dirty="0"/>
              <a:t>scree plot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7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B282FD-C692-A140-855E-4996080A1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2B7CD43-7FCC-2BE0-A19C-C53AF105C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9D1862-533F-90FB-E101-19369A84145C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D2A41DDF-8128-6F07-C7D8-77018B98B3CC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ACFA43-DD56-BA10-66F6-AB761713223B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6B366F-CEAB-F5C1-89E6-AD85A0259D8F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797AD24-73F1-73E7-7B3A-67B650922A84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00CA5B-7246-75DF-A933-429FE6E2143E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 scree plot tells you how much variance of the dataset or </a:t>
            </a:r>
            <a:r>
              <a:rPr lang="en-US" sz="3000" b="1" dirty="0"/>
              <a:t>how much information is explained by each principal component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60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86A37-CFF3-2F9C-A55A-215F42C65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FA0650-6E66-AF06-D8D9-A9F2766F4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92E0EF-5237-E018-4D04-2A49D7A7B395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E32B5CA9-11A0-721E-B48F-35DF0692FEB1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BCD2DD-55A4-929F-DDC2-D2BD2966D14F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640300-C8BD-4A43-A613-84D5A2E94532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2D51963-3809-B3BC-229E-A61A651F94F8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927563-7519-33FD-A442-1B7BC06674AC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In this case, the first principal component explains 50% of the variance in our dataset.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8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F0EAC-0ECA-55B5-87C5-0B4767374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CEC5F1-A959-DB8D-2D92-AE06912A2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43987C-F190-EEB9-B43E-65717C179752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1A2E3D4C-F027-B907-9CB1-844EF58AF3FE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51F6B2-860B-9C6D-317E-BE3D1CC4E252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5E8286-04E7-5E89-AC5F-020079517C03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BE80D51-0D50-A14E-DDC8-7E4154BFD9D0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656313-3ADF-33EA-2F1F-CC90836F27E9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What this says is that 50% of the variation of a person’s lifespan can be explained by </a:t>
            </a:r>
            <a:r>
              <a:rPr lang="en-US" sz="3000" b="1" dirty="0"/>
              <a:t>PC1</a:t>
            </a:r>
            <a:endParaRPr lang="en-US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514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C1360-8CE6-DE35-FCCB-93DA51E84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A2D2F0-478F-C2C4-0118-938BAF427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04D97-5AC9-400C-0285-48AF091EF80F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C273DB61-5376-8452-A542-0E975A05286C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388D77-9EB9-F147-5A64-6E529D6B8954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5BC903-9C3B-178E-25ED-8257251F3AB4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9C89F13-4D6B-6F78-0EC5-3F3930A110AD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852BAA-A023-27FE-C60E-34640FC87D2D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If we add</a:t>
            </a:r>
            <a:r>
              <a:rPr lang="en-US" sz="3000" b="1" dirty="0"/>
              <a:t> PC2</a:t>
            </a:r>
            <a:r>
              <a:rPr lang="en-US" sz="3000" dirty="0"/>
              <a:t>, that is another </a:t>
            </a:r>
            <a:r>
              <a:rPr lang="en-US" sz="3000" b="1" dirty="0"/>
              <a:t>35% </a:t>
            </a:r>
            <a:r>
              <a:rPr lang="en-US" sz="3000" dirty="0"/>
              <a:t>which makes </a:t>
            </a:r>
            <a:r>
              <a:rPr lang="en-US" sz="3000" b="1" dirty="0"/>
              <a:t>85% </a:t>
            </a:r>
            <a:r>
              <a:rPr lang="en-US" sz="3000" dirty="0"/>
              <a:t>	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FD8314-3AD9-8068-67E5-234461379F54}"/>
              </a:ext>
            </a:extLst>
          </p:cNvPr>
          <p:cNvSpPr txBox="1"/>
          <p:nvPr/>
        </p:nvSpPr>
        <p:spPr>
          <a:xfrm>
            <a:off x="4733573" y="33682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46155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9D8FFD-9678-4B27-081D-75AFD7533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7E68D3A-E740-59E9-62A6-F45FEB8D6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5B9721-0665-5579-C3D1-0C2453EBF0B0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0304FA51-7772-750F-EF27-4D6DD2697513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B9C7FE0-B7F3-F35D-8D87-B30C41BA2E38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F64DD-364C-1963-AB12-F52AFCD30D40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AC70831-BFF3-A738-FAAF-3AF686B30ADA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E865F4-B291-451C-1EDA-E24E6118326D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Adding principal components depends on our your objective but explaining 85% of variance in life expectancy sounds good. 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0920D0-A76B-E244-75E3-630E58BA66A8}"/>
              </a:ext>
            </a:extLst>
          </p:cNvPr>
          <p:cNvSpPr txBox="1"/>
          <p:nvPr/>
        </p:nvSpPr>
        <p:spPr>
          <a:xfrm>
            <a:off x="4733573" y="33682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58824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4C108-5410-69A1-EC04-88FF3A5AE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FBC9323-0703-3DD9-6627-F3E6FEF17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9AE1AA-5F25-F472-80E3-98067D397F51}"/>
              </a:ext>
            </a:extLst>
          </p:cNvPr>
          <p:cNvGrpSpPr/>
          <p:nvPr/>
        </p:nvGrpSpPr>
        <p:grpSpPr>
          <a:xfrm>
            <a:off x="2267009" y="833717"/>
            <a:ext cx="7355018" cy="4653074"/>
            <a:chOff x="1602274" y="1002695"/>
            <a:chExt cx="8557726" cy="5418667"/>
          </a:xfrm>
        </p:grpSpPr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A3F4F9AE-8237-11D4-3ADC-95BF6CB2759E}"/>
                </a:ext>
              </a:extLst>
            </p:cNvPr>
            <p:cNvGraphicFramePr/>
            <p:nvPr/>
          </p:nvGraphicFramePr>
          <p:xfrm>
            <a:off x="2032000" y="1002695"/>
            <a:ext cx="8128000" cy="5418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E9ADC6F-36D0-8EE1-BF9B-8DE5CD7CA3F8}"/>
                </a:ext>
              </a:extLst>
            </p:cNvPr>
            <p:cNvSpPr txBox="1"/>
            <p:nvPr/>
          </p:nvSpPr>
          <p:spPr>
            <a:xfrm rot="16200000">
              <a:off x="325564" y="3297277"/>
              <a:ext cx="2983145" cy="429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Variance Explained (%)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53CBA5-B239-4054-5C7B-A67792B850F3}"/>
                </a:ext>
              </a:extLst>
            </p:cNvPr>
            <p:cNvSpPr txBox="1"/>
            <p:nvPr/>
          </p:nvSpPr>
          <p:spPr>
            <a:xfrm>
              <a:off x="2949764" y="3244334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50%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78D37E9-E0D0-B23E-7319-31A2BBB109C1}"/>
              </a:ext>
            </a:extLst>
          </p:cNvPr>
          <p:cNvSpPr txBox="1"/>
          <p:nvPr/>
        </p:nvSpPr>
        <p:spPr>
          <a:xfrm>
            <a:off x="4611690" y="195444"/>
            <a:ext cx="3034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SCREE PLOT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E211F0-5DEC-3D2F-BC5C-2900A1A80149}"/>
              </a:ext>
            </a:extLst>
          </p:cNvPr>
          <p:cNvSpPr txBox="1">
            <a:spLocks/>
          </p:cNvSpPr>
          <p:nvPr/>
        </p:nvSpPr>
        <p:spPr>
          <a:xfrm>
            <a:off x="365534" y="5404244"/>
            <a:ext cx="11460927" cy="13397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In practice, we want to get around</a:t>
            </a:r>
            <a:r>
              <a:rPr lang="en-US" sz="3000" b="1" dirty="0">
                <a:solidFill>
                  <a:srgbClr val="00B050"/>
                </a:solidFill>
              </a:rPr>
              <a:t> 90% variance </a:t>
            </a:r>
            <a:r>
              <a:rPr lang="en-US" sz="3000" dirty="0"/>
              <a:t>with just </a:t>
            </a:r>
            <a:r>
              <a:rPr lang="en-US" sz="3000" b="1" dirty="0">
                <a:solidFill>
                  <a:srgbClr val="00B050"/>
                </a:solidFill>
              </a:rPr>
              <a:t>2 to 3 principal components</a:t>
            </a:r>
            <a:r>
              <a:rPr lang="en-US" sz="3000" dirty="0"/>
              <a:t> so that </a:t>
            </a:r>
            <a:r>
              <a:rPr lang="en-US" sz="3000" b="1" dirty="0">
                <a:solidFill>
                  <a:srgbClr val="0070C0"/>
                </a:solidFill>
              </a:rPr>
              <a:t>information is retained </a:t>
            </a:r>
            <a:r>
              <a:rPr lang="en-US" sz="3000" dirty="0"/>
              <a:t>while we can still </a:t>
            </a:r>
            <a:r>
              <a:rPr lang="en-US" sz="3000" b="1" dirty="0">
                <a:solidFill>
                  <a:srgbClr val="0070C0"/>
                </a:solidFill>
              </a:rPr>
              <a:t>visualize our data </a:t>
            </a:r>
            <a:r>
              <a:rPr lang="en-US" sz="3000" dirty="0"/>
              <a:t>on a plot</a:t>
            </a:r>
            <a:endParaRPr lang="en-US" sz="3000" b="1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346F78-9151-E3BF-0F9F-9BE941338DDA}"/>
              </a:ext>
            </a:extLst>
          </p:cNvPr>
          <p:cNvSpPr txBox="1"/>
          <p:nvPr/>
        </p:nvSpPr>
        <p:spPr>
          <a:xfrm>
            <a:off x="4733573" y="336823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35%</a:t>
            </a:r>
          </a:p>
        </p:txBody>
      </p:sp>
    </p:spTree>
    <p:extLst>
      <p:ext uri="{BB962C8B-B14F-4D97-AF65-F5344CB8AC3E}">
        <p14:creationId xmlns:p14="http://schemas.microsoft.com/office/powerpoint/2010/main" val="16397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4E8A7-521C-2135-FD7A-71D14F68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5914BF-93AD-CFE6-85D4-1A5E7C5CE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811585"/>
              </p:ext>
            </p:extLst>
          </p:nvPr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86D96A-3509-924D-9396-9D4352050332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Imagine we have a dataset that contains the </a:t>
            </a:r>
            <a:r>
              <a:rPr lang="en-US" sz="3000" b="1" dirty="0">
                <a:solidFill>
                  <a:srgbClr val="FF40FF"/>
                </a:solidFill>
              </a:rPr>
              <a:t>lifespan</a:t>
            </a:r>
            <a:r>
              <a:rPr lang="en-US" sz="3000" dirty="0"/>
              <a:t> of each person according to the following </a:t>
            </a:r>
            <a:r>
              <a:rPr lang="en-US" sz="3000" b="1" dirty="0">
                <a:solidFill>
                  <a:srgbClr val="00B0F0"/>
                </a:solidFill>
              </a:rPr>
              <a:t>eight factors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4C5E07-EAF4-52D5-77D0-765B24084079}"/>
              </a:ext>
            </a:extLst>
          </p:cNvPr>
          <p:cNvSpPr/>
          <p:nvPr/>
        </p:nvSpPr>
        <p:spPr>
          <a:xfrm>
            <a:off x="2600809" y="1041906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75429F-6F95-0750-DC7E-C1B6B7BF3E68}"/>
              </a:ext>
            </a:extLst>
          </p:cNvPr>
          <p:cNvSpPr/>
          <p:nvPr/>
        </p:nvSpPr>
        <p:spPr>
          <a:xfrm>
            <a:off x="3761112" y="1041906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0F09F2-083A-6893-B4BC-13C3D74C5E1A}"/>
              </a:ext>
            </a:extLst>
          </p:cNvPr>
          <p:cNvSpPr/>
          <p:nvPr/>
        </p:nvSpPr>
        <p:spPr>
          <a:xfrm>
            <a:off x="4931633" y="1041906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9239D-9A1D-C47D-EFFA-CDC36EF650AA}"/>
              </a:ext>
            </a:extLst>
          </p:cNvPr>
          <p:cNvSpPr/>
          <p:nvPr/>
        </p:nvSpPr>
        <p:spPr>
          <a:xfrm>
            <a:off x="6081718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A3707-8E66-1786-79BB-0DBD5B28228F}"/>
              </a:ext>
            </a:extLst>
          </p:cNvPr>
          <p:cNvSpPr/>
          <p:nvPr/>
        </p:nvSpPr>
        <p:spPr>
          <a:xfrm>
            <a:off x="7270582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B247A8-0F79-64FF-4788-AC80DE16619C}"/>
              </a:ext>
            </a:extLst>
          </p:cNvPr>
          <p:cNvSpPr/>
          <p:nvPr/>
        </p:nvSpPr>
        <p:spPr>
          <a:xfrm>
            <a:off x="8434948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9EEE4-61D1-21E1-F7A0-3C4174458EA9}"/>
              </a:ext>
            </a:extLst>
          </p:cNvPr>
          <p:cNvSpPr/>
          <p:nvPr/>
        </p:nvSpPr>
        <p:spPr>
          <a:xfrm>
            <a:off x="9599315" y="1041904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73148E-F1BF-60EE-A323-99A11A3B28EC}"/>
              </a:ext>
            </a:extLst>
          </p:cNvPr>
          <p:cNvSpPr/>
          <p:nvPr/>
        </p:nvSpPr>
        <p:spPr>
          <a:xfrm>
            <a:off x="10763682" y="1041903"/>
            <a:ext cx="1160303" cy="712935"/>
          </a:xfrm>
          <a:prstGeom prst="rect">
            <a:avLst/>
          </a:prstGeom>
          <a:solidFill>
            <a:srgbClr val="92D050">
              <a:alpha val="60000"/>
            </a:srgb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82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B3DDC-56B0-45F6-E98B-C74BF0D7D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74577B-2B33-D84E-BEF9-9A4EDCCFED0C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440D27-D627-A649-ECB8-65477DF59B74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In order to </a:t>
            </a:r>
            <a:r>
              <a:rPr lang="en-US" sz="3000" b="1" dirty="0">
                <a:solidFill>
                  <a:srgbClr val="0070C0"/>
                </a:solidFill>
              </a:rPr>
              <a:t>analyze</a:t>
            </a:r>
            <a:r>
              <a:rPr lang="en-US" sz="3000" dirty="0"/>
              <a:t> and draw conclusions from this data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206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519B0-ED73-BADB-B1DF-FCCDB876B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1815488-395E-4316-315B-233FC90199E6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66D00B-2760-02F9-BBD1-E6C3D2FE8B7E}"/>
              </a:ext>
            </a:extLst>
          </p:cNvPr>
          <p:cNvSpPr txBox="1">
            <a:spLocks/>
          </p:cNvSpPr>
          <p:nvPr/>
        </p:nvSpPr>
        <p:spPr>
          <a:xfrm>
            <a:off x="504825" y="5527535"/>
            <a:ext cx="11124191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We need to be able to </a:t>
            </a:r>
            <a:r>
              <a:rPr lang="en-US" sz="3000" b="1" dirty="0">
                <a:solidFill>
                  <a:srgbClr val="0070C0"/>
                </a:solidFill>
              </a:rPr>
              <a:t>understand</a:t>
            </a:r>
            <a:r>
              <a:rPr lang="en-US" sz="3000" dirty="0"/>
              <a:t> it or at the very least </a:t>
            </a:r>
            <a:r>
              <a:rPr lang="en-US" sz="3000" b="1" dirty="0">
                <a:solidFill>
                  <a:srgbClr val="0070C0"/>
                </a:solidFill>
              </a:rPr>
              <a:t>visualize</a:t>
            </a:r>
            <a:r>
              <a:rPr lang="en-US" sz="3000" dirty="0"/>
              <a:t> it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206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91678-9E2D-0C04-2515-68A4625F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617BD0-83E6-A84C-4408-CD05D0507255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2A7E10-EB74-3431-5A51-5334BBD51268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Obviously, we </a:t>
            </a:r>
            <a:r>
              <a:rPr lang="en-US" sz="3000" b="1" dirty="0">
                <a:solidFill>
                  <a:srgbClr val="0070C0"/>
                </a:solidFill>
              </a:rPr>
              <a:t>cannot visualize eight dimensions </a:t>
            </a:r>
            <a:r>
              <a:rPr lang="en-US" sz="3000" dirty="0"/>
              <a:t>all at once</a:t>
            </a:r>
            <a:endParaRPr lang="en-US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0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53D3E-4858-60D5-2DCD-FA3F88F6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3A738F-F44F-378E-198A-9DAB88DC979D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D056D0-7080-8716-4BC1-3779D7704999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But we can pick </a:t>
            </a:r>
            <a:r>
              <a:rPr lang="en-US" sz="3000" b="1" dirty="0">
                <a:solidFill>
                  <a:srgbClr val="0070C0"/>
                </a:solidFill>
              </a:rPr>
              <a:t>two</a:t>
            </a:r>
            <a:r>
              <a:rPr lang="en-US" sz="3000" dirty="0"/>
              <a:t> or </a:t>
            </a:r>
            <a:r>
              <a:rPr lang="en-US" sz="3000" b="1" dirty="0">
                <a:solidFill>
                  <a:srgbClr val="0070C0"/>
                </a:solidFill>
              </a:rPr>
              <a:t>three</a:t>
            </a:r>
            <a:r>
              <a:rPr lang="en-US" sz="3000" dirty="0"/>
              <a:t> factors</a:t>
            </a:r>
          </a:p>
        </p:txBody>
      </p:sp>
    </p:spTree>
    <p:extLst>
      <p:ext uri="{BB962C8B-B14F-4D97-AF65-F5344CB8AC3E}">
        <p14:creationId xmlns:p14="http://schemas.microsoft.com/office/powerpoint/2010/main" val="2814962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97B98-852E-EC0D-2DE0-3B5512AE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9219DC-8CB6-A061-4D02-929B34453FA0}"/>
              </a:ext>
            </a:extLst>
          </p:cNvPr>
          <p:cNvGraphicFramePr>
            <a:graphicFrameLocks noGrp="1"/>
          </p:cNvGraphicFramePr>
          <p:nvPr/>
        </p:nvGraphicFramePr>
        <p:xfrm>
          <a:off x="268015" y="1041904"/>
          <a:ext cx="11655970" cy="4048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5597">
                  <a:extLst>
                    <a:ext uri="{9D8B030D-6E8A-4147-A177-3AD203B41FA5}">
                      <a16:colId xmlns:a16="http://schemas.microsoft.com/office/drawing/2014/main" val="264823778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614482314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93200218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2219170480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2237620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37086223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069623901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360591955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4109031277"/>
                    </a:ext>
                  </a:extLst>
                </a:gridCol>
                <a:gridCol w="1165597">
                  <a:extLst>
                    <a:ext uri="{9D8B030D-6E8A-4147-A177-3AD203B41FA5}">
                      <a16:colId xmlns:a16="http://schemas.microsoft.com/office/drawing/2014/main" val="1265867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Lifespan</a:t>
                      </a:r>
                    </a:p>
                  </a:txBody>
                  <a:tcPr anchor="ctr">
                    <a:solidFill>
                      <a:srgbClr val="FF4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Blood Pressure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Heart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Cholesterol Levels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Average Cigarettes per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Sugar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1376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140/90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618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00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120/80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25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dirty="0"/>
                        <a:t>Person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12/75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38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95/60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209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65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92/60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124/80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1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73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Person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97/70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67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F609C5-8276-1BD1-2480-B9C2C7E0379D}"/>
              </a:ext>
            </a:extLst>
          </p:cNvPr>
          <p:cNvSpPr txBox="1">
            <a:spLocks/>
          </p:cNvSpPr>
          <p:nvPr/>
        </p:nvSpPr>
        <p:spPr>
          <a:xfrm>
            <a:off x="1064110" y="5527535"/>
            <a:ext cx="10564906" cy="79227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000" dirty="0"/>
              <a:t>For example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b="1" dirty="0">
                <a:solidFill>
                  <a:srgbClr val="0070C0"/>
                </a:solidFill>
              </a:rPr>
              <a:t>Cholesterol Levels</a:t>
            </a:r>
            <a:r>
              <a:rPr lang="en-US" sz="3000" dirty="0"/>
              <a:t> and</a:t>
            </a:r>
            <a:r>
              <a:rPr lang="en-US" sz="3000" b="1" dirty="0">
                <a:solidFill>
                  <a:srgbClr val="0070C0"/>
                </a:solidFill>
              </a:rPr>
              <a:t> Average Cigarettes per day </a:t>
            </a:r>
            <a:r>
              <a:rPr lang="en-US" sz="3000" dirty="0"/>
              <a:t>and visualize that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FF1A64-3651-CC02-42B1-03C29EEC07A7}"/>
              </a:ext>
            </a:extLst>
          </p:cNvPr>
          <p:cNvSpPr/>
          <p:nvPr/>
        </p:nvSpPr>
        <p:spPr>
          <a:xfrm>
            <a:off x="8412479" y="1041906"/>
            <a:ext cx="2366683" cy="404875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0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2885</TotalTime>
  <Words>1664</Words>
  <Application>Microsoft Office PowerPoint</Application>
  <PresentationFormat>Widescreen</PresentationFormat>
  <Paragraphs>971</Paragraphs>
  <Slides>36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Wingdings</vt:lpstr>
      <vt:lpstr>Office Theme</vt:lpstr>
      <vt:lpstr>Principal Component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326</cp:revision>
  <dcterms:created xsi:type="dcterms:W3CDTF">2024-08-08T01:29:50Z</dcterms:created>
  <dcterms:modified xsi:type="dcterms:W3CDTF">2025-01-22T08:59:40Z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