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63" r:id="rId3"/>
    <p:sldId id="470" r:id="rId4"/>
    <p:sldId id="475" r:id="rId5"/>
    <p:sldId id="476" r:id="rId6"/>
    <p:sldId id="477" r:id="rId7"/>
    <p:sldId id="479" r:id="rId8"/>
    <p:sldId id="480" r:id="rId9"/>
    <p:sldId id="469" r:id="rId10"/>
    <p:sldId id="483" r:id="rId11"/>
    <p:sldId id="488" r:id="rId12"/>
    <p:sldId id="484" r:id="rId13"/>
    <p:sldId id="485" r:id="rId14"/>
    <p:sldId id="486" r:id="rId15"/>
    <p:sldId id="487" r:id="rId16"/>
    <p:sldId id="489" r:id="rId17"/>
    <p:sldId id="481" r:id="rId18"/>
    <p:sldId id="478" r:id="rId19"/>
    <p:sldId id="490" r:id="rId20"/>
    <p:sldId id="491" r:id="rId21"/>
    <p:sldId id="499" r:id="rId22"/>
    <p:sldId id="498" r:id="rId23"/>
    <p:sldId id="512" r:id="rId24"/>
    <p:sldId id="513" r:id="rId25"/>
    <p:sldId id="497" r:id="rId26"/>
    <p:sldId id="493" r:id="rId27"/>
    <p:sldId id="514" r:id="rId28"/>
    <p:sldId id="494" r:id="rId29"/>
    <p:sldId id="515" r:id="rId30"/>
    <p:sldId id="495" r:id="rId31"/>
    <p:sldId id="496" r:id="rId32"/>
    <p:sldId id="516" r:id="rId33"/>
    <p:sldId id="500" r:id="rId34"/>
    <p:sldId id="501" r:id="rId35"/>
    <p:sldId id="502" r:id="rId36"/>
    <p:sldId id="510" r:id="rId37"/>
    <p:sldId id="511" r:id="rId38"/>
    <p:sldId id="508" r:id="rId39"/>
    <p:sldId id="509" r:id="rId40"/>
    <p:sldId id="505" r:id="rId41"/>
    <p:sldId id="50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/>
    <p:restoredTop sz="94389"/>
  </p:normalViewPr>
  <p:slideViewPr>
    <p:cSldViewPr snapToGrid="0">
      <p:cViewPr varScale="1">
        <p:scale>
          <a:sx n="150" d="100"/>
          <a:sy n="150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82260987835507E-2"/>
          <c:y val="2.4389956134779744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82260987835507E-2"/>
          <c:y val="2.4389956134779744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82260987835507E-2"/>
          <c:y val="2.4389956134779744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82249497225488E-2"/>
          <c:y val="2.4389956134779744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0">
                <a:solidFill>
                  <a:srgbClr val="7030A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  <c:pt idx="1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82249497225488E-2"/>
          <c:y val="2.4389956134779744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0">
                <a:solidFill>
                  <a:srgbClr val="7030A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  <c:pt idx="1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82249497225488E-2"/>
          <c:y val="2.4389956134779744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2540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solidFill>
            <a:schemeClr val="tx1">
              <a:alpha val="3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82249497225488E-2"/>
          <c:y val="2.4389956134779744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2540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2540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2540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BCF-4623-A28F-74FD81CC578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BCF-4623-A28F-74FD81CC57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BCF-4623-A28F-74FD81CC578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BCF-4623-A28F-74FD81CC578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BCF-4623-A28F-74FD81CC578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BCF-4623-A28F-74FD81CC578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BCF-4623-A28F-74FD81CC578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BCF-4623-A28F-74FD81CC578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BCF-4623-A28F-74FD81CC578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1</c:v>
                </c:pt>
                <c:pt idx="2">
                  <c:v>5.5</c:v>
                </c:pt>
                <c:pt idx="3">
                  <c:v>6</c:v>
                </c:pt>
                <c:pt idx="4">
                  <c:v>3</c:v>
                </c:pt>
                <c:pt idx="5">
                  <c:v>4.2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BCF-4623-A28F-74FD81CC5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3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Hierarchical Clustering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7BD8B-3A47-045C-4893-A957B3FE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92F5E05-D5AE-5DA8-4ABE-5E3FA6E1C9DC}"/>
              </a:ext>
            </a:extLst>
          </p:cNvPr>
          <p:cNvGrpSpPr/>
          <p:nvPr/>
        </p:nvGrpSpPr>
        <p:grpSpPr>
          <a:xfrm>
            <a:off x="359485" y="2033195"/>
            <a:ext cx="4511028" cy="3003178"/>
            <a:chOff x="359485" y="2033195"/>
            <a:chExt cx="4511028" cy="300317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BDAF4646-178D-2DC1-7970-9E7869555868}"/>
                </a:ext>
              </a:extLst>
            </p:cNvPr>
            <p:cNvCxnSpPr>
              <a:cxnSpLocks/>
            </p:cNvCxnSpPr>
            <p:nvPr/>
          </p:nvCxnSpPr>
          <p:spPr>
            <a:xfrm>
              <a:off x="359485" y="5036373"/>
              <a:ext cx="40870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F5FB7A1-5E3C-2E26-C599-EAB6B12AF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485" y="2033195"/>
              <a:ext cx="0" cy="3003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0160056A-4A0E-F29D-88AB-BC987A73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1284556" y="4329817"/>
              <a:ext cx="1323335" cy="5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3" name="Picture 12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1D092602-95D7-27C9-1DA6-116AA6C5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3446055" y="2887740"/>
              <a:ext cx="1000439" cy="5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4" name="Picture 13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D6F47F1E-E189-ADCF-38F4-915A5DE41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3870074" y="3422056"/>
              <a:ext cx="1000439" cy="5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5" name="Picture 14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92C92D8E-9D57-7AF7-7698-D3F87AD1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720908" y="3789817"/>
              <a:ext cx="1431972" cy="54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0" name="Picture 19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CEC7F79C-8341-7320-8F43-864DAE7A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1048651" y="2671641"/>
              <a:ext cx="1000440" cy="396542"/>
            </a:xfrm>
            <a:prstGeom prst="rect">
              <a:avLst/>
            </a:prstGeom>
          </p:spPr>
        </p:pic>
        <p:pic>
          <p:nvPicPr>
            <p:cNvPr id="22" name="Picture 21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BF8AB908-E7C6-FC2A-FBE1-0897B844F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590915" y="2238430"/>
              <a:ext cx="1009650" cy="400051"/>
            </a:xfrm>
            <a:prstGeom prst="rect">
              <a:avLst/>
            </a:prstGeom>
          </p:spPr>
        </p:pic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2C07EA9-3FD6-EC7E-212A-3DEA1A68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6878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228CC9-F732-6A9A-F376-19118D7A1391}"/>
              </a:ext>
            </a:extLst>
          </p:cNvPr>
          <p:cNvGrpSpPr/>
          <p:nvPr/>
        </p:nvGrpSpPr>
        <p:grpSpPr>
          <a:xfrm>
            <a:off x="5799483" y="1326878"/>
            <a:ext cx="6278217" cy="4178783"/>
            <a:chOff x="5799483" y="1326878"/>
            <a:chExt cx="6278217" cy="417878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EAAD74-6BB0-D948-6B0C-6ECE073B0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8934" y="4981575"/>
              <a:ext cx="6258766" cy="35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12DE8D-BD86-298E-724F-41FA67025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9483" y="2033195"/>
              <a:ext cx="0" cy="3003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D0BA54F-D9EF-1505-A740-A7AFCEDDE08C}"/>
                </a:ext>
              </a:extLst>
            </p:cNvPr>
            <p:cNvGrpSpPr/>
            <p:nvPr/>
          </p:nvGrpSpPr>
          <p:grpSpPr>
            <a:xfrm>
              <a:off x="6039977" y="5135491"/>
              <a:ext cx="5613861" cy="370170"/>
              <a:chOff x="4333648" y="5578403"/>
              <a:chExt cx="5613861" cy="370170"/>
            </a:xfrm>
          </p:grpSpPr>
          <p:pic>
            <p:nvPicPr>
              <p:cNvPr id="33" name="Picture 32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7752600C-D992-2922-35A2-AAD61C4B6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09" t="23866" r="5962" b="9987"/>
              <a:stretch/>
            </p:blipFill>
            <p:spPr>
              <a:xfrm>
                <a:off x="5413703" y="5588573"/>
                <a:ext cx="882223" cy="3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4" name="Picture 33" descr="A black suv with silver trim&#10;&#10;Description automatically generated">
                <a:extLst>
                  <a:ext uri="{FF2B5EF4-FFF2-40B4-BE49-F238E27FC236}">
                    <a16:creationId xmlns:a16="http://schemas.microsoft.com/office/drawing/2014/main" id="{ABE25058-C40E-B062-8663-D58FB51C2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153" t="9314" r="3624" b="10870"/>
              <a:stretch/>
            </p:blipFill>
            <p:spPr>
              <a:xfrm>
                <a:off x="8488444" y="5578403"/>
                <a:ext cx="666959" cy="3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5" name="Picture 34" descr="A blue suv with a white background&#10;&#10;Description automatically generated">
                <a:extLst>
                  <a:ext uri="{FF2B5EF4-FFF2-40B4-BE49-F238E27FC236}">
                    <a16:creationId xmlns:a16="http://schemas.microsoft.com/office/drawing/2014/main" id="{ADC57275-60A5-43C9-1EF6-53FD03582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181" t="9314" r="3596" b="10870"/>
              <a:stretch/>
            </p:blipFill>
            <p:spPr>
              <a:xfrm>
                <a:off x="9280550" y="5578403"/>
                <a:ext cx="666959" cy="3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6" name="Picture 35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070EEF4B-8E5C-E557-B6EA-5F24A7BEB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0958" t="29158" r="11572" b="23658"/>
              <a:stretch/>
            </p:blipFill>
            <p:spPr>
              <a:xfrm>
                <a:off x="4333648" y="5588573"/>
                <a:ext cx="954648" cy="36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7" name="Picture 36" descr="A black sports car on a white background&#10;&#10;Description automatically generated">
                <a:extLst>
                  <a:ext uri="{FF2B5EF4-FFF2-40B4-BE49-F238E27FC236}">
                    <a16:creationId xmlns:a16="http://schemas.microsoft.com/office/drawing/2014/main" id="{EDC24860-A8EC-DD01-C061-3C60D0904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8804" t="25000" r="9996" b="19924"/>
              <a:stretch/>
            </p:blipFill>
            <p:spPr>
              <a:xfrm>
                <a:off x="7455049" y="5578403"/>
                <a:ext cx="908248" cy="360000"/>
              </a:xfrm>
              <a:prstGeom prst="rect">
                <a:avLst/>
              </a:prstGeom>
            </p:spPr>
          </p:pic>
          <p:pic>
            <p:nvPicPr>
              <p:cNvPr id="38" name="Picture 37" descr="A blue sports car with black wheels&#10;&#10;Description automatically generated">
                <a:extLst>
                  <a:ext uri="{FF2B5EF4-FFF2-40B4-BE49-F238E27FC236}">
                    <a16:creationId xmlns:a16="http://schemas.microsoft.com/office/drawing/2014/main" id="{7B1F7C21-CBF1-2EDD-5D51-9963C0B4E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8669" t="25615" r="5184" b="18822"/>
              <a:stretch/>
            </p:blipFill>
            <p:spPr>
              <a:xfrm>
                <a:off x="6421333" y="5578403"/>
                <a:ext cx="908569" cy="360000"/>
              </a:xfrm>
              <a:prstGeom prst="rect">
                <a:avLst/>
              </a:prstGeom>
            </p:spPr>
          </p:pic>
        </p:grp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CEDD6116-CDA6-82BC-319A-E75FC6902845}"/>
                </a:ext>
              </a:extLst>
            </p:cNvPr>
            <p:cNvSpPr txBox="1">
              <a:spLocks/>
            </p:cNvSpPr>
            <p:nvPr/>
          </p:nvSpPr>
          <p:spPr>
            <a:xfrm>
              <a:off x="8361072" y="1326878"/>
              <a:ext cx="1708554" cy="41663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PH" sz="2100" b="1" dirty="0"/>
                <a:t>Dendrogram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26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9FC7D-2946-21C3-FC59-D8CC82FE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9892AC0-6292-4970-5742-7EAABBA4FAA6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1744D7-7B7F-3DA6-3B57-947638A12B5A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1401A85C-4C53-1C9C-ED35-2A52124E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85858BC2-BC4E-C368-22FE-68B95AA3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15889526-C761-144D-1114-BD62A7E1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157C9FAB-523A-5008-54E2-259BAD097E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41C6848E-EBFC-165D-5EE4-F140431FA1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9F97A97F-F3EB-45D5-8F02-5E6B3968F1E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0765B5-0E5A-1358-A384-984770B44323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E231B-AF79-BA5B-17DC-847D41170B1B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6CA0A0-FE95-01BC-6A97-02BD9868F38E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35EEFB3D-22B4-7031-B1B7-C75C39F59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4FC0515B-C2F0-5E30-38C1-6F90E1A15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7CDD57FD-8A9F-8DC2-2A96-C0DED70EB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3BA1DCBA-04F7-EA63-5EE5-4A58362EF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3F2F6D3E-6040-DBF8-CBAD-0EA423E44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8A865F4D-C59B-EAA4-57B1-5EA93F07A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C15B533-F5AE-4193-EB15-7CC30B0CEB9E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8BF2172-8053-C5AD-A025-5F9CBC060535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66913691-6962-EAF8-A05D-530E9C73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D512BBD5-9D39-2DC6-A906-F86FF4943FBC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445D3-8A0F-3E83-291A-9AB4E017D551}"/>
              </a:ext>
            </a:extLst>
          </p:cNvPr>
          <p:cNvSpPr txBox="1">
            <a:spLocks/>
          </p:cNvSpPr>
          <p:nvPr/>
        </p:nvSpPr>
        <p:spPr>
          <a:xfrm>
            <a:off x="2938637" y="5839011"/>
            <a:ext cx="620267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1 cluster, </a:t>
            </a: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Sedan </a:t>
            </a:r>
            <a:r>
              <a:rPr lang="en-US" dirty="0"/>
              <a:t>cluster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01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14B8-E445-E58F-7943-8D1AB9C4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842548-33ED-178C-89FF-05DF892E91E9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CD3CEA-12BA-259D-7F11-DDB788231406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598DA045-A4AB-5579-11CF-185F5C07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C1AACEA4-4448-8D29-CF15-A2D2801D1E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C1C1277D-55C2-F8D9-1583-F2EAB4E23D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0DCBDA90-C461-31AC-0742-6500649B21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32A90D03-C2CA-D162-3843-20F52B1451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7C37DDAC-6768-8406-B795-F640F2ED6A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37B69-44A8-440B-37AF-C8ACD4D8130F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C7107D-06F6-8C0C-3BCF-5AC66D53E90E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30EB35-0163-EDFC-2742-10023C6911D8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D5012646-7A10-93FD-427E-E6A45015C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0BFC38D0-9049-DC19-F9B4-8B226408C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887A97F9-CEE1-359A-3432-E714FFA1A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9C5DD068-0D2B-34E6-B35D-996FBD14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D8E2447D-DD92-27F6-7BBD-3A4CF21FE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F6F38EFF-83B6-DE8E-BBB5-FEFB8093B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04E4BA2-4773-38EF-1B7C-95DA996724D0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F1BAC74-9009-7830-51CF-95BA342E6FFF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6E98E25-91F0-A8B9-D2D5-BF4B21962F2A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559D9D6-AC94-FE7D-AFF5-0C7050CB873A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C4C66A-146E-C977-E46E-35FDE005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73FE48-5440-27B1-6243-8D5EA0C193DC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CE6FD18-6187-9303-5FD3-83C06089AE9E}"/>
              </a:ext>
            </a:extLst>
          </p:cNvPr>
          <p:cNvSpPr txBox="1">
            <a:spLocks/>
          </p:cNvSpPr>
          <p:nvPr/>
        </p:nvSpPr>
        <p:spPr>
          <a:xfrm>
            <a:off x="1672562" y="5826127"/>
            <a:ext cx="852220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2 clusters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Sedan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Sports car </a:t>
            </a:r>
            <a:r>
              <a:rPr lang="en-US" dirty="0"/>
              <a:t>cluster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715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56367-2402-55AE-78C0-66766F10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A754B12-352E-BAA0-6003-812EF18C17D4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2C9CB9-886C-4255-F969-F5EC6C1A8BBC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91A36993-9A73-F819-1A66-F9752A6F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1689757A-818E-C6A1-B47E-3509F70F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C0F8D15D-BBA2-1D46-A395-8840086E55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272482C4-013A-AE00-943F-E268859E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346FC67B-9EED-E00A-32F2-5A78B4DD0E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D234F0F8-5509-6E35-1501-53F318D0BAC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D6E1A5-E42B-620F-4A99-8C243E7E8499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9800A9-6449-A8B2-8B2B-74884326E62B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288324-0553-8661-22D3-1CA5BF418398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393B1B85-06AA-6CC8-60AC-322DC657A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A8665581-645F-E1C2-4E21-BD1648A0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AB6D6FEE-02FA-3D60-A138-4942F9A77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2EE9C1A4-18E9-2B1E-7E8D-CA377CE12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BCBE002B-F6E9-4E6E-C6F5-0A97F1171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E823FCB2-7484-03D7-C1CF-C671748F2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0208A45-B5A3-7C1D-5B13-4D675F313153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3747F18-DCB8-11D8-2AAF-B10523289D3D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0FECD9-6E5E-4C91-FBF9-635EB44A7C69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A229041-55F8-4153-50E0-86DC58DA2D3A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9809896-A0F6-C2AA-8911-EACBCD2622F6}"/>
              </a:ext>
            </a:extLst>
          </p:cNvPr>
          <p:cNvSpPr/>
          <p:nvPr/>
        </p:nvSpPr>
        <p:spPr>
          <a:xfrm>
            <a:off x="3300579" y="2778372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5AC2EA-323A-A5E5-FB2E-A80AF512615A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DC1BA9-8280-7D66-BF6D-ACE08DB1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F8AC52-775E-4EB7-3C73-18B3F1811852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6F642C-A536-822C-30FE-27E75CFA9DA6}"/>
              </a:ext>
            </a:extLst>
          </p:cNvPr>
          <p:cNvSpPr txBox="1">
            <a:spLocks/>
          </p:cNvSpPr>
          <p:nvPr/>
        </p:nvSpPr>
        <p:spPr>
          <a:xfrm>
            <a:off x="1394459" y="5869491"/>
            <a:ext cx="1005077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3 clusters</a:t>
            </a:r>
            <a:r>
              <a:rPr lang="en-US" dirty="0"/>
              <a:t>, the </a:t>
            </a:r>
            <a:r>
              <a:rPr lang="en-US" b="1" dirty="0">
                <a:solidFill>
                  <a:srgbClr val="FF0000"/>
                </a:solidFill>
              </a:rPr>
              <a:t>Sedan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Sports car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SUV</a:t>
            </a:r>
            <a:r>
              <a:rPr lang="en-US" dirty="0"/>
              <a:t> cluster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792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FA6D8-EDA3-976E-E389-9C39D5FB8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844273-3862-88F5-90E4-5BF56DC474E7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814339-3584-D7F0-22F0-666102A7A9CD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78C1DBE9-F491-AE84-86CA-515A026E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38A7E666-38B7-E128-BB31-AF4179DB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4E12C913-4331-F01E-AF82-0DBEA7FC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DF6ABB11-78E9-52E9-1F4E-E5B56121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B987EE69-C4BD-CCBF-F525-B22BA001526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CD788FAF-A2EC-2B43-FAEB-8113A4E7863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8F2C8A-42E1-DE87-64E3-7D52A219DB54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9F3550-E534-8AAB-A11F-89D256AC8C9A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35ADCF-098A-8989-DDB2-B3CC38D86B09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23D024B0-3E5D-12AC-5A1F-121F09CBF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FB5A8ED7-C0F5-9238-30A2-80FC0844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F44F6060-0842-E53E-47B0-B3F65A70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3D099F1C-ADFD-3978-D1DA-834525969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2678EE47-E7F2-B813-A8CF-D6BC26C6A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B9120865-77C6-7D2A-D748-7930D4BDC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19BA473-39BE-3B99-C4BB-090F8BB56321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2CAB08A-4085-8AA4-4F1E-9B5207404304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DAA6504-67EF-2D4F-350B-8ADE37F09E63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6C6865F-1F08-6CA1-46BE-C4009E63BCB1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0A3FC81-A3F9-31B4-362B-E4EB59636697}"/>
              </a:ext>
            </a:extLst>
          </p:cNvPr>
          <p:cNvSpPr/>
          <p:nvPr/>
        </p:nvSpPr>
        <p:spPr>
          <a:xfrm>
            <a:off x="3300579" y="2778372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5D20EF5-21B0-36ED-4371-7CB7454E9933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C00EC04-4412-B563-F85B-55F23FCA4334}"/>
              </a:ext>
            </a:extLst>
          </p:cNvPr>
          <p:cNvSpPr/>
          <p:nvPr/>
        </p:nvSpPr>
        <p:spPr>
          <a:xfrm>
            <a:off x="204347" y="1523999"/>
            <a:ext cx="2854396" cy="4206239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CBF458C-FCD0-C819-4CA0-6C5467F1F922}"/>
              </a:ext>
            </a:extLst>
          </p:cNvPr>
          <p:cNvCxnSpPr>
            <a:cxnSpLocks/>
            <a:stCxn id="48" idx="0"/>
            <a:endCxn id="50" idx="0"/>
          </p:cNvCxnSpPr>
          <p:nvPr/>
        </p:nvCxnSpPr>
        <p:spPr>
          <a:xfrm rot="5400000" flipH="1" flipV="1">
            <a:off x="8075323" y="2792797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E7D2C7C-45B2-FFB0-1181-5A28F876457B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BB1F8E-F451-4679-C53A-A9E683C68278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1E57B917-EC01-C819-1FE9-B822FD5B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5503034F-20CE-CB5F-7FAF-07048D755688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583B4323-BA84-8B2B-5D63-B52144CB57BD}"/>
              </a:ext>
            </a:extLst>
          </p:cNvPr>
          <p:cNvSpPr txBox="1">
            <a:spLocks/>
          </p:cNvSpPr>
          <p:nvPr/>
        </p:nvSpPr>
        <p:spPr>
          <a:xfrm>
            <a:off x="584057" y="5854222"/>
            <a:ext cx="1091183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2 clusters, </a:t>
            </a:r>
            <a:r>
              <a:rPr lang="en-US" dirty="0"/>
              <a:t>the </a:t>
            </a:r>
            <a:r>
              <a:rPr lang="en-US" b="1" dirty="0">
                <a:solidFill>
                  <a:srgbClr val="FFC000"/>
                </a:solidFill>
              </a:rPr>
              <a:t>rear wheel drive </a:t>
            </a:r>
            <a:r>
              <a:rPr lang="en-US" dirty="0"/>
              <a:t>cluster and </a:t>
            </a:r>
            <a:r>
              <a:rPr lang="en-US" b="1" dirty="0">
                <a:solidFill>
                  <a:srgbClr val="00B0F0"/>
                </a:solidFill>
              </a:rPr>
              <a:t>SUV</a:t>
            </a:r>
            <a:r>
              <a:rPr lang="en-US" dirty="0"/>
              <a:t> cluster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B3FFE0-4E44-46E8-B801-7045F41B8FDA}"/>
              </a:ext>
            </a:extLst>
          </p:cNvPr>
          <p:cNvSpPr txBox="1"/>
          <p:nvPr/>
        </p:nvSpPr>
        <p:spPr>
          <a:xfrm>
            <a:off x="9615502" y="2483642"/>
            <a:ext cx="2535475" cy="1200329"/>
          </a:xfrm>
          <a:custGeom>
            <a:avLst/>
            <a:gdLst>
              <a:gd name="connsiteX0" fmla="*/ 0 w 2535475"/>
              <a:gd name="connsiteY0" fmla="*/ 0 h 1200329"/>
              <a:gd name="connsiteX1" fmla="*/ 507095 w 2535475"/>
              <a:gd name="connsiteY1" fmla="*/ 0 h 1200329"/>
              <a:gd name="connsiteX2" fmla="*/ 963481 w 2535475"/>
              <a:gd name="connsiteY2" fmla="*/ 0 h 1200329"/>
              <a:gd name="connsiteX3" fmla="*/ 1394511 w 2535475"/>
              <a:gd name="connsiteY3" fmla="*/ 0 h 1200329"/>
              <a:gd name="connsiteX4" fmla="*/ 1876252 w 2535475"/>
              <a:gd name="connsiteY4" fmla="*/ 0 h 1200329"/>
              <a:gd name="connsiteX5" fmla="*/ 2535475 w 2535475"/>
              <a:gd name="connsiteY5" fmla="*/ 0 h 1200329"/>
              <a:gd name="connsiteX6" fmla="*/ 2535475 w 2535475"/>
              <a:gd name="connsiteY6" fmla="*/ 376103 h 1200329"/>
              <a:gd name="connsiteX7" fmla="*/ 2535475 w 2535475"/>
              <a:gd name="connsiteY7" fmla="*/ 764209 h 1200329"/>
              <a:gd name="connsiteX8" fmla="*/ 2535475 w 2535475"/>
              <a:gd name="connsiteY8" fmla="*/ 1200329 h 1200329"/>
              <a:gd name="connsiteX9" fmla="*/ 1977671 w 2535475"/>
              <a:gd name="connsiteY9" fmla="*/ 1200329 h 1200329"/>
              <a:gd name="connsiteX10" fmla="*/ 1470576 w 2535475"/>
              <a:gd name="connsiteY10" fmla="*/ 1200329 h 1200329"/>
              <a:gd name="connsiteX11" fmla="*/ 912771 w 2535475"/>
              <a:gd name="connsiteY11" fmla="*/ 1200329 h 1200329"/>
              <a:gd name="connsiteX12" fmla="*/ 0 w 2535475"/>
              <a:gd name="connsiteY12" fmla="*/ 1200329 h 1200329"/>
              <a:gd name="connsiteX13" fmla="*/ 0 w 2535475"/>
              <a:gd name="connsiteY13" fmla="*/ 800219 h 1200329"/>
              <a:gd name="connsiteX14" fmla="*/ 0 w 2535475"/>
              <a:gd name="connsiteY14" fmla="*/ 376103 h 1200329"/>
              <a:gd name="connsiteX15" fmla="*/ 0 w 2535475"/>
              <a:gd name="connsiteY15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35475" h="1200329" extrusionOk="0">
                <a:moveTo>
                  <a:pt x="0" y="0"/>
                </a:moveTo>
                <a:cubicBezTo>
                  <a:pt x="122113" y="-5330"/>
                  <a:pt x="274050" y="13292"/>
                  <a:pt x="507095" y="0"/>
                </a:cubicBezTo>
                <a:cubicBezTo>
                  <a:pt x="740140" y="-13292"/>
                  <a:pt x="842730" y="45546"/>
                  <a:pt x="963481" y="0"/>
                </a:cubicBezTo>
                <a:cubicBezTo>
                  <a:pt x="1084232" y="-45546"/>
                  <a:pt x="1237797" y="7140"/>
                  <a:pt x="1394511" y="0"/>
                </a:cubicBezTo>
                <a:cubicBezTo>
                  <a:pt x="1551225" y="-7140"/>
                  <a:pt x="1652725" y="57614"/>
                  <a:pt x="1876252" y="0"/>
                </a:cubicBezTo>
                <a:cubicBezTo>
                  <a:pt x="2099779" y="-57614"/>
                  <a:pt x="2399273" y="50032"/>
                  <a:pt x="2535475" y="0"/>
                </a:cubicBezTo>
                <a:cubicBezTo>
                  <a:pt x="2564219" y="183567"/>
                  <a:pt x="2515009" y="273249"/>
                  <a:pt x="2535475" y="376103"/>
                </a:cubicBezTo>
                <a:cubicBezTo>
                  <a:pt x="2555941" y="478957"/>
                  <a:pt x="2534106" y="683254"/>
                  <a:pt x="2535475" y="764209"/>
                </a:cubicBezTo>
                <a:cubicBezTo>
                  <a:pt x="2536844" y="845164"/>
                  <a:pt x="2526004" y="1032052"/>
                  <a:pt x="2535475" y="1200329"/>
                </a:cubicBezTo>
                <a:cubicBezTo>
                  <a:pt x="2382436" y="1238222"/>
                  <a:pt x="2128471" y="1192430"/>
                  <a:pt x="1977671" y="1200329"/>
                </a:cubicBezTo>
                <a:cubicBezTo>
                  <a:pt x="1826871" y="1208228"/>
                  <a:pt x="1586793" y="1189048"/>
                  <a:pt x="1470576" y="1200329"/>
                </a:cubicBezTo>
                <a:cubicBezTo>
                  <a:pt x="1354359" y="1211610"/>
                  <a:pt x="1053158" y="1167624"/>
                  <a:pt x="912771" y="1200329"/>
                </a:cubicBezTo>
                <a:cubicBezTo>
                  <a:pt x="772385" y="1233034"/>
                  <a:pt x="251451" y="1189979"/>
                  <a:pt x="0" y="1200329"/>
                </a:cubicBezTo>
                <a:cubicBezTo>
                  <a:pt x="-22330" y="1086219"/>
                  <a:pt x="15272" y="955815"/>
                  <a:pt x="0" y="800219"/>
                </a:cubicBezTo>
                <a:cubicBezTo>
                  <a:pt x="-15272" y="644623"/>
                  <a:pt x="42091" y="533910"/>
                  <a:pt x="0" y="376103"/>
                </a:cubicBezTo>
                <a:cubicBezTo>
                  <a:pt x="-42091" y="218296"/>
                  <a:pt x="20588" y="13812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9352573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C283B"/>
                </a:solidFill>
                <a:latin typeface="CircularXX-Regular"/>
              </a:rPr>
              <a:t>T</a:t>
            </a:r>
            <a:r>
              <a:rPr lang="en-US" b="0" i="0" dirty="0">
                <a:solidFill>
                  <a:srgbClr val="1C283B"/>
                </a:solidFill>
                <a:effectLst/>
                <a:latin typeface="CircularXX-Regular"/>
              </a:rPr>
              <a:t>he </a:t>
            </a:r>
            <a:r>
              <a:rPr lang="en-US" b="1" i="0" dirty="0">
                <a:solidFill>
                  <a:srgbClr val="1C283B"/>
                </a:solidFill>
                <a:effectLst/>
                <a:latin typeface="CircularXX-Regular"/>
              </a:rPr>
              <a:t>height</a:t>
            </a:r>
            <a:r>
              <a:rPr lang="en-US" b="0" i="0" dirty="0">
                <a:solidFill>
                  <a:srgbClr val="1C283B"/>
                </a:solidFill>
                <a:effectLst/>
                <a:latin typeface="CircularXX-Regular"/>
              </a:rPr>
              <a:t> of the dendrogram indicates the order in which the clusters were joined.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90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5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11850-558B-D83D-199C-C3C3F3A21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4450A1C-7384-B940-CBB7-EEB630BBB826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BCA029-8A76-AF39-F7DA-F9BEB262F08D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B2A0E012-2052-2F96-16F3-902D83E5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EEFD0183-D14F-F693-2BFA-618062AB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80AD3D92-990E-D829-B2C7-6BA68628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6E2C1387-236B-5F7B-8741-EE786AACA0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C37FAC28-3297-9DE1-12AE-ECAEE7226D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507163FC-A0E3-847B-1D34-BD38DB058DD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F64EF0-CCC1-4D8F-9D6E-D3A8E9BDEF7F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B240F4-82A3-9682-38F7-F5423C8CEF32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D8FB1-3B9E-6993-17F2-A54F701754F4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4A0D8526-A4A7-F470-1038-2375AAFF1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5A700E0A-3D73-2172-A3DB-1907CBBF7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6F32BA1C-0BBC-ADD4-2A12-7679C38D2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A9662E83-7F62-1FC8-07D8-5AC2D0FC1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0B9777B9-36BA-6E04-E834-20B3FFB49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81756228-8202-8680-B610-80539601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F547A73-AB61-9C29-48FD-62F2D87926B9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1F9AFBB-8990-B9C1-C523-C7DFD2EE3D8C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A4DB04-A5EB-B2FB-4CE6-A140361E818F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FCFD23B-690B-6E76-1241-27E5694AF8EB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7C4E411-CF57-0F41-F762-8D354A97F759}"/>
              </a:ext>
            </a:extLst>
          </p:cNvPr>
          <p:cNvSpPr/>
          <p:nvPr/>
        </p:nvSpPr>
        <p:spPr>
          <a:xfrm>
            <a:off x="3300579" y="2778372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C6C599-49D4-FB9F-8908-8C4165A90D64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99135A1-EA2D-ECDE-9E7A-F890997EF175}"/>
              </a:ext>
            </a:extLst>
          </p:cNvPr>
          <p:cNvSpPr/>
          <p:nvPr/>
        </p:nvSpPr>
        <p:spPr>
          <a:xfrm>
            <a:off x="204347" y="1523999"/>
            <a:ext cx="2854396" cy="4206239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04DE0FC-CC02-1522-442E-7633B8AAD98B}"/>
              </a:ext>
            </a:extLst>
          </p:cNvPr>
          <p:cNvCxnSpPr>
            <a:cxnSpLocks/>
            <a:stCxn id="48" idx="0"/>
            <a:endCxn id="50" idx="0"/>
          </p:cNvCxnSpPr>
          <p:nvPr/>
        </p:nvCxnSpPr>
        <p:spPr>
          <a:xfrm rot="5400000" flipH="1" flipV="1">
            <a:off x="8075323" y="2792797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AF4AA31-9B41-B8AB-7B64-9916C8837106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E2280D-2CC8-EE32-1F59-26A833BBEFD6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E734E-E305-5F5B-6DC2-612099308C57}"/>
              </a:ext>
            </a:extLst>
          </p:cNvPr>
          <p:cNvSpPr/>
          <p:nvPr/>
        </p:nvSpPr>
        <p:spPr>
          <a:xfrm>
            <a:off x="281942" y="1289252"/>
            <a:ext cx="4845282" cy="4206239"/>
          </a:xfrm>
          <a:prstGeom prst="ellipse">
            <a:avLst/>
          </a:prstGeom>
          <a:solidFill>
            <a:srgbClr val="7030A0">
              <a:alpha val="3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47EDF-4F07-441B-96C8-17DE14C10509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D31C8-5CC9-8D7C-0A87-D76B1D5525AD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EF4DF4C-9AB4-7CF4-F1C6-BA8CC18C138D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9000441" y="1859603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86D849B-F540-89F4-E484-66763CF4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9EC6211-551D-5585-8889-8D4C32712305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CE91692-0A27-9E68-EEF7-8E357950FEDF}"/>
              </a:ext>
            </a:extLst>
          </p:cNvPr>
          <p:cNvSpPr txBox="1">
            <a:spLocks/>
          </p:cNvSpPr>
          <p:nvPr/>
        </p:nvSpPr>
        <p:spPr>
          <a:xfrm>
            <a:off x="3512820" y="5869491"/>
            <a:ext cx="5806440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now have </a:t>
            </a:r>
            <a:r>
              <a:rPr lang="en-US" b="1" dirty="0"/>
              <a:t>1 cluster</a:t>
            </a:r>
            <a:r>
              <a:rPr lang="en-US" dirty="0"/>
              <a:t>, the </a:t>
            </a:r>
            <a:r>
              <a:rPr lang="en-US" b="1" dirty="0">
                <a:solidFill>
                  <a:srgbClr val="7030A0"/>
                </a:solidFill>
              </a:rPr>
              <a:t>Car</a:t>
            </a:r>
            <a:r>
              <a:rPr lang="en-US" b="1" dirty="0"/>
              <a:t> </a:t>
            </a:r>
            <a:r>
              <a:rPr lang="en-US" dirty="0"/>
              <a:t>cluster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64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3351-2633-6131-533B-395DE71E4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2EBBB5-126F-A638-F5CA-B44F8A1E0449}"/>
              </a:ext>
            </a:extLst>
          </p:cNvPr>
          <p:cNvCxnSpPr>
            <a:cxnSpLocks/>
          </p:cNvCxnSpPr>
          <p:nvPr/>
        </p:nvCxnSpPr>
        <p:spPr>
          <a:xfrm>
            <a:off x="359485" y="5036373"/>
            <a:ext cx="40870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EE0789-89D8-18CC-A623-95786A166F27}"/>
              </a:ext>
            </a:extLst>
          </p:cNvPr>
          <p:cNvCxnSpPr>
            <a:cxnSpLocks/>
          </p:cNvCxnSpPr>
          <p:nvPr/>
        </p:nvCxnSpPr>
        <p:spPr>
          <a:xfrm flipV="1">
            <a:off x="359485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F7C67212-3EDC-EC9D-A340-DC7A4AD2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1284556" y="4329817"/>
            <a:ext cx="1323335" cy="540000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black suv with silver trim&#10;&#10;Description automatically generated">
            <a:extLst>
              <a:ext uri="{FF2B5EF4-FFF2-40B4-BE49-F238E27FC236}">
                <a16:creationId xmlns:a16="http://schemas.microsoft.com/office/drawing/2014/main" id="{4853CF38-37B8-9DFD-CBC5-E5805009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3446055" y="2887740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2E8466D9-0885-CA0D-C418-061EFF053E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3870074" y="3422056"/>
            <a:ext cx="1000439" cy="540000"/>
          </a:xfrm>
          <a:prstGeom prst="rect">
            <a:avLst/>
          </a:prstGeom>
          <a:ln w="38100">
            <a:noFill/>
          </a:ln>
        </p:spPr>
      </p:pic>
      <p:pic>
        <p:nvPicPr>
          <p:cNvPr id="15" name="Picture 14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7E29DA17-7E23-55A3-2D93-EA99FA3EA5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720908" y="3789817"/>
            <a:ext cx="1431972" cy="540000"/>
          </a:xfrm>
          <a:prstGeom prst="rect">
            <a:avLst/>
          </a:prstGeom>
          <a:ln w="38100">
            <a:noFill/>
          </a:ln>
        </p:spPr>
      </p:pic>
      <p:pic>
        <p:nvPicPr>
          <p:cNvPr id="20" name="Picture 19" descr="A black sports car on a white background&#10;&#10;Description automatically generated">
            <a:extLst>
              <a:ext uri="{FF2B5EF4-FFF2-40B4-BE49-F238E27FC236}">
                <a16:creationId xmlns:a16="http://schemas.microsoft.com/office/drawing/2014/main" id="{425E8279-FE4D-B931-9ED0-13BD6FCB6E3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04" t="25000" r="9996" b="19924"/>
          <a:stretch/>
        </p:blipFill>
        <p:spPr>
          <a:xfrm>
            <a:off x="1048651" y="2671641"/>
            <a:ext cx="1000440" cy="396542"/>
          </a:xfrm>
          <a:prstGeom prst="rect">
            <a:avLst/>
          </a:prstGeom>
        </p:spPr>
      </p:pic>
      <p:pic>
        <p:nvPicPr>
          <p:cNvPr id="22" name="Picture 21" descr="A blue sports car with black wheels&#10;&#10;Description automatically generated">
            <a:extLst>
              <a:ext uri="{FF2B5EF4-FFF2-40B4-BE49-F238E27FC236}">
                <a16:creationId xmlns:a16="http://schemas.microsoft.com/office/drawing/2014/main" id="{7B06E110-46E2-4B1F-CF12-9BF22D8247C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669" t="25615" r="5184" b="18822"/>
          <a:stretch/>
        </p:blipFill>
        <p:spPr>
          <a:xfrm>
            <a:off x="590915" y="2238430"/>
            <a:ext cx="1009650" cy="4000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66302D-8403-3540-AF84-B5BF41155877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AFC3D-075A-3ACB-A821-AB9DAD7AEEAB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647833-8C80-20FC-8455-AE4B23DD2B48}"/>
              </a:ext>
            </a:extLst>
          </p:cNvPr>
          <p:cNvGrpSpPr/>
          <p:nvPr/>
        </p:nvGrpSpPr>
        <p:grpSpPr>
          <a:xfrm>
            <a:off x="6039977" y="5135491"/>
            <a:ext cx="5613861" cy="370170"/>
            <a:chOff x="4333648" y="5578403"/>
            <a:chExt cx="5613861" cy="370170"/>
          </a:xfrm>
        </p:grpSpPr>
        <p:pic>
          <p:nvPicPr>
            <p:cNvPr id="33" name="Picture 32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FBD3725E-6F1A-77C3-0400-ADBE2A3ED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4" name="Picture 33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946AB415-6AA1-A824-C661-20018D2AF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5" name="Picture 34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A1CCFBA7-4A62-92D5-A543-202F73C3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6" name="Picture 35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43FF0FEA-FF6A-D2D8-5C45-592C94762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37" name="Picture 36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AA65FEAD-11BD-82B6-A2F2-40559273B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38" name="Picture 37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F2A5E062-F851-4F1F-9F13-4BBC3830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7EE169F-15AA-9277-1308-ABB36DEE4001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5400000" flipH="1" flipV="1">
            <a:off x="7039222" y="4623740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20939E3-3664-46FD-B25F-B128555A48C2}"/>
              </a:ext>
            </a:extLst>
          </p:cNvPr>
          <p:cNvSpPr/>
          <p:nvPr/>
        </p:nvSpPr>
        <p:spPr>
          <a:xfrm>
            <a:off x="537380" y="3716067"/>
            <a:ext cx="2350189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6492D2-4AA3-7C53-2F96-88B3E7F2B5AB}"/>
              </a:ext>
            </a:extLst>
          </p:cNvPr>
          <p:cNvSpPr/>
          <p:nvPr/>
        </p:nvSpPr>
        <p:spPr>
          <a:xfrm>
            <a:off x="537380" y="1948561"/>
            <a:ext cx="1672420" cy="1301256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FE4FC01-2F05-9943-56A5-8BA6DA5FC440}"/>
              </a:ext>
            </a:extLst>
          </p:cNvPr>
          <p:cNvCxnSpPr>
            <a:cxnSpLocks/>
            <a:stCxn id="38" idx="0"/>
            <a:endCxn id="37" idx="0"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23278B9-7CB5-3377-16BD-DF694DECB273}"/>
              </a:ext>
            </a:extLst>
          </p:cNvPr>
          <p:cNvSpPr/>
          <p:nvPr/>
        </p:nvSpPr>
        <p:spPr>
          <a:xfrm>
            <a:off x="3300579" y="2778372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65F5D7E-1E53-4A95-3CCB-984019BCFFDF}"/>
              </a:ext>
            </a:extLst>
          </p:cNvPr>
          <p:cNvCxnSpPr>
            <a:cxnSpLocks/>
            <a:stCxn id="34" idx="0"/>
            <a:endCxn id="35" idx="0"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12B088C-DF5C-CA5C-E868-046CDA0F2070}"/>
              </a:ext>
            </a:extLst>
          </p:cNvPr>
          <p:cNvSpPr/>
          <p:nvPr/>
        </p:nvSpPr>
        <p:spPr>
          <a:xfrm>
            <a:off x="204347" y="1523999"/>
            <a:ext cx="2854396" cy="4206239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C5CD03-3075-7715-488F-9826C3FDDB0F}"/>
              </a:ext>
            </a:extLst>
          </p:cNvPr>
          <p:cNvCxnSpPr>
            <a:cxnSpLocks/>
            <a:stCxn id="48" idx="0"/>
            <a:endCxn id="50" idx="0"/>
          </p:cNvCxnSpPr>
          <p:nvPr/>
        </p:nvCxnSpPr>
        <p:spPr>
          <a:xfrm rot="5400000" flipH="1" flipV="1">
            <a:off x="8075323" y="2792797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2757B84-0FBB-59AD-F9B5-F694FCFFF1C2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FAD020-AC7D-69AA-EA30-6AFF855EABC3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1BAA98-6F46-1FB5-B3B2-4091D956AE51}"/>
              </a:ext>
            </a:extLst>
          </p:cNvPr>
          <p:cNvSpPr/>
          <p:nvPr/>
        </p:nvSpPr>
        <p:spPr>
          <a:xfrm>
            <a:off x="281942" y="1289252"/>
            <a:ext cx="4845282" cy="4206239"/>
          </a:xfrm>
          <a:prstGeom prst="ellipse">
            <a:avLst/>
          </a:prstGeom>
          <a:solidFill>
            <a:srgbClr val="7030A0">
              <a:alpha val="3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86D48-CE64-89BB-12F1-C728D23B63A5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BC0EBB-6A9E-FCFB-FDAA-39DEA1E1985D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75956EB-554B-5493-26FE-72C748C1BCD0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9000441" y="1859603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56D577-7BB6-072B-A4EE-F17497D2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91" y="1322831"/>
            <a:ext cx="762365" cy="41663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PH" sz="2100" b="1" dirty="0"/>
              <a:t>Data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73996CB-225C-4703-026F-362ABD686647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62D5E3A-A5D8-9479-C67D-68E3B664599F}"/>
              </a:ext>
            </a:extLst>
          </p:cNvPr>
          <p:cNvSpPr txBox="1">
            <a:spLocks/>
          </p:cNvSpPr>
          <p:nvPr/>
        </p:nvSpPr>
        <p:spPr>
          <a:xfrm>
            <a:off x="1821179" y="5869491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Dendrograms are often used to </a:t>
            </a:r>
            <a:r>
              <a:rPr lang="en-US" b="1" dirty="0">
                <a:solidFill>
                  <a:srgbClr val="002060"/>
                </a:solidFill>
              </a:rPr>
              <a:t>show the arrangement of clusters </a:t>
            </a:r>
            <a:r>
              <a:rPr lang="en-US" dirty="0"/>
              <a:t>created by hierarchical clustering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309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424B-43BA-1AEB-A173-AF4B63B3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17DA-A631-E85E-E4A3-EDC70109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792D-D1A6-6C7E-54A0-67D3F4FF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If done manually, the user may cut the dendrogram where the merged clusters are too far apart (represented by a long lines in the dendrogram). Alternatively, the user can just return a specific number of clusters (similar to k-means).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34464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D169-8A90-C853-EBD2-B4FEB5B0A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53C3-B17B-738D-BD32-877925DF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Types of 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34B3-E875-637C-2113-2DA6665E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PH" b="1" dirty="0"/>
              <a:t>Agglomerative Clustering </a:t>
            </a:r>
            <a:r>
              <a:rPr lang="en-PH" dirty="0"/>
              <a:t>is known as </a:t>
            </a:r>
            <a:r>
              <a:rPr lang="en-PH" b="1" dirty="0">
                <a:solidFill>
                  <a:srgbClr val="0070C0"/>
                </a:solidFill>
              </a:rPr>
              <a:t>bottom-up approach</a:t>
            </a:r>
            <a:r>
              <a:rPr lang="en-PH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3FAA50-3E5E-BBDF-9778-42C25D35B56B}"/>
              </a:ext>
            </a:extLst>
          </p:cNvPr>
          <p:cNvCxnSpPr>
            <a:cxnSpLocks/>
          </p:cNvCxnSpPr>
          <p:nvPr/>
        </p:nvCxnSpPr>
        <p:spPr>
          <a:xfrm flipV="1">
            <a:off x="3204826" y="6114121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A6C850-7099-FE8A-B5E4-85C4ED320FD6}"/>
              </a:ext>
            </a:extLst>
          </p:cNvPr>
          <p:cNvCxnSpPr>
            <a:cxnSpLocks/>
          </p:cNvCxnSpPr>
          <p:nvPr/>
        </p:nvCxnSpPr>
        <p:spPr>
          <a:xfrm flipV="1">
            <a:off x="3185375" y="3165741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318FA72-FF94-A1DE-4086-C2CE9EFF579A}"/>
              </a:ext>
            </a:extLst>
          </p:cNvPr>
          <p:cNvGrpSpPr/>
          <p:nvPr/>
        </p:nvGrpSpPr>
        <p:grpSpPr>
          <a:xfrm>
            <a:off x="3425869" y="6268037"/>
            <a:ext cx="5613861" cy="370170"/>
            <a:chOff x="4333648" y="5578403"/>
            <a:chExt cx="5613861" cy="370170"/>
          </a:xfrm>
        </p:grpSpPr>
        <p:pic>
          <p:nvPicPr>
            <p:cNvPr id="8" name="Picture 7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0ABEE891-90F7-B866-F66E-0A59EA924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9" name="Picture 8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2F43C787-D698-F2A1-6093-32C2C2D0D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215C4EAF-C23A-620D-135B-7247E70D3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1" name="Picture 10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E855183C-EB2D-189D-B871-A6EEDFAB0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D1F8C05F-5E17-9276-086C-DD1085DA3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13" name="Picture 12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B33E1AF1-B416-59DE-03D4-1024AB9A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FBC5380-7A8B-7B16-8E80-F74EF9193A92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rot="5400000" flipH="1" flipV="1">
            <a:off x="4425114" y="5756286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3D1DDE-3CE9-F6DA-69C6-FAA0B3F2911D}"/>
              </a:ext>
            </a:extLst>
          </p:cNvPr>
          <p:cNvCxnSpPr>
            <a:cxnSpLocks/>
            <a:stCxn id="13" idx="0"/>
            <a:endCxn id="12" idx="0"/>
          </p:cNvCxnSpPr>
          <p:nvPr/>
        </p:nvCxnSpPr>
        <p:spPr>
          <a:xfrm rot="5400000" flipH="1" flipV="1">
            <a:off x="6484616" y="5751260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09AEEDA-94B6-7088-ADAA-37AF30977023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8310198" y="5871984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1D9781A-E199-4833-4707-B39ABF7A45FC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5461215" y="3925343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21345-1A74-5E2C-76BD-18F8D764757C}"/>
              </a:ext>
            </a:extLst>
          </p:cNvPr>
          <p:cNvSpPr/>
          <p:nvPr/>
        </p:nvSpPr>
        <p:spPr>
          <a:xfrm>
            <a:off x="3974264" y="49550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A9E6BA-5549-6360-FB39-3A2FC860EBE9}"/>
              </a:ext>
            </a:extLst>
          </p:cNvPr>
          <p:cNvSpPr/>
          <p:nvPr/>
        </p:nvSpPr>
        <p:spPr>
          <a:xfrm>
            <a:off x="6033766" y="49550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DBC5A2-5089-35F0-7EA7-95FB3377719A}"/>
              </a:ext>
            </a:extLst>
          </p:cNvPr>
          <p:cNvSpPr/>
          <p:nvPr/>
        </p:nvSpPr>
        <p:spPr>
          <a:xfrm>
            <a:off x="5010365" y="391091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76DA04-FA6F-FC5D-873E-C289CD2A4D4F}"/>
              </a:ext>
            </a:extLst>
          </p:cNvPr>
          <p:cNvSpPr/>
          <p:nvPr/>
        </p:nvSpPr>
        <p:spPr>
          <a:xfrm>
            <a:off x="7920495" y="4922363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081687D-D2D9-069A-4196-D284DBE41FB7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6386333" y="2992149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arrow with orange border&#10;&#10;Description automatically generated">
            <a:extLst>
              <a:ext uri="{FF2B5EF4-FFF2-40B4-BE49-F238E27FC236}">
                <a16:creationId xmlns:a16="http://schemas.microsoft.com/office/drawing/2014/main" id="{1495CD97-7FA4-C719-A099-10406A526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214635" y="392531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BAD9B-20D0-BEAA-3CA9-CFFD1941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ADF1-9CA7-066D-BECC-69F686A8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Types of 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C39D-BA2E-0189-6AC5-9BF2D12E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PH" b="1" dirty="0"/>
              <a:t>Divisive Clustering </a:t>
            </a:r>
            <a:r>
              <a:rPr lang="en-PH" dirty="0"/>
              <a:t>is known as </a:t>
            </a:r>
            <a:r>
              <a:rPr lang="en-PH" b="1" dirty="0">
                <a:solidFill>
                  <a:srgbClr val="0070C0"/>
                </a:solidFill>
              </a:rPr>
              <a:t>top-down approach</a:t>
            </a:r>
            <a:r>
              <a:rPr lang="en-PH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EF4FCA-A61B-6532-9EC2-0E63355A3F52}"/>
              </a:ext>
            </a:extLst>
          </p:cNvPr>
          <p:cNvCxnSpPr>
            <a:cxnSpLocks/>
          </p:cNvCxnSpPr>
          <p:nvPr/>
        </p:nvCxnSpPr>
        <p:spPr>
          <a:xfrm flipV="1">
            <a:off x="3204826" y="6114121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C45547-C4AB-40F6-8FD4-CC5168EFFA40}"/>
              </a:ext>
            </a:extLst>
          </p:cNvPr>
          <p:cNvCxnSpPr>
            <a:cxnSpLocks/>
          </p:cNvCxnSpPr>
          <p:nvPr/>
        </p:nvCxnSpPr>
        <p:spPr>
          <a:xfrm flipV="1">
            <a:off x="3185375" y="3165741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546EE-69A3-EF0B-EFD1-C2DFA54D78D7}"/>
              </a:ext>
            </a:extLst>
          </p:cNvPr>
          <p:cNvGrpSpPr/>
          <p:nvPr/>
        </p:nvGrpSpPr>
        <p:grpSpPr>
          <a:xfrm>
            <a:off x="3425869" y="6268037"/>
            <a:ext cx="5613861" cy="370170"/>
            <a:chOff x="4333648" y="5578403"/>
            <a:chExt cx="5613861" cy="370170"/>
          </a:xfrm>
        </p:grpSpPr>
        <p:pic>
          <p:nvPicPr>
            <p:cNvPr id="8" name="Picture 7" descr="A red car with a white background&#10;&#10;Description automatically generated">
              <a:extLst>
                <a:ext uri="{FF2B5EF4-FFF2-40B4-BE49-F238E27FC236}">
                  <a16:creationId xmlns:a16="http://schemas.microsoft.com/office/drawing/2014/main" id="{1A0670B2-3441-83A2-E0C3-10AF82A5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709" t="23866" r="5962" b="9987"/>
            <a:stretch/>
          </p:blipFill>
          <p:spPr>
            <a:xfrm>
              <a:off x="5413703" y="5588573"/>
              <a:ext cx="882223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9" name="Picture 8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902C5313-9F27-8BD5-7FBA-C3743F5B5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153" t="9314" r="3624" b="10870"/>
            <a:stretch/>
          </p:blipFill>
          <p:spPr>
            <a:xfrm>
              <a:off x="8488444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738E5EEC-63D1-433C-E09B-F852BE01A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1" t="9314" r="3596" b="10870"/>
            <a:stretch/>
          </p:blipFill>
          <p:spPr>
            <a:xfrm>
              <a:off x="9280550" y="5578403"/>
              <a:ext cx="666959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1" name="Picture 10" descr="A car parked on a white surface&#10;&#10;Description automatically generated">
              <a:extLst>
                <a:ext uri="{FF2B5EF4-FFF2-40B4-BE49-F238E27FC236}">
                  <a16:creationId xmlns:a16="http://schemas.microsoft.com/office/drawing/2014/main" id="{48FD0A39-C1B6-5D0F-F933-A768200F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58" t="29158" r="11572" b="23658"/>
            <a:stretch/>
          </p:blipFill>
          <p:spPr>
            <a:xfrm>
              <a:off x="4333648" y="5588573"/>
              <a:ext cx="954648" cy="36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 descr="A black sports car on a white background&#10;&#10;Description automatically generated">
              <a:extLst>
                <a:ext uri="{FF2B5EF4-FFF2-40B4-BE49-F238E27FC236}">
                  <a16:creationId xmlns:a16="http://schemas.microsoft.com/office/drawing/2014/main" id="{7E7361D7-F2D4-76AD-A446-72B0F6BF2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04" t="25000" r="9996" b="19924"/>
            <a:stretch/>
          </p:blipFill>
          <p:spPr>
            <a:xfrm>
              <a:off x="7455049" y="5578403"/>
              <a:ext cx="908248" cy="360000"/>
            </a:xfrm>
            <a:prstGeom prst="rect">
              <a:avLst/>
            </a:prstGeom>
          </p:spPr>
        </p:pic>
        <p:pic>
          <p:nvPicPr>
            <p:cNvPr id="13" name="Picture 12" descr="A blue sports car with black wheels&#10;&#10;Description automatically generated">
              <a:extLst>
                <a:ext uri="{FF2B5EF4-FFF2-40B4-BE49-F238E27FC236}">
                  <a16:creationId xmlns:a16="http://schemas.microsoft.com/office/drawing/2014/main" id="{3FC4EAF9-F7D7-4541-20E1-719FF960B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669" t="25615" r="5184" b="18822"/>
            <a:stretch/>
          </p:blipFill>
          <p:spPr>
            <a:xfrm>
              <a:off x="6421333" y="5578403"/>
              <a:ext cx="908569" cy="360000"/>
            </a:xfrm>
            <a:prstGeom prst="rect">
              <a:avLst/>
            </a:prstGeom>
          </p:spPr>
        </p:pic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398041-A1F8-4B9A-95FC-7D4F4E4FACF8}"/>
              </a:ext>
            </a:extLst>
          </p:cNvPr>
          <p:cNvCxnSpPr>
            <a:cxnSpLocks/>
            <a:stCxn id="11" idx="0"/>
            <a:endCxn id="8" idx="0"/>
          </p:cNvCxnSpPr>
          <p:nvPr/>
        </p:nvCxnSpPr>
        <p:spPr>
          <a:xfrm rot="5400000" flipH="1" flipV="1">
            <a:off x="4425114" y="5756286"/>
            <a:ext cx="12700" cy="1043843"/>
          </a:xfrm>
          <a:prstGeom prst="bentConnector3">
            <a:avLst>
              <a:gd name="adj1" fmla="val 1044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EB6B998-B6FA-98BB-8A02-92F6BDB56048}"/>
              </a:ext>
            </a:extLst>
          </p:cNvPr>
          <p:cNvCxnSpPr>
            <a:cxnSpLocks/>
            <a:stCxn id="13" idx="0"/>
            <a:endCxn id="12" idx="0"/>
          </p:cNvCxnSpPr>
          <p:nvPr/>
        </p:nvCxnSpPr>
        <p:spPr>
          <a:xfrm rot="5400000" flipH="1" flipV="1">
            <a:off x="6484616" y="5751260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07F6D81-3985-7D80-10E5-5B179B756019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8310198" y="5871984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EAFD9DE-059E-593A-9227-E7A91625C816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5461215" y="3925343"/>
            <a:ext cx="12700" cy="2059502"/>
          </a:xfrm>
          <a:prstGeom prst="bentConnector3">
            <a:avLst>
              <a:gd name="adj1" fmla="val 834000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CE7E2-C904-E524-BF31-5855007B20AC}"/>
              </a:ext>
            </a:extLst>
          </p:cNvPr>
          <p:cNvSpPr/>
          <p:nvPr/>
        </p:nvSpPr>
        <p:spPr>
          <a:xfrm>
            <a:off x="3974264" y="49550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E3261-FBB0-FE40-CE16-FD37B4B9754E}"/>
              </a:ext>
            </a:extLst>
          </p:cNvPr>
          <p:cNvSpPr/>
          <p:nvPr/>
        </p:nvSpPr>
        <p:spPr>
          <a:xfrm>
            <a:off x="6033766" y="495509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351855-5F3A-FB7B-03FF-2D3077AF7AF4}"/>
              </a:ext>
            </a:extLst>
          </p:cNvPr>
          <p:cNvSpPr/>
          <p:nvPr/>
        </p:nvSpPr>
        <p:spPr>
          <a:xfrm>
            <a:off x="5010365" y="391091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44219-E4A0-8445-341C-99B41BE32C8F}"/>
              </a:ext>
            </a:extLst>
          </p:cNvPr>
          <p:cNvSpPr/>
          <p:nvPr/>
        </p:nvSpPr>
        <p:spPr>
          <a:xfrm>
            <a:off x="7920495" y="4922363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4807A1B-F7CA-4510-0E27-37CB67955856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6386333" y="2992149"/>
            <a:ext cx="1011445" cy="2848982"/>
          </a:xfrm>
          <a:prstGeom prst="bentConnector3">
            <a:avLst>
              <a:gd name="adj1" fmla="val -63284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arrow with orange border&#10;&#10;Description automatically generated">
            <a:extLst>
              <a:ext uri="{FF2B5EF4-FFF2-40B4-BE49-F238E27FC236}">
                <a16:creationId xmlns:a16="http://schemas.microsoft.com/office/drawing/2014/main" id="{2AD0FB34-14C9-80C0-70B1-364D04783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V="1">
            <a:off x="1214635" y="392531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0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Hierarchical Clustering?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Dendrogram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Hierarchical Clustering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Hierarchical Clustering works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measures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E435-7A61-4BB9-AD68-5D5D587B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1889869-7D1D-D238-B4C7-6466C1D1363C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 us consider we have plotted a few data points of our dataset on a two-dimensional plane</a:t>
            </a: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B2365B-0AB5-C272-6ADE-6D731E62A6EA}"/>
              </a:ext>
            </a:extLst>
          </p:cNvPr>
          <p:cNvGrpSpPr/>
          <p:nvPr/>
        </p:nvGrpSpPr>
        <p:grpSpPr>
          <a:xfrm>
            <a:off x="3807947" y="1892300"/>
            <a:ext cx="4576106" cy="3983566"/>
            <a:chOff x="3771548" y="1732035"/>
            <a:chExt cx="5230508" cy="449308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08DE7462-AD50-4CC1-6992-C9EE8808D0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8987736"/>
                </p:ext>
              </p:extLst>
            </p:nvPr>
          </p:nvGraphicFramePr>
          <p:xfrm>
            <a:off x="3771548" y="1732035"/>
            <a:ext cx="5230508" cy="4493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417BF6-A28F-8FC1-F536-8EBAF64A11A9}"/>
                </a:ext>
              </a:extLst>
            </p:cNvPr>
            <p:cNvSpPr txBox="1"/>
            <p:nvPr/>
          </p:nvSpPr>
          <p:spPr>
            <a:xfrm>
              <a:off x="5180707" y="5425139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6D1904-CD54-C04A-4083-24F117B17B99}"/>
                </a:ext>
              </a:extLst>
            </p:cNvPr>
            <p:cNvSpPr txBox="1"/>
            <p:nvPr/>
          </p:nvSpPr>
          <p:spPr>
            <a:xfrm>
              <a:off x="4470764" y="5148718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A7BE07-BA4D-6D7F-5783-5B5D3FC940B9}"/>
                </a:ext>
              </a:extLst>
            </p:cNvPr>
            <p:cNvSpPr txBox="1"/>
            <p:nvPr/>
          </p:nvSpPr>
          <p:spPr>
            <a:xfrm>
              <a:off x="7632526" y="4226834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89EF39-B03B-8CCE-1A0C-81005F6F9DAA}"/>
                </a:ext>
              </a:extLst>
            </p:cNvPr>
            <p:cNvSpPr txBox="1"/>
            <p:nvPr/>
          </p:nvSpPr>
          <p:spPr>
            <a:xfrm>
              <a:off x="7997929" y="3680072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06A798-FA6A-6C72-8D28-7BB32DDF53F3}"/>
                </a:ext>
              </a:extLst>
            </p:cNvPr>
            <p:cNvSpPr txBox="1"/>
            <p:nvPr/>
          </p:nvSpPr>
          <p:spPr>
            <a:xfrm>
              <a:off x="5875385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9C7B32-A4EF-31B1-1DEE-CB62881142ED}"/>
                </a:ext>
              </a:extLst>
            </p:cNvPr>
            <p:cNvSpPr txBox="1"/>
            <p:nvPr/>
          </p:nvSpPr>
          <p:spPr>
            <a:xfrm>
              <a:off x="6725383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P6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FE2F3A4E-89BD-5D3F-1B5A-90598DC3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How </a:t>
            </a:r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 works?</a:t>
            </a:r>
            <a:endParaRPr lang="en-P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7F511-E0DD-60D5-07CD-C325BDCA0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C8DEC4D-1C03-BB38-E983-EE83506E503A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Hierarchical Clustering, </a:t>
            </a:r>
            <a:r>
              <a:rPr lang="en-US" b="1" dirty="0">
                <a:solidFill>
                  <a:srgbClr val="0070C0"/>
                </a:solidFill>
              </a:rPr>
              <a:t>each data point is a cluster of its own.</a:t>
            </a:r>
            <a:endParaRPr lang="en-PH" b="1" dirty="0">
              <a:solidFill>
                <a:srgbClr val="0070C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D977361-2816-7BF1-84A9-E47D4E16E5FC}"/>
              </a:ext>
            </a:extLst>
          </p:cNvPr>
          <p:cNvGrpSpPr/>
          <p:nvPr/>
        </p:nvGrpSpPr>
        <p:grpSpPr>
          <a:xfrm>
            <a:off x="3807947" y="1892300"/>
            <a:ext cx="4576106" cy="3983566"/>
            <a:chOff x="3771548" y="1732035"/>
            <a:chExt cx="5230508" cy="449308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577EE003-633B-28A0-9B7F-78AA087979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1384621"/>
                </p:ext>
              </p:extLst>
            </p:nvPr>
          </p:nvGraphicFramePr>
          <p:xfrm>
            <a:off x="3771548" y="1732035"/>
            <a:ext cx="5230508" cy="4493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55A8C-A3CA-68E0-9C7E-D1F2DCC078EF}"/>
                </a:ext>
              </a:extLst>
            </p:cNvPr>
            <p:cNvSpPr txBox="1"/>
            <p:nvPr/>
          </p:nvSpPr>
          <p:spPr>
            <a:xfrm>
              <a:off x="5180707" y="5425139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1536F-1957-D727-48B8-2DFF51732C56}"/>
                </a:ext>
              </a:extLst>
            </p:cNvPr>
            <p:cNvSpPr txBox="1"/>
            <p:nvPr/>
          </p:nvSpPr>
          <p:spPr>
            <a:xfrm>
              <a:off x="4470764" y="5148718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2A2B0F-150A-A7B4-DFA1-4FAF834243EC}"/>
                </a:ext>
              </a:extLst>
            </p:cNvPr>
            <p:cNvSpPr txBox="1"/>
            <p:nvPr/>
          </p:nvSpPr>
          <p:spPr>
            <a:xfrm>
              <a:off x="7632526" y="4226834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0B491D-7BC4-E483-EE48-A914260DDFE8}"/>
                </a:ext>
              </a:extLst>
            </p:cNvPr>
            <p:cNvSpPr txBox="1"/>
            <p:nvPr/>
          </p:nvSpPr>
          <p:spPr>
            <a:xfrm>
              <a:off x="7997929" y="3680072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B4DA2B-1866-A4A3-21D6-0107268D9F3B}"/>
                </a:ext>
              </a:extLst>
            </p:cNvPr>
            <p:cNvSpPr txBox="1"/>
            <p:nvPr/>
          </p:nvSpPr>
          <p:spPr>
            <a:xfrm>
              <a:off x="5875385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4CCB43-8DA8-831E-C3DF-98C522EE79BD}"/>
                </a:ext>
              </a:extLst>
            </p:cNvPr>
            <p:cNvSpPr txBox="1"/>
            <p:nvPr/>
          </p:nvSpPr>
          <p:spPr>
            <a:xfrm>
              <a:off x="6725383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P6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28F45440-078B-38DD-752D-7AB9E5DA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How </a:t>
            </a:r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 works?</a:t>
            </a:r>
            <a:endParaRPr lang="en-P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45BA9-A86E-0B47-EDB9-42A14D982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7B6E3B2-4F89-34E3-FB51-22B7D1B81CFC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first step is </a:t>
            </a:r>
            <a:r>
              <a:rPr lang="en-US" b="1" dirty="0">
                <a:solidFill>
                  <a:srgbClr val="0070C0"/>
                </a:solidFill>
              </a:rPr>
              <a:t>to find the least distance </a:t>
            </a:r>
            <a:r>
              <a:rPr lang="en-US" dirty="0"/>
              <a:t>between two data points to form a new cluster</a:t>
            </a: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DDD292-26F4-A8EC-2183-3ADE84FCA97F}"/>
              </a:ext>
            </a:extLst>
          </p:cNvPr>
          <p:cNvGrpSpPr/>
          <p:nvPr/>
        </p:nvGrpSpPr>
        <p:grpSpPr>
          <a:xfrm>
            <a:off x="3807947" y="1892300"/>
            <a:ext cx="4576106" cy="3983566"/>
            <a:chOff x="3771548" y="1732035"/>
            <a:chExt cx="5230508" cy="449308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F2AD9E8D-4CD5-001A-73CC-5BD4F9CF04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74475273"/>
                </p:ext>
              </p:extLst>
            </p:nvPr>
          </p:nvGraphicFramePr>
          <p:xfrm>
            <a:off x="3771548" y="1732035"/>
            <a:ext cx="5230508" cy="4493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FC4758-6AFA-6245-86B9-F54C776D3C5F}"/>
                </a:ext>
              </a:extLst>
            </p:cNvPr>
            <p:cNvSpPr txBox="1"/>
            <p:nvPr/>
          </p:nvSpPr>
          <p:spPr>
            <a:xfrm>
              <a:off x="5180707" y="5425139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ACCC73-0F42-25FF-DD0E-815248A1D0C4}"/>
                </a:ext>
              </a:extLst>
            </p:cNvPr>
            <p:cNvSpPr txBox="1"/>
            <p:nvPr/>
          </p:nvSpPr>
          <p:spPr>
            <a:xfrm>
              <a:off x="4470764" y="5148718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666DF-B5A6-60D5-032C-99AE5DE3056F}"/>
                </a:ext>
              </a:extLst>
            </p:cNvPr>
            <p:cNvSpPr txBox="1"/>
            <p:nvPr/>
          </p:nvSpPr>
          <p:spPr>
            <a:xfrm>
              <a:off x="7632526" y="4226834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485958-8B1B-5EA7-B229-1E65CF6C61D4}"/>
                </a:ext>
              </a:extLst>
            </p:cNvPr>
            <p:cNvSpPr txBox="1"/>
            <p:nvPr/>
          </p:nvSpPr>
          <p:spPr>
            <a:xfrm>
              <a:off x="7997929" y="3680072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568B54C-37E3-28EE-5B65-0C017E6C8A07}"/>
                </a:ext>
              </a:extLst>
            </p:cNvPr>
            <p:cNvSpPr txBox="1"/>
            <p:nvPr/>
          </p:nvSpPr>
          <p:spPr>
            <a:xfrm>
              <a:off x="5875385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55001C-2EEF-F23C-F682-570E889B8F89}"/>
                </a:ext>
              </a:extLst>
            </p:cNvPr>
            <p:cNvSpPr txBox="1"/>
            <p:nvPr/>
          </p:nvSpPr>
          <p:spPr>
            <a:xfrm>
              <a:off x="6725383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P6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57BA8FA9-10F1-9117-11B9-2563A129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How </a:t>
            </a:r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 works?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F35EA7E7-FA9D-FEA1-CA67-4A4E07806360}"/>
              </a:ext>
            </a:extLst>
          </p:cNvPr>
          <p:cNvSpPr/>
          <p:nvPr/>
        </p:nvSpPr>
        <p:spPr>
          <a:xfrm rot="2022676">
            <a:off x="4749980" y="4878809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7803A955-C1C9-44D0-973E-4A686241D426}"/>
              </a:ext>
            </a:extLst>
          </p:cNvPr>
          <p:cNvSpPr/>
          <p:nvPr/>
        </p:nvSpPr>
        <p:spPr>
          <a:xfrm>
            <a:off x="6040131" y="2910217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5F6424EA-79FE-2908-A9A2-976561E5BB18}"/>
              </a:ext>
            </a:extLst>
          </p:cNvPr>
          <p:cNvSpPr/>
          <p:nvPr/>
        </p:nvSpPr>
        <p:spPr>
          <a:xfrm rot="18471034">
            <a:off x="7324583" y="3675624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44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78D6F-7C64-AC4C-899B-5E8D5D34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E36BB3E-32E7-16B9-10E8-A77A713CDA5C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>
                <a:solidFill>
                  <a:srgbClr val="002060"/>
                </a:solidFill>
              </a:rPr>
              <a:t>different distance measures </a:t>
            </a:r>
            <a:r>
              <a:rPr lang="en-US" dirty="0"/>
              <a:t>to find the least distance between two data points such as </a:t>
            </a:r>
            <a:r>
              <a:rPr lang="en-US" b="1" dirty="0">
                <a:solidFill>
                  <a:srgbClr val="002060"/>
                </a:solidFill>
              </a:rPr>
              <a:t>Euclidean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Manhattan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Cosine</a:t>
            </a:r>
            <a:r>
              <a:rPr lang="en-US" dirty="0"/>
              <a:t> distance. We will talk about them later</a:t>
            </a: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B1D995-7E47-DB70-B1B7-E6C14F49242F}"/>
              </a:ext>
            </a:extLst>
          </p:cNvPr>
          <p:cNvGrpSpPr/>
          <p:nvPr/>
        </p:nvGrpSpPr>
        <p:grpSpPr>
          <a:xfrm>
            <a:off x="3807947" y="1892300"/>
            <a:ext cx="4576106" cy="3983566"/>
            <a:chOff x="3771548" y="1732035"/>
            <a:chExt cx="5230508" cy="449308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FBD7D9E0-8092-DED1-3615-40B266C70DF6}"/>
                </a:ext>
              </a:extLst>
            </p:cNvPr>
            <p:cNvGraphicFramePr/>
            <p:nvPr/>
          </p:nvGraphicFramePr>
          <p:xfrm>
            <a:off x="3771548" y="1732035"/>
            <a:ext cx="5230508" cy="4493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C15947-9DB3-DF89-C1AD-33C90A6146F9}"/>
                </a:ext>
              </a:extLst>
            </p:cNvPr>
            <p:cNvSpPr txBox="1"/>
            <p:nvPr/>
          </p:nvSpPr>
          <p:spPr>
            <a:xfrm>
              <a:off x="5180707" y="5425139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031DDA-E435-B8AB-81C4-4575D4E46947}"/>
                </a:ext>
              </a:extLst>
            </p:cNvPr>
            <p:cNvSpPr txBox="1"/>
            <p:nvPr/>
          </p:nvSpPr>
          <p:spPr>
            <a:xfrm>
              <a:off x="4470764" y="5148718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1D4FD6-4DD5-258A-33B7-D4C63762A933}"/>
                </a:ext>
              </a:extLst>
            </p:cNvPr>
            <p:cNvSpPr txBox="1"/>
            <p:nvPr/>
          </p:nvSpPr>
          <p:spPr>
            <a:xfrm>
              <a:off x="7632526" y="4226834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81A6EB-9D31-A59E-24A6-6EE8DE5D0377}"/>
                </a:ext>
              </a:extLst>
            </p:cNvPr>
            <p:cNvSpPr txBox="1"/>
            <p:nvPr/>
          </p:nvSpPr>
          <p:spPr>
            <a:xfrm>
              <a:off x="7997929" y="3680072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6AB99B-4330-80C6-6F43-C987439CB556}"/>
                </a:ext>
              </a:extLst>
            </p:cNvPr>
            <p:cNvSpPr txBox="1"/>
            <p:nvPr/>
          </p:nvSpPr>
          <p:spPr>
            <a:xfrm>
              <a:off x="5875385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0DD59B-5A14-1F16-0265-C5FD9823FE58}"/>
                </a:ext>
              </a:extLst>
            </p:cNvPr>
            <p:cNvSpPr txBox="1"/>
            <p:nvPr/>
          </p:nvSpPr>
          <p:spPr>
            <a:xfrm>
              <a:off x="6725383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P6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0E0CBFB6-1163-940E-ED47-EEFE4AD5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How </a:t>
            </a:r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 works?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75AE6743-F7CE-3C09-A676-BB50858B0B65}"/>
              </a:ext>
            </a:extLst>
          </p:cNvPr>
          <p:cNvSpPr/>
          <p:nvPr/>
        </p:nvSpPr>
        <p:spPr>
          <a:xfrm rot="2022676">
            <a:off x="4749980" y="4878809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074E082E-58DE-21EB-F854-ED0B0E480765}"/>
              </a:ext>
            </a:extLst>
          </p:cNvPr>
          <p:cNvSpPr/>
          <p:nvPr/>
        </p:nvSpPr>
        <p:spPr>
          <a:xfrm>
            <a:off x="6040131" y="2910217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D343E2B-BB3F-0CD5-A807-6830C4A0DBC4}"/>
              </a:ext>
            </a:extLst>
          </p:cNvPr>
          <p:cNvSpPr/>
          <p:nvPr/>
        </p:nvSpPr>
        <p:spPr>
          <a:xfrm rot="18471034">
            <a:off x="7324583" y="3675624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59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9AF8B-A2F3-26A5-D23D-86EB54C3B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207F510-48C8-1751-169F-F4965695BC60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Data points that have </a:t>
            </a:r>
            <a:r>
              <a:rPr lang="en-US" b="1" dirty="0">
                <a:solidFill>
                  <a:srgbClr val="0070C0"/>
                </a:solidFill>
              </a:rPr>
              <a:t>very similar features </a:t>
            </a:r>
            <a:r>
              <a:rPr lang="en-US" dirty="0"/>
              <a:t>will have a small distance between them. </a:t>
            </a: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567D7A-4D92-BFC2-8C69-2B5B3A1A519D}"/>
              </a:ext>
            </a:extLst>
          </p:cNvPr>
          <p:cNvGrpSpPr/>
          <p:nvPr/>
        </p:nvGrpSpPr>
        <p:grpSpPr>
          <a:xfrm>
            <a:off x="3807947" y="1892300"/>
            <a:ext cx="4576106" cy="3983566"/>
            <a:chOff x="3771548" y="1732035"/>
            <a:chExt cx="5230508" cy="449308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C6AACD0B-0C98-2FA8-7F02-F07199420913}"/>
                </a:ext>
              </a:extLst>
            </p:cNvPr>
            <p:cNvGraphicFramePr/>
            <p:nvPr/>
          </p:nvGraphicFramePr>
          <p:xfrm>
            <a:off x="3771548" y="1732035"/>
            <a:ext cx="5230508" cy="4493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717CBF-2919-A535-F930-8FAE7ABEC720}"/>
                </a:ext>
              </a:extLst>
            </p:cNvPr>
            <p:cNvSpPr txBox="1"/>
            <p:nvPr/>
          </p:nvSpPr>
          <p:spPr>
            <a:xfrm>
              <a:off x="5180707" y="5425139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629A27-ECC3-6807-838F-FBE15869742E}"/>
                </a:ext>
              </a:extLst>
            </p:cNvPr>
            <p:cNvSpPr txBox="1"/>
            <p:nvPr/>
          </p:nvSpPr>
          <p:spPr>
            <a:xfrm>
              <a:off x="4470764" y="5148718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576DFA-6CF8-F7EC-3AF1-3C1D107CF54A}"/>
                </a:ext>
              </a:extLst>
            </p:cNvPr>
            <p:cNvSpPr txBox="1"/>
            <p:nvPr/>
          </p:nvSpPr>
          <p:spPr>
            <a:xfrm>
              <a:off x="7632526" y="4226834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251E42-9335-9E00-D4DF-689370139CD4}"/>
                </a:ext>
              </a:extLst>
            </p:cNvPr>
            <p:cNvSpPr txBox="1"/>
            <p:nvPr/>
          </p:nvSpPr>
          <p:spPr>
            <a:xfrm>
              <a:off x="7997929" y="3680072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E0847C-EF81-0B4E-EF7A-4767C1D4A4EA}"/>
                </a:ext>
              </a:extLst>
            </p:cNvPr>
            <p:cNvSpPr txBox="1"/>
            <p:nvPr/>
          </p:nvSpPr>
          <p:spPr>
            <a:xfrm>
              <a:off x="5875385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F34BBE-2352-FFFF-4CBB-F1555022AC84}"/>
                </a:ext>
              </a:extLst>
            </p:cNvPr>
            <p:cNvSpPr txBox="1"/>
            <p:nvPr/>
          </p:nvSpPr>
          <p:spPr>
            <a:xfrm>
              <a:off x="6725383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P6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C2AE02E7-312B-3B36-561F-210FA5F3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How </a:t>
            </a:r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 works?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80C70D56-3D18-3144-9EA7-85685055D756}"/>
              </a:ext>
            </a:extLst>
          </p:cNvPr>
          <p:cNvSpPr/>
          <p:nvPr/>
        </p:nvSpPr>
        <p:spPr>
          <a:xfrm rot="2022676">
            <a:off x="4749980" y="4878809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83C65671-BD6D-67C0-855C-E4BA47580437}"/>
              </a:ext>
            </a:extLst>
          </p:cNvPr>
          <p:cNvSpPr/>
          <p:nvPr/>
        </p:nvSpPr>
        <p:spPr>
          <a:xfrm>
            <a:off x="6040131" y="2910217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27751775-530C-A001-6E6E-C32B2AD569D8}"/>
              </a:ext>
            </a:extLst>
          </p:cNvPr>
          <p:cNvSpPr/>
          <p:nvPr/>
        </p:nvSpPr>
        <p:spPr>
          <a:xfrm rot="18471034">
            <a:off x="7324583" y="3675624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5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4BD75-6505-74A2-B882-48ED3EB6B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F7D33C-F6FB-30D1-78B6-F8F54ADDFFBA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24737E-0EA4-EF8C-76ED-0E9DB255DF6F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25D91D1-E3C5-C152-D9D0-BA517BE3D057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2B65F2-DAF0-6DA0-53BE-A64372ADAB57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69D33-C305-D67A-CB0D-D5BE10D3328D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1E1-2886-6C9A-7926-7447C7ADEF80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8DE2777-A1FB-66F6-CF7D-D409EE0F69A5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9A250EF-7495-F75A-1BA8-F00F45597DB2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 always, a </a:t>
            </a:r>
            <a:r>
              <a:rPr lang="en-US" b="1" dirty="0">
                <a:solidFill>
                  <a:srgbClr val="0070C0"/>
                </a:solidFill>
              </a:rPr>
              <a:t>dendrogram</a:t>
            </a:r>
            <a:r>
              <a:rPr lang="en-US" dirty="0"/>
              <a:t> will help us track each cluster we have formed from our dataset.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A2F8DC5-699B-F778-C021-533F04BF4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421101"/>
              </p:ext>
            </p:extLst>
          </p:nvPr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0172E6-E5EA-1D87-D043-921400E5E841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AA9C4E-5BF5-8341-C26D-E477FB6B4D50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A47C0-7E26-8955-51F1-DC370C8F61B7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BEB20-61E9-F82A-9D63-1AB77BDC64F9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3B9E5C-10C2-4AEB-CD06-FD8CB484FF5E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000993-91B3-869C-13DD-7715D3E7F53A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8C3666-2411-A3B8-24F1-0E7781314470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1660F7-4546-4133-D21A-3E42C706A648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17381C-6E55-A886-2689-3B14161642BE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C0C53F-1C66-A524-5F40-94F4974E3A22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3ED83F-314E-F8CF-7D80-03E752B0ECEB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4B116C-45FC-472A-273E-16BDD50CC167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13178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BF25-1844-01FA-D6CA-8B0191F6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9948B2-40F3-80BF-6472-3F9091C7451B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E415C1-F84F-897A-83C2-D83D4B24D499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C6F5A1D-B048-508E-4702-46AFCCC47E80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0289F9-83BE-F094-81AA-862571186F55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9C3B4-8310-D811-1251-C4DBDC845480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E2EE4-BE3F-24D7-868E-5380E886F509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BFA5A26-C515-2B56-D65F-B8B738433209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4891D3-8C43-B950-A39B-CD116D718873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After calculating the least distance, the two nearest data points are </a:t>
            </a:r>
            <a:r>
              <a:rPr lang="en-US" b="1" dirty="0">
                <a:solidFill>
                  <a:srgbClr val="0070C0"/>
                </a:solidFill>
              </a:rPr>
              <a:t>merged together </a:t>
            </a:r>
            <a:r>
              <a:rPr lang="en-US" dirty="0"/>
              <a:t>to form a new cluster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027B204-CF27-C686-C5A5-B7E19CA61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265347"/>
              </p:ext>
            </p:extLst>
          </p:nvPr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AA88777-6654-81FB-BCD8-16852701553E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6D6174-9E10-408A-D7B1-C963A26A5A15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3858B-8FE3-DC59-6D26-3064D6450452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A732A0-E1DC-309F-B94E-B8B89FA7D142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3626B-A78F-66C4-7050-083296A3571E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5298B4-2B2E-A74C-4A4E-D3C1F9B4C709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C056C2-CE7A-59B1-D91C-AEB95962F5AD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56332-1BAA-BC17-D305-ABD9D9957CB0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C17983-591B-D185-EF5F-1ED3D011366B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5969A1-DCD3-F329-0508-7CADD110DF6D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554145-C807-2B43-23FB-18CCC3E60889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57EE2-2362-7413-21D2-F3266E7A3003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89664B-D1B7-0BFA-FFC0-5863817F307E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D558D30-B301-F702-401C-9460D4A0D3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AE0C8362-6981-5DDC-F697-BF47CE533728}"/>
              </a:ext>
            </a:extLst>
          </p:cNvPr>
          <p:cNvSpPr/>
          <p:nvPr/>
        </p:nvSpPr>
        <p:spPr>
          <a:xfrm rot="2022676">
            <a:off x="1250015" y="4678266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2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05E45-0DB9-AE71-BAED-DC86DFDA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B8B3FD-67F5-491C-967B-B8BD57B3B374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0FD63B-99C5-36CD-EE24-32103C579203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5C72E81-BAD0-F1FE-0DD4-E7BC94661671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7AE025-3016-CEED-96D1-6D107A6561E7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429987-0DA9-EDB8-B5BB-55B7A29ED967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D864C-5E1D-E368-140D-0A20718C64D9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E6AA3D0-452A-A972-1A2E-6A93F147650C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297FE7D-F55E-232C-C6DE-B5B6165D7D08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example,  the closest data point from P1</a:t>
            </a:r>
            <a:r>
              <a:rPr lang="en-US" b="1" dirty="0"/>
              <a:t> </a:t>
            </a:r>
            <a:r>
              <a:rPr lang="en-US" dirty="0"/>
              <a:t>is</a:t>
            </a:r>
            <a:r>
              <a:rPr lang="en-US" b="1" dirty="0"/>
              <a:t> </a:t>
            </a:r>
            <a:r>
              <a:rPr lang="en-US" dirty="0"/>
              <a:t>P2</a:t>
            </a:r>
            <a:r>
              <a:rPr lang="en-US" b="1" dirty="0"/>
              <a:t> . </a:t>
            </a:r>
            <a:r>
              <a:rPr lang="en-US" dirty="0"/>
              <a:t>We group P1 and P2 to </a:t>
            </a:r>
            <a:r>
              <a:rPr lang="en-US" b="1" dirty="0">
                <a:solidFill>
                  <a:srgbClr val="0070C0"/>
                </a:solidFill>
              </a:rPr>
              <a:t>form a new cluster</a:t>
            </a:r>
            <a:r>
              <a:rPr lang="en-US" b="1" dirty="0"/>
              <a:t>.</a:t>
            </a:r>
            <a:endParaRPr lang="en-PH" b="1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A174A1C-9D65-54DC-1B7D-D89AAB656A2C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6E8C6B5-A778-9DCF-990F-CFF6AB75D8E1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D57DEF-9D8C-BE7C-94BE-8873C7D2ED2C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D2BCF-D36A-67BB-D2E5-AB493CB3E610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4A4EE-8C0D-5C82-422C-2F5E76FDDA37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D9342B-765A-1819-E559-E9E0DD2CCED7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C0ECB-DD6D-B4E9-02BC-6ACC4A955C6C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5C2607-9E25-F48B-D141-B2D8649B4980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71BC87-57D6-8F03-26CB-2C686CAAF30C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4CE0B2-F2F1-07EE-8019-C0593E683029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B4EE17-ADB6-E598-2729-C5E868BAE4E7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0DB10F-3725-2D03-E858-A7B9178A71BE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A9154D-9829-31EC-5BF0-609015E9E103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252F43E-67C7-A540-BBA2-F44DC97D250E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6DED3DA-A67C-669E-F581-899C862C13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BE0FDB8A-282D-EF94-425C-93F8C7DBD524}"/>
              </a:ext>
            </a:extLst>
          </p:cNvPr>
          <p:cNvSpPr/>
          <p:nvPr/>
        </p:nvSpPr>
        <p:spPr>
          <a:xfrm rot="2022676">
            <a:off x="1250015" y="4678266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04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4E21-A39F-1A0C-D858-4B94436F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A01705-1241-2193-38DF-A2E7C3E565EF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DEC3B1-60DE-089B-1ABD-E80193EEEA09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633EDBB-403E-D1F0-3F0E-51A0A7A16921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E7A1F5-0371-9EAB-6F81-92401CB5D6B6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41EAB-DAF9-62BE-697C-0B3F8CDC8CAB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658CF-F1B2-DDA0-CE6D-4B62834961E3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5379C3E-8BEF-B3FF-E395-2FC7F34B2D77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F87A1A-133A-800A-A600-84D2C5332BD4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>
                <a:solidFill>
                  <a:srgbClr val="0070C0"/>
                </a:solidFill>
              </a:rPr>
              <a:t>do this to all to all data points </a:t>
            </a:r>
            <a:r>
              <a:rPr lang="en-US" dirty="0"/>
              <a:t>and group them together to form their own cluster.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F4DF309-18C8-10D1-5B35-AC557F9D4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043002"/>
              </p:ext>
            </p:extLst>
          </p:nvPr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02AD82D-DB9B-72EA-4F2E-C920B64448E2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A1624-8D91-94F9-6BFD-ED1162A466F4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3FBA9-AB18-E80C-B49E-ADCE63649987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FB7489-A6D3-ED0F-F136-C90F3B468650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DE8A1B-88F0-6D28-3FA8-54B989E34D95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212AB-177A-C14E-C443-18139AD9D742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82CECF-7CD4-769F-8033-A4E8D1ADA27E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774A80-155E-760D-7582-39247CFA90D8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CE0297-F0BF-EB2E-50FC-8A86E69D9628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070A62-D05E-D8AD-0AD0-D5C16BF10C83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C84E8A-90E8-4C10-5A98-9D4768C495AA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409AE4-0592-3907-DC3A-9190CE5E10BD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FA963D-29C9-587E-A090-441D734D9545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8EC3096-24FA-48D3-0A69-51DF7EF628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CA036E-57A5-185D-AC1C-36D9BCC307F8}"/>
              </a:ext>
            </a:extLst>
          </p:cNvPr>
          <p:cNvSpPr/>
          <p:nvPr/>
        </p:nvSpPr>
        <p:spPr>
          <a:xfrm>
            <a:off x="3584494" y="2883447"/>
            <a:ext cx="1672420" cy="130125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783182-11EA-BA13-21CB-061E1D909A38}"/>
              </a:ext>
            </a:extLst>
          </p:cNvPr>
          <p:cNvSpPr/>
          <p:nvPr/>
        </p:nvSpPr>
        <p:spPr>
          <a:xfrm>
            <a:off x="2029663" y="1961485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A0EAB9-F40A-A8DC-8816-24C3F1F2A8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78D3542-446C-EB01-3193-A43F99A3C9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FAA1563-720A-F31F-DB71-24E6C6A036A7}"/>
              </a:ext>
            </a:extLst>
          </p:cNvPr>
          <p:cNvSpPr/>
          <p:nvPr/>
        </p:nvSpPr>
        <p:spPr>
          <a:xfrm>
            <a:off x="2714830" y="2458671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37FE35D-B39B-B4B1-0DED-2C91C36FCF2D}"/>
              </a:ext>
            </a:extLst>
          </p:cNvPr>
          <p:cNvSpPr/>
          <p:nvPr/>
        </p:nvSpPr>
        <p:spPr>
          <a:xfrm rot="18471034">
            <a:off x="4207784" y="3333572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200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 animBg="1"/>
      <p:bldP spid="5" grpId="0" animBg="1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EF76-346B-A214-4171-A677A4D6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AB66D7-F645-5AF9-F021-D0D41A92F243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793223-D620-292B-69ED-34CC35DEC030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01FA2F-4106-18FD-10A3-35B33C084CC8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74ED5D-D53C-E38A-DAEC-F626782E34CB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2D6CCD-77B0-91E3-2971-D753E5F25544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E3932-0AD2-EFC9-D230-4A79684C2F50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AFCC572-7E45-DFE4-7CCB-01ECDB842E9C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4DA576F-1D7A-0497-D52C-63EE52D525F6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Again, we calculate the </a:t>
            </a:r>
            <a:r>
              <a:rPr lang="en-US" b="1" dirty="0">
                <a:solidFill>
                  <a:srgbClr val="002060"/>
                </a:solidFill>
              </a:rPr>
              <a:t>least distance again between each cluster </a:t>
            </a:r>
            <a:r>
              <a:rPr lang="en-US" dirty="0"/>
              <a:t>by using the distance measure we used earlier. </a:t>
            </a: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67848CD-EFE9-55BC-28B6-AEA04E82F43B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73316D2-B1DD-126B-6FAC-057C581B9E3E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3D279-C4B6-B695-13EA-EC6617B0C325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7905E-B952-28D0-8725-85824BF5B424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59B1E-0273-29F4-F0DF-E99F76991DFE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845DB-1EA5-D64A-9E72-3FCA26BEFB6C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51305-8667-1811-A7E2-F415EFC40674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6A5E5D-9BD8-9878-E0A9-889A73370329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72C739-6E69-0403-F46D-ED661FB1AE3F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976435-4732-1E94-75B6-B637AD81F14D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EF5229-D4CC-8147-9220-6DDC1C1EE103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8CA2C9-EB7D-289A-C070-C1CA4A35E3E1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32915E-0D2A-4472-9B09-1C816CE1417A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329D25-478A-040E-3819-09FD690B8EE6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39D258E-214D-FD6E-97E5-D449099731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7D8BB44-5D6A-B532-6368-2C97914355FC}"/>
              </a:ext>
            </a:extLst>
          </p:cNvPr>
          <p:cNvSpPr/>
          <p:nvPr/>
        </p:nvSpPr>
        <p:spPr>
          <a:xfrm>
            <a:off x="3584494" y="2883447"/>
            <a:ext cx="1672420" cy="130125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76259A-A120-5AD3-479C-FB39A2A59CCD}"/>
              </a:ext>
            </a:extLst>
          </p:cNvPr>
          <p:cNvSpPr/>
          <p:nvPr/>
        </p:nvSpPr>
        <p:spPr>
          <a:xfrm>
            <a:off x="2029663" y="1961485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6129549-50F3-2818-D961-5353A0627E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0CBA58C-248C-F529-4F2D-E5A0F3389C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951868-17EF-4228-7F65-E7D2A58A3371}"/>
              </a:ext>
            </a:extLst>
          </p:cNvPr>
          <p:cNvSpPr/>
          <p:nvPr/>
        </p:nvSpPr>
        <p:spPr>
          <a:xfrm>
            <a:off x="8800274" y="39749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6280AF-A344-6C02-B047-83C8A28EDD08}"/>
              </a:ext>
            </a:extLst>
          </p:cNvPr>
          <p:cNvSpPr/>
          <p:nvPr/>
        </p:nvSpPr>
        <p:spPr>
          <a:xfrm>
            <a:off x="10540127" y="381012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7FA3EC2-50DB-971D-524B-085F3F7D5D59}"/>
              </a:ext>
            </a:extLst>
          </p:cNvPr>
          <p:cNvSpPr/>
          <p:nvPr/>
        </p:nvSpPr>
        <p:spPr>
          <a:xfrm rot="2401683">
            <a:off x="3468825" y="2978131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24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3E803-F854-2C81-56B8-EFCE6800B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127B8F19-A764-B3F5-B126-21CE96BB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4014707" y="5164814"/>
            <a:ext cx="2108477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 descr="A black suv with silver trim&#10;&#10;Description automatically generated">
            <a:extLst>
              <a:ext uri="{FF2B5EF4-FFF2-40B4-BE49-F238E27FC236}">
                <a16:creationId xmlns:a16="http://schemas.microsoft.com/office/drawing/2014/main" id="{EEC1CEB9-50FC-0828-1437-F07BEA00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6998550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2C9D7567-4983-B46B-67F2-1EB3B79020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9032009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85CF7EE3-5851-1AE0-1E6F-C5FAB076A7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1463626" y="5164814"/>
            <a:ext cx="2281568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53B0ED6-B647-CC49-BE10-8B51E9F9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56" y="892105"/>
            <a:ext cx="9264744" cy="788512"/>
          </a:xfrm>
          <a:custGeom>
            <a:avLst/>
            <a:gdLst>
              <a:gd name="connsiteX0" fmla="*/ 0 w 9264744"/>
              <a:gd name="connsiteY0" fmla="*/ 0 h 788512"/>
              <a:gd name="connsiteX1" fmla="*/ 569120 w 9264744"/>
              <a:gd name="connsiteY1" fmla="*/ 0 h 788512"/>
              <a:gd name="connsiteX2" fmla="*/ 1045593 w 9264744"/>
              <a:gd name="connsiteY2" fmla="*/ 0 h 788512"/>
              <a:gd name="connsiteX3" fmla="*/ 1522065 w 9264744"/>
              <a:gd name="connsiteY3" fmla="*/ 0 h 788512"/>
              <a:gd name="connsiteX4" fmla="*/ 1998538 w 9264744"/>
              <a:gd name="connsiteY4" fmla="*/ 0 h 788512"/>
              <a:gd name="connsiteX5" fmla="*/ 2660305 w 9264744"/>
              <a:gd name="connsiteY5" fmla="*/ 0 h 788512"/>
              <a:gd name="connsiteX6" fmla="*/ 3322072 w 9264744"/>
              <a:gd name="connsiteY6" fmla="*/ 0 h 788512"/>
              <a:gd name="connsiteX7" fmla="*/ 3798545 w 9264744"/>
              <a:gd name="connsiteY7" fmla="*/ 0 h 788512"/>
              <a:gd name="connsiteX8" fmla="*/ 4460312 w 9264744"/>
              <a:gd name="connsiteY8" fmla="*/ 0 h 788512"/>
              <a:gd name="connsiteX9" fmla="*/ 5122080 w 9264744"/>
              <a:gd name="connsiteY9" fmla="*/ 0 h 788512"/>
              <a:gd name="connsiteX10" fmla="*/ 5969142 w 9264744"/>
              <a:gd name="connsiteY10" fmla="*/ 0 h 788512"/>
              <a:gd name="connsiteX11" fmla="*/ 6816205 w 9264744"/>
              <a:gd name="connsiteY11" fmla="*/ 0 h 788512"/>
              <a:gd name="connsiteX12" fmla="*/ 7477972 w 9264744"/>
              <a:gd name="connsiteY12" fmla="*/ 0 h 788512"/>
              <a:gd name="connsiteX13" fmla="*/ 8139739 w 9264744"/>
              <a:gd name="connsiteY13" fmla="*/ 0 h 788512"/>
              <a:gd name="connsiteX14" fmla="*/ 8523564 w 9264744"/>
              <a:gd name="connsiteY14" fmla="*/ 0 h 788512"/>
              <a:gd name="connsiteX15" fmla="*/ 9264744 w 9264744"/>
              <a:gd name="connsiteY15" fmla="*/ 0 h 788512"/>
              <a:gd name="connsiteX16" fmla="*/ 9264744 w 9264744"/>
              <a:gd name="connsiteY16" fmla="*/ 394256 h 788512"/>
              <a:gd name="connsiteX17" fmla="*/ 9264744 w 9264744"/>
              <a:gd name="connsiteY17" fmla="*/ 788512 h 788512"/>
              <a:gd name="connsiteX18" fmla="*/ 8695624 w 9264744"/>
              <a:gd name="connsiteY18" fmla="*/ 788512 h 788512"/>
              <a:gd name="connsiteX19" fmla="*/ 8126504 w 9264744"/>
              <a:gd name="connsiteY19" fmla="*/ 788512 h 788512"/>
              <a:gd name="connsiteX20" fmla="*/ 7372089 w 9264744"/>
              <a:gd name="connsiteY20" fmla="*/ 788512 h 788512"/>
              <a:gd name="connsiteX21" fmla="*/ 6802969 w 9264744"/>
              <a:gd name="connsiteY21" fmla="*/ 788512 h 788512"/>
              <a:gd name="connsiteX22" fmla="*/ 6326497 w 9264744"/>
              <a:gd name="connsiteY22" fmla="*/ 788512 h 788512"/>
              <a:gd name="connsiteX23" fmla="*/ 5572082 w 9264744"/>
              <a:gd name="connsiteY23" fmla="*/ 788512 h 788512"/>
              <a:gd name="connsiteX24" fmla="*/ 4910314 w 9264744"/>
              <a:gd name="connsiteY24" fmla="*/ 788512 h 788512"/>
              <a:gd name="connsiteX25" fmla="*/ 4526489 w 9264744"/>
              <a:gd name="connsiteY25" fmla="*/ 788512 h 788512"/>
              <a:gd name="connsiteX26" fmla="*/ 3864722 w 9264744"/>
              <a:gd name="connsiteY26" fmla="*/ 788512 h 788512"/>
              <a:gd name="connsiteX27" fmla="*/ 3480897 w 9264744"/>
              <a:gd name="connsiteY27" fmla="*/ 788512 h 788512"/>
              <a:gd name="connsiteX28" fmla="*/ 2726482 w 9264744"/>
              <a:gd name="connsiteY28" fmla="*/ 788512 h 788512"/>
              <a:gd name="connsiteX29" fmla="*/ 1879419 w 9264744"/>
              <a:gd name="connsiteY29" fmla="*/ 788512 h 788512"/>
              <a:gd name="connsiteX30" fmla="*/ 1032357 w 9264744"/>
              <a:gd name="connsiteY30" fmla="*/ 788512 h 788512"/>
              <a:gd name="connsiteX31" fmla="*/ 0 w 9264744"/>
              <a:gd name="connsiteY31" fmla="*/ 788512 h 788512"/>
              <a:gd name="connsiteX32" fmla="*/ 0 w 9264744"/>
              <a:gd name="connsiteY32" fmla="*/ 417911 h 788512"/>
              <a:gd name="connsiteX33" fmla="*/ 0 w 9264744"/>
              <a:gd name="connsiteY33" fmla="*/ 0 h 78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264744" h="788512" fill="none" extrusionOk="0">
                <a:moveTo>
                  <a:pt x="0" y="0"/>
                </a:moveTo>
                <a:cubicBezTo>
                  <a:pt x="197545" y="-23848"/>
                  <a:pt x="303759" y="954"/>
                  <a:pt x="569120" y="0"/>
                </a:cubicBezTo>
                <a:cubicBezTo>
                  <a:pt x="834481" y="-954"/>
                  <a:pt x="902055" y="10449"/>
                  <a:pt x="1045593" y="0"/>
                </a:cubicBezTo>
                <a:cubicBezTo>
                  <a:pt x="1189131" y="-10449"/>
                  <a:pt x="1418239" y="-11883"/>
                  <a:pt x="1522065" y="0"/>
                </a:cubicBezTo>
                <a:cubicBezTo>
                  <a:pt x="1625891" y="11883"/>
                  <a:pt x="1858666" y="-23439"/>
                  <a:pt x="1998538" y="0"/>
                </a:cubicBezTo>
                <a:cubicBezTo>
                  <a:pt x="2138410" y="23439"/>
                  <a:pt x="2425794" y="3418"/>
                  <a:pt x="2660305" y="0"/>
                </a:cubicBezTo>
                <a:cubicBezTo>
                  <a:pt x="2894816" y="-3418"/>
                  <a:pt x="3180399" y="-383"/>
                  <a:pt x="3322072" y="0"/>
                </a:cubicBezTo>
                <a:cubicBezTo>
                  <a:pt x="3463745" y="383"/>
                  <a:pt x="3685209" y="12197"/>
                  <a:pt x="3798545" y="0"/>
                </a:cubicBezTo>
                <a:cubicBezTo>
                  <a:pt x="3911881" y="-12197"/>
                  <a:pt x="4143974" y="-21972"/>
                  <a:pt x="4460312" y="0"/>
                </a:cubicBezTo>
                <a:cubicBezTo>
                  <a:pt x="4776650" y="21972"/>
                  <a:pt x="4895454" y="-15558"/>
                  <a:pt x="5122080" y="0"/>
                </a:cubicBezTo>
                <a:cubicBezTo>
                  <a:pt x="5348706" y="15558"/>
                  <a:pt x="5726100" y="31054"/>
                  <a:pt x="5969142" y="0"/>
                </a:cubicBezTo>
                <a:cubicBezTo>
                  <a:pt x="6212184" y="-31054"/>
                  <a:pt x="6573206" y="8221"/>
                  <a:pt x="6816205" y="0"/>
                </a:cubicBezTo>
                <a:cubicBezTo>
                  <a:pt x="7059204" y="-8221"/>
                  <a:pt x="7183606" y="11586"/>
                  <a:pt x="7477972" y="0"/>
                </a:cubicBezTo>
                <a:cubicBezTo>
                  <a:pt x="7772338" y="-11586"/>
                  <a:pt x="7898531" y="17303"/>
                  <a:pt x="8139739" y="0"/>
                </a:cubicBezTo>
                <a:cubicBezTo>
                  <a:pt x="8380947" y="-17303"/>
                  <a:pt x="8336195" y="1950"/>
                  <a:pt x="8523564" y="0"/>
                </a:cubicBezTo>
                <a:cubicBezTo>
                  <a:pt x="8710934" y="-1950"/>
                  <a:pt x="9032776" y="28003"/>
                  <a:pt x="9264744" y="0"/>
                </a:cubicBezTo>
                <a:cubicBezTo>
                  <a:pt x="9277848" y="188460"/>
                  <a:pt x="9270081" y="288121"/>
                  <a:pt x="9264744" y="394256"/>
                </a:cubicBezTo>
                <a:cubicBezTo>
                  <a:pt x="9259407" y="500391"/>
                  <a:pt x="9248401" y="648793"/>
                  <a:pt x="9264744" y="788512"/>
                </a:cubicBezTo>
                <a:cubicBezTo>
                  <a:pt x="9031843" y="809658"/>
                  <a:pt x="8976632" y="774661"/>
                  <a:pt x="8695624" y="788512"/>
                </a:cubicBezTo>
                <a:cubicBezTo>
                  <a:pt x="8414616" y="802363"/>
                  <a:pt x="8357478" y="805425"/>
                  <a:pt x="8126504" y="788512"/>
                </a:cubicBezTo>
                <a:cubicBezTo>
                  <a:pt x="7895530" y="771599"/>
                  <a:pt x="7617212" y="815970"/>
                  <a:pt x="7372089" y="788512"/>
                </a:cubicBezTo>
                <a:cubicBezTo>
                  <a:pt x="7126966" y="761054"/>
                  <a:pt x="7006335" y="795173"/>
                  <a:pt x="6802969" y="788512"/>
                </a:cubicBezTo>
                <a:cubicBezTo>
                  <a:pt x="6599603" y="781851"/>
                  <a:pt x="6503845" y="811264"/>
                  <a:pt x="6326497" y="788512"/>
                </a:cubicBezTo>
                <a:cubicBezTo>
                  <a:pt x="6149149" y="765760"/>
                  <a:pt x="5893456" y="816909"/>
                  <a:pt x="5572082" y="788512"/>
                </a:cubicBezTo>
                <a:cubicBezTo>
                  <a:pt x="5250709" y="760115"/>
                  <a:pt x="5233064" y="816554"/>
                  <a:pt x="4910314" y="788512"/>
                </a:cubicBezTo>
                <a:cubicBezTo>
                  <a:pt x="4587564" y="760470"/>
                  <a:pt x="4656286" y="787813"/>
                  <a:pt x="4526489" y="788512"/>
                </a:cubicBezTo>
                <a:cubicBezTo>
                  <a:pt x="4396693" y="789211"/>
                  <a:pt x="4107665" y="814462"/>
                  <a:pt x="3864722" y="788512"/>
                </a:cubicBezTo>
                <a:cubicBezTo>
                  <a:pt x="3621779" y="762562"/>
                  <a:pt x="3591162" y="785985"/>
                  <a:pt x="3480897" y="788512"/>
                </a:cubicBezTo>
                <a:cubicBezTo>
                  <a:pt x="3370632" y="791039"/>
                  <a:pt x="2979844" y="788457"/>
                  <a:pt x="2726482" y="788512"/>
                </a:cubicBezTo>
                <a:cubicBezTo>
                  <a:pt x="2473120" y="788567"/>
                  <a:pt x="2202200" y="805891"/>
                  <a:pt x="1879419" y="788512"/>
                </a:cubicBezTo>
                <a:cubicBezTo>
                  <a:pt x="1556638" y="771133"/>
                  <a:pt x="1382981" y="774428"/>
                  <a:pt x="1032357" y="788512"/>
                </a:cubicBezTo>
                <a:cubicBezTo>
                  <a:pt x="681733" y="802596"/>
                  <a:pt x="428929" y="813122"/>
                  <a:pt x="0" y="788512"/>
                </a:cubicBezTo>
                <a:cubicBezTo>
                  <a:pt x="5540" y="645401"/>
                  <a:pt x="-5546" y="494299"/>
                  <a:pt x="0" y="417911"/>
                </a:cubicBezTo>
                <a:cubicBezTo>
                  <a:pt x="5546" y="341523"/>
                  <a:pt x="-8748" y="182863"/>
                  <a:pt x="0" y="0"/>
                </a:cubicBezTo>
                <a:close/>
              </a:path>
              <a:path w="9264744" h="788512" stroke="0" extrusionOk="0">
                <a:moveTo>
                  <a:pt x="0" y="0"/>
                </a:moveTo>
                <a:cubicBezTo>
                  <a:pt x="182770" y="32988"/>
                  <a:pt x="600627" y="5172"/>
                  <a:pt x="847062" y="0"/>
                </a:cubicBezTo>
                <a:cubicBezTo>
                  <a:pt x="1093497" y="-5172"/>
                  <a:pt x="1155494" y="-20210"/>
                  <a:pt x="1323535" y="0"/>
                </a:cubicBezTo>
                <a:cubicBezTo>
                  <a:pt x="1491576" y="20210"/>
                  <a:pt x="1790517" y="18689"/>
                  <a:pt x="2170597" y="0"/>
                </a:cubicBezTo>
                <a:cubicBezTo>
                  <a:pt x="2550677" y="-18689"/>
                  <a:pt x="2505984" y="-4129"/>
                  <a:pt x="2832365" y="0"/>
                </a:cubicBezTo>
                <a:cubicBezTo>
                  <a:pt x="3158746" y="4129"/>
                  <a:pt x="3075869" y="10959"/>
                  <a:pt x="3216190" y="0"/>
                </a:cubicBezTo>
                <a:cubicBezTo>
                  <a:pt x="3356511" y="-10959"/>
                  <a:pt x="3568935" y="12721"/>
                  <a:pt x="3877957" y="0"/>
                </a:cubicBezTo>
                <a:cubicBezTo>
                  <a:pt x="4186979" y="-12721"/>
                  <a:pt x="4247188" y="-25504"/>
                  <a:pt x="4447077" y="0"/>
                </a:cubicBezTo>
                <a:cubicBezTo>
                  <a:pt x="4646966" y="25504"/>
                  <a:pt x="4872990" y="-9767"/>
                  <a:pt x="5201492" y="0"/>
                </a:cubicBezTo>
                <a:cubicBezTo>
                  <a:pt x="5529994" y="9767"/>
                  <a:pt x="5763695" y="-38855"/>
                  <a:pt x="6048554" y="0"/>
                </a:cubicBezTo>
                <a:cubicBezTo>
                  <a:pt x="6333413" y="38855"/>
                  <a:pt x="6329076" y="17444"/>
                  <a:pt x="6432379" y="0"/>
                </a:cubicBezTo>
                <a:cubicBezTo>
                  <a:pt x="6535682" y="-17444"/>
                  <a:pt x="6697029" y="6428"/>
                  <a:pt x="6816205" y="0"/>
                </a:cubicBezTo>
                <a:cubicBezTo>
                  <a:pt x="6935381" y="-6428"/>
                  <a:pt x="7175037" y="-23041"/>
                  <a:pt x="7385325" y="0"/>
                </a:cubicBezTo>
                <a:cubicBezTo>
                  <a:pt x="7595613" y="23041"/>
                  <a:pt x="7626333" y="13853"/>
                  <a:pt x="7861797" y="0"/>
                </a:cubicBezTo>
                <a:cubicBezTo>
                  <a:pt x="8097261" y="-13853"/>
                  <a:pt x="8397505" y="11760"/>
                  <a:pt x="8616212" y="0"/>
                </a:cubicBezTo>
                <a:cubicBezTo>
                  <a:pt x="8834919" y="-11760"/>
                  <a:pt x="8949558" y="25397"/>
                  <a:pt x="9264744" y="0"/>
                </a:cubicBezTo>
                <a:cubicBezTo>
                  <a:pt x="9258309" y="81925"/>
                  <a:pt x="9283416" y="236338"/>
                  <a:pt x="9264744" y="378486"/>
                </a:cubicBezTo>
                <a:cubicBezTo>
                  <a:pt x="9246072" y="520634"/>
                  <a:pt x="9279388" y="601526"/>
                  <a:pt x="9264744" y="788512"/>
                </a:cubicBezTo>
                <a:cubicBezTo>
                  <a:pt x="8986500" y="763368"/>
                  <a:pt x="8680631" y="830096"/>
                  <a:pt x="8417682" y="788512"/>
                </a:cubicBezTo>
                <a:cubicBezTo>
                  <a:pt x="8154733" y="746928"/>
                  <a:pt x="7965381" y="817928"/>
                  <a:pt x="7663267" y="788512"/>
                </a:cubicBezTo>
                <a:cubicBezTo>
                  <a:pt x="7361154" y="759096"/>
                  <a:pt x="7463356" y="783772"/>
                  <a:pt x="7279442" y="788512"/>
                </a:cubicBezTo>
                <a:cubicBezTo>
                  <a:pt x="7095528" y="793252"/>
                  <a:pt x="6991603" y="785192"/>
                  <a:pt x="6802969" y="788512"/>
                </a:cubicBezTo>
                <a:cubicBezTo>
                  <a:pt x="6614335" y="791832"/>
                  <a:pt x="6525498" y="807840"/>
                  <a:pt x="6326497" y="788512"/>
                </a:cubicBezTo>
                <a:cubicBezTo>
                  <a:pt x="6127496" y="769184"/>
                  <a:pt x="5956662" y="818332"/>
                  <a:pt x="5664729" y="788512"/>
                </a:cubicBezTo>
                <a:cubicBezTo>
                  <a:pt x="5372796" y="758692"/>
                  <a:pt x="5311745" y="763972"/>
                  <a:pt x="5002962" y="788512"/>
                </a:cubicBezTo>
                <a:cubicBezTo>
                  <a:pt x="4694179" y="813052"/>
                  <a:pt x="4748230" y="794721"/>
                  <a:pt x="4526489" y="788512"/>
                </a:cubicBezTo>
                <a:cubicBezTo>
                  <a:pt x="4304748" y="782303"/>
                  <a:pt x="4053938" y="770848"/>
                  <a:pt x="3772074" y="788512"/>
                </a:cubicBezTo>
                <a:cubicBezTo>
                  <a:pt x="3490211" y="806176"/>
                  <a:pt x="3196905" y="770472"/>
                  <a:pt x="3017659" y="788512"/>
                </a:cubicBezTo>
                <a:cubicBezTo>
                  <a:pt x="2838414" y="806552"/>
                  <a:pt x="2651247" y="771615"/>
                  <a:pt x="2355892" y="788512"/>
                </a:cubicBezTo>
                <a:cubicBezTo>
                  <a:pt x="2060537" y="805409"/>
                  <a:pt x="1943333" y="776988"/>
                  <a:pt x="1786772" y="788512"/>
                </a:cubicBezTo>
                <a:cubicBezTo>
                  <a:pt x="1630211" y="800036"/>
                  <a:pt x="1339450" y="788786"/>
                  <a:pt x="1032357" y="788512"/>
                </a:cubicBezTo>
                <a:cubicBezTo>
                  <a:pt x="725264" y="788238"/>
                  <a:pt x="515807" y="809010"/>
                  <a:pt x="0" y="788512"/>
                </a:cubicBezTo>
                <a:cubicBezTo>
                  <a:pt x="-3329" y="629280"/>
                  <a:pt x="-6767" y="508892"/>
                  <a:pt x="0" y="417911"/>
                </a:cubicBezTo>
                <a:cubicBezTo>
                  <a:pt x="6767" y="326930"/>
                  <a:pt x="-926" y="19586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933413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PH" dirty="0"/>
              <a:t>Let us consider that we have a </a:t>
            </a:r>
            <a:r>
              <a:rPr lang="en-PH" b="1" dirty="0">
                <a:solidFill>
                  <a:srgbClr val="002060"/>
                </a:solidFill>
              </a:rPr>
              <a:t>set of cars </a:t>
            </a:r>
            <a:r>
              <a:rPr lang="en-PH" dirty="0"/>
              <a:t>and </a:t>
            </a:r>
            <a:r>
              <a:rPr lang="en-PH" b="1" dirty="0">
                <a:solidFill>
                  <a:srgbClr val="002060"/>
                </a:solidFill>
              </a:rPr>
              <a:t>we have to group similar one’s together</a:t>
            </a:r>
          </a:p>
        </p:txBody>
      </p:sp>
    </p:spTree>
    <p:extLst>
      <p:ext uri="{BB962C8B-B14F-4D97-AF65-F5344CB8AC3E}">
        <p14:creationId xmlns:p14="http://schemas.microsoft.com/office/powerpoint/2010/main" val="2723742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84E2-24F9-2B0B-8264-8C7821C1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DD57F6-9E8A-FC54-01F7-7FF6571946B7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879218-A323-09A8-C7D1-17C48EC9808F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4841933-3E4E-07C2-AEB7-59CE55043A06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4611B-3776-A1AA-65D7-FDA63AAA8D5A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06493-5E40-6957-A6BA-642071E73E40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9DED74-9CDC-75D4-B57F-F839E69BF527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1BAF891-985A-1FAC-0969-D962B8A334EA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430B233-487B-B9EB-4F76-8663333B147A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then group the newly created clusters that are </a:t>
            </a:r>
            <a:r>
              <a:rPr lang="en-US" b="1" dirty="0">
                <a:solidFill>
                  <a:srgbClr val="0070C0"/>
                </a:solidFill>
              </a:rPr>
              <a:t>nearest to each other. </a:t>
            </a:r>
            <a:endParaRPr lang="en-PH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FBDABA2-B4AB-4690-EB03-968D02683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907033"/>
              </p:ext>
            </p:extLst>
          </p:nvPr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62B558-1393-65A8-7425-B449F080D97B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A3CD15-9594-75F8-DFE1-803EBE72E10B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F311D-D53E-3DB1-18AC-680FF2258555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D84CCB-11C6-7128-00C7-A9F0AD667804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CFBF2-3AD7-B553-903B-1451DD6B2359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F5B686-5461-9D64-E99A-93016903CBC7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328D26-C08C-1FB7-5E9F-26C0C6EB63B9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DCFF7-D7E6-96D7-A257-9702737D016D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1BC53-5826-75D4-3E7C-C8040FE7DF11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F20F27-D050-0E70-BA2A-C54D658C2127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E22D7-6F7B-F0B9-FAFD-0A4743B22417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91252F-608C-A896-DC32-449F326FAD1B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C51795-7171-BBCB-6DB7-D33B3EA72D32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0BC548E-D7F7-4547-48F8-BC7E61F905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1F54EA7-0875-6297-CB70-4A1898D00B72}"/>
              </a:ext>
            </a:extLst>
          </p:cNvPr>
          <p:cNvSpPr/>
          <p:nvPr/>
        </p:nvSpPr>
        <p:spPr>
          <a:xfrm>
            <a:off x="3584494" y="2883447"/>
            <a:ext cx="1672420" cy="130125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963410-5A93-1345-310E-1BFEC32E74D0}"/>
              </a:ext>
            </a:extLst>
          </p:cNvPr>
          <p:cNvSpPr/>
          <p:nvPr/>
        </p:nvSpPr>
        <p:spPr>
          <a:xfrm>
            <a:off x="2029663" y="1961485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C4E2D91-B8C2-61EB-457D-96E55A0DB4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D4CFFC4-4A2A-8B93-F144-9DB9C4489D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5C10F9C-26D4-05CB-9D3D-144385FC58F3}"/>
              </a:ext>
            </a:extLst>
          </p:cNvPr>
          <p:cNvSpPr/>
          <p:nvPr/>
        </p:nvSpPr>
        <p:spPr>
          <a:xfrm>
            <a:off x="1841500" y="1625600"/>
            <a:ext cx="3774543" cy="2857500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970003-EBA9-4121-5D9B-529EF5F5835F}"/>
              </a:ext>
            </a:extLst>
          </p:cNvPr>
          <p:cNvCxnSpPr>
            <a:cxnSpLocks/>
            <a:stCxn id="50" idx="0"/>
            <a:endCxn id="14" idx="0"/>
          </p:cNvCxnSpPr>
          <p:nvPr/>
        </p:nvCxnSpPr>
        <p:spPr>
          <a:xfrm rot="5400000" flipH="1" flipV="1">
            <a:off x="10010601" y="2904597"/>
            <a:ext cx="12425" cy="1823478"/>
          </a:xfrm>
          <a:prstGeom prst="bentConnector3">
            <a:avLst>
              <a:gd name="adj1" fmla="val 602837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E4D1F-DDC3-264D-C67A-0C5FAE20EF69}"/>
              </a:ext>
            </a:extLst>
          </p:cNvPr>
          <p:cNvSpPr/>
          <p:nvPr/>
        </p:nvSpPr>
        <p:spPr>
          <a:xfrm>
            <a:off x="8800274" y="39749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28B8F-8B52-8119-BA69-7B985C281556}"/>
              </a:ext>
            </a:extLst>
          </p:cNvPr>
          <p:cNvSpPr/>
          <p:nvPr/>
        </p:nvSpPr>
        <p:spPr>
          <a:xfrm>
            <a:off x="10540127" y="381012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A732EA9-1B9F-5FBC-5CBA-00A57C216BBC}"/>
              </a:ext>
            </a:extLst>
          </p:cNvPr>
          <p:cNvSpPr/>
          <p:nvPr/>
        </p:nvSpPr>
        <p:spPr>
          <a:xfrm rot="2401683">
            <a:off x="3468825" y="2978131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32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973D-8F98-8D35-5BF0-B25A41FA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42F679-35DB-2F92-F810-0D26F38F6A18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14026E-E595-7FE6-4264-3E11826B7461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F31AAB7-BDCB-8C44-F4DC-8A29EA868360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B1C6AF-DB94-4D00-8FCF-5B0645BF8203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185BDC-5DF3-0F12-DD11-09C4F8525F7B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2DABA-07E0-1C68-0AEC-094394A1E7A2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915371B-BF86-DD18-94B3-3FDAFD5BFCEE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F51D8F5-0E2C-23B2-A33E-B49EDDE92DFA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calculate the distance again and </a:t>
            </a:r>
            <a:r>
              <a:rPr lang="en-US" b="1" dirty="0">
                <a:solidFill>
                  <a:srgbClr val="0070C0"/>
                </a:solidFill>
              </a:rPr>
              <a:t>merge the two remaining clusters</a:t>
            </a:r>
            <a:endParaRPr lang="en-PH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EE0815E-3B70-DCDD-3613-718BAD16D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234139"/>
              </p:ext>
            </p:extLst>
          </p:nvPr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93509B3-69A1-33A2-F79B-FA122CA100C9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B858B-86E3-40D6-01DF-65449D0CBB66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6C3DE-955C-2481-5F8C-6A952AA3D212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36A63-D542-8546-5773-659FFB8550D7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4F26B-AC97-EA72-4EFC-E5C5806D732B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46E887-8604-5F69-46FB-E6A53EFBCAE4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B88EEF-02F3-98B5-9A11-638239E2707B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81B837-BFD4-2D6C-7828-348B96A8FEA9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C47438-E9D8-118D-F050-F45896F72A11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98D91D-2431-3C98-C41A-1823DA8175C6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67F69A-8698-34AA-9308-8C871835DB40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5E2C70-0726-D4D2-62A7-EC2FB618BADF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3AFF28-3449-5B8A-1B24-8119DF3EE22A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1B14792-2EBE-8E22-1057-2CB3D36EE5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46F7DA3-533D-C893-05C1-1074981FA3FB}"/>
              </a:ext>
            </a:extLst>
          </p:cNvPr>
          <p:cNvSpPr/>
          <p:nvPr/>
        </p:nvSpPr>
        <p:spPr>
          <a:xfrm>
            <a:off x="3584494" y="2883447"/>
            <a:ext cx="1672420" cy="130125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6A6BC5-1959-6761-EC75-A8785DF2EC21}"/>
              </a:ext>
            </a:extLst>
          </p:cNvPr>
          <p:cNvSpPr/>
          <p:nvPr/>
        </p:nvSpPr>
        <p:spPr>
          <a:xfrm>
            <a:off x="2029663" y="1961485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3BD528-F18F-0CF7-3F67-9FDAB90719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CDFF094-5132-ECAF-73F3-D0A58C01CF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91AAF5D-602F-28A6-B52D-3EC23879A020}"/>
              </a:ext>
            </a:extLst>
          </p:cNvPr>
          <p:cNvSpPr/>
          <p:nvPr/>
        </p:nvSpPr>
        <p:spPr>
          <a:xfrm>
            <a:off x="1841500" y="1625600"/>
            <a:ext cx="3774543" cy="2857500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FF00D1-D4E6-98F5-F99B-6752B7B4CA83}"/>
              </a:ext>
            </a:extLst>
          </p:cNvPr>
          <p:cNvCxnSpPr>
            <a:cxnSpLocks/>
            <a:stCxn id="50" idx="0"/>
            <a:endCxn id="14" idx="0"/>
          </p:cNvCxnSpPr>
          <p:nvPr/>
        </p:nvCxnSpPr>
        <p:spPr>
          <a:xfrm rot="5400000" flipH="1" flipV="1">
            <a:off x="10010601" y="2904597"/>
            <a:ext cx="12425" cy="1823478"/>
          </a:xfrm>
          <a:prstGeom prst="bentConnector3">
            <a:avLst>
              <a:gd name="adj1" fmla="val 602837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3EFB6-B59A-A136-9550-88B715EF63EF}"/>
              </a:ext>
            </a:extLst>
          </p:cNvPr>
          <p:cNvSpPr/>
          <p:nvPr/>
        </p:nvSpPr>
        <p:spPr>
          <a:xfrm>
            <a:off x="8800274" y="39749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2D7AD8-4BCC-DAEF-F3C3-AA8D783AAAE3}"/>
              </a:ext>
            </a:extLst>
          </p:cNvPr>
          <p:cNvSpPr/>
          <p:nvPr/>
        </p:nvSpPr>
        <p:spPr>
          <a:xfrm>
            <a:off x="10540127" y="381012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60E223-694C-8784-F29A-9A63ED16F528}"/>
              </a:ext>
            </a:extLst>
          </p:cNvPr>
          <p:cNvSpPr/>
          <p:nvPr/>
        </p:nvSpPr>
        <p:spPr>
          <a:xfrm>
            <a:off x="184712" y="1470424"/>
            <a:ext cx="5453453" cy="4091837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1CA329D-294A-BED5-7448-B4B59185CECE}"/>
              </a:ext>
            </a:extLst>
          </p:cNvPr>
          <p:cNvCxnSpPr>
            <a:cxnSpLocks/>
            <a:stCxn id="17" idx="0"/>
            <a:endCxn id="22" idx="0"/>
          </p:cNvCxnSpPr>
          <p:nvPr/>
        </p:nvCxnSpPr>
        <p:spPr>
          <a:xfrm rot="5400000" flipH="1" flipV="1">
            <a:off x="8174856" y="1974729"/>
            <a:ext cx="740185" cy="2955454"/>
          </a:xfrm>
          <a:prstGeom prst="bentConnector3">
            <a:avLst>
              <a:gd name="adj1" fmla="val 1652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BA056-AD88-4C6D-68DB-B69FD451DCD4}"/>
              </a:ext>
            </a:extLst>
          </p:cNvPr>
          <p:cNvSpPr/>
          <p:nvPr/>
        </p:nvSpPr>
        <p:spPr>
          <a:xfrm>
            <a:off x="6610021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C16A25-CFB5-8275-2D46-5CEE55D83B2A}"/>
              </a:ext>
            </a:extLst>
          </p:cNvPr>
          <p:cNvSpPr/>
          <p:nvPr/>
        </p:nvSpPr>
        <p:spPr>
          <a:xfrm>
            <a:off x="9634250" y="308236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0C12C4D1-5957-7276-4145-30A9B46206F9}"/>
              </a:ext>
            </a:extLst>
          </p:cNvPr>
          <p:cNvSpPr/>
          <p:nvPr/>
        </p:nvSpPr>
        <p:spPr>
          <a:xfrm rot="19351433">
            <a:off x="1997923" y="4021414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13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FEE84-E02F-EF6F-C587-915F033BD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6B2CF8-D554-6599-A6D2-C81302419286}"/>
              </a:ext>
            </a:extLst>
          </p:cNvPr>
          <p:cNvCxnSpPr>
            <a:cxnSpLocks/>
          </p:cNvCxnSpPr>
          <p:nvPr/>
        </p:nvCxnSpPr>
        <p:spPr>
          <a:xfrm flipV="1">
            <a:off x="5818934" y="4981575"/>
            <a:ext cx="6258766" cy="357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E6D879-5503-D290-5242-4851BF16D37F}"/>
              </a:ext>
            </a:extLst>
          </p:cNvPr>
          <p:cNvCxnSpPr>
            <a:cxnSpLocks/>
          </p:cNvCxnSpPr>
          <p:nvPr/>
        </p:nvCxnSpPr>
        <p:spPr>
          <a:xfrm flipV="1">
            <a:off x="5799483" y="2033195"/>
            <a:ext cx="0" cy="30031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451EF00-6477-6956-01FE-9339843A3CB0}"/>
              </a:ext>
            </a:extLst>
          </p:cNvPr>
          <p:cNvSpPr/>
          <p:nvPr/>
        </p:nvSpPr>
        <p:spPr>
          <a:xfrm>
            <a:off x="6588372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0B0F0B-1D4C-171B-3C49-7773C0D07F42}"/>
              </a:ext>
            </a:extLst>
          </p:cNvPr>
          <p:cNvSpPr/>
          <p:nvPr/>
        </p:nvSpPr>
        <p:spPr>
          <a:xfrm>
            <a:off x="8647874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774945-D02F-32A5-C5F4-AD9D676ED2B4}"/>
              </a:ext>
            </a:extLst>
          </p:cNvPr>
          <p:cNvSpPr/>
          <p:nvPr/>
        </p:nvSpPr>
        <p:spPr>
          <a:xfrm>
            <a:off x="7624473" y="277837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E2EB6-8A0A-8653-07A5-25C89555DAF5}"/>
              </a:ext>
            </a:extLst>
          </p:cNvPr>
          <p:cNvSpPr/>
          <p:nvPr/>
        </p:nvSpPr>
        <p:spPr>
          <a:xfrm>
            <a:off x="10534603" y="3789817"/>
            <a:ext cx="79210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C592E09-5172-3962-A98F-E923B2E4A301}"/>
              </a:ext>
            </a:extLst>
          </p:cNvPr>
          <p:cNvSpPr txBox="1">
            <a:spLocks/>
          </p:cNvSpPr>
          <p:nvPr/>
        </p:nvSpPr>
        <p:spPr>
          <a:xfrm>
            <a:off x="8361072" y="1326878"/>
            <a:ext cx="1708554" cy="4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2100" b="1" dirty="0"/>
              <a:t>Dendrogram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9130A0F-7822-478B-DC72-E2097EDBEAA0}"/>
              </a:ext>
            </a:extLst>
          </p:cNvPr>
          <p:cNvSpPr txBox="1">
            <a:spLocks/>
          </p:cNvSpPr>
          <p:nvPr/>
        </p:nvSpPr>
        <p:spPr>
          <a:xfrm>
            <a:off x="1961577" y="6051950"/>
            <a:ext cx="8900155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And we </a:t>
            </a:r>
            <a:r>
              <a:rPr lang="en-US" b="1" dirty="0">
                <a:solidFill>
                  <a:srgbClr val="0070C0"/>
                </a:solidFill>
              </a:rPr>
              <a:t>terminate</a:t>
            </a:r>
            <a:r>
              <a:rPr lang="en-US" dirty="0"/>
              <a:t> until we are left with </a:t>
            </a:r>
            <a:r>
              <a:rPr lang="en-US" b="1" dirty="0">
                <a:solidFill>
                  <a:srgbClr val="0070C0"/>
                </a:solidFill>
              </a:rPr>
              <a:t>one cluster </a:t>
            </a:r>
            <a:endParaRPr lang="en-PH" b="1" dirty="0">
              <a:solidFill>
                <a:srgbClr val="0070C0"/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09B54D9-1FF1-5A7E-A224-9CF4CCA59601}"/>
              </a:ext>
            </a:extLst>
          </p:cNvPr>
          <p:cNvGraphicFramePr/>
          <p:nvPr/>
        </p:nvGraphicFramePr>
        <p:xfrm>
          <a:off x="152048" y="1287535"/>
          <a:ext cx="5230508" cy="449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84EE3DB-8B15-6E00-E007-EC52F526ABB3}"/>
              </a:ext>
            </a:extLst>
          </p:cNvPr>
          <p:cNvSpPr txBox="1"/>
          <p:nvPr/>
        </p:nvSpPr>
        <p:spPr>
          <a:xfrm>
            <a:off x="6323707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AF7EAB-9A65-5945-FEFF-D228D29B709D}"/>
              </a:ext>
            </a:extLst>
          </p:cNvPr>
          <p:cNvSpPr txBox="1"/>
          <p:nvPr/>
        </p:nvSpPr>
        <p:spPr>
          <a:xfrm>
            <a:off x="7346921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DBB61-94E2-4D1E-78EF-A36E6A0567AB}"/>
              </a:ext>
            </a:extLst>
          </p:cNvPr>
          <p:cNvSpPr txBox="1"/>
          <p:nvPr/>
        </p:nvSpPr>
        <p:spPr>
          <a:xfrm>
            <a:off x="8370135" y="517483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1CBF2C-A305-C306-F045-9232D2E1ED9F}"/>
              </a:ext>
            </a:extLst>
          </p:cNvPr>
          <p:cNvSpPr txBox="1"/>
          <p:nvPr/>
        </p:nvSpPr>
        <p:spPr>
          <a:xfrm>
            <a:off x="9401279" y="517492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15556-FABA-6963-7867-DAD51D1676B6}"/>
              </a:ext>
            </a:extLst>
          </p:cNvPr>
          <p:cNvSpPr txBox="1"/>
          <p:nvPr/>
        </p:nvSpPr>
        <p:spPr>
          <a:xfrm>
            <a:off x="10314030" y="517792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C2D41E-3BEC-4D1D-AB35-F067E63A1B1A}"/>
              </a:ext>
            </a:extLst>
          </p:cNvPr>
          <p:cNvSpPr txBox="1"/>
          <p:nvPr/>
        </p:nvSpPr>
        <p:spPr>
          <a:xfrm>
            <a:off x="11106133" y="516867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EA17E4-1A1A-89E9-0955-B0CB36618CDD}"/>
              </a:ext>
            </a:extLst>
          </p:cNvPr>
          <p:cNvSpPr txBox="1"/>
          <p:nvPr/>
        </p:nvSpPr>
        <p:spPr>
          <a:xfrm>
            <a:off x="1561207" y="49806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A462C5-0EE4-DCCF-39B0-A69E933130E4}"/>
              </a:ext>
            </a:extLst>
          </p:cNvPr>
          <p:cNvSpPr txBox="1"/>
          <p:nvPr/>
        </p:nvSpPr>
        <p:spPr>
          <a:xfrm>
            <a:off x="851264" y="470421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405DB6-D218-6985-C60C-A1E07A2457BD}"/>
              </a:ext>
            </a:extLst>
          </p:cNvPr>
          <p:cNvSpPr txBox="1"/>
          <p:nvPr/>
        </p:nvSpPr>
        <p:spPr>
          <a:xfrm>
            <a:off x="4013026" y="378233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76B20-296D-1DED-78A9-3605A94B8308}"/>
              </a:ext>
            </a:extLst>
          </p:cNvPr>
          <p:cNvSpPr txBox="1"/>
          <p:nvPr/>
        </p:nvSpPr>
        <p:spPr>
          <a:xfrm>
            <a:off x="4378429" y="323557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8D3D42-6DF1-8473-7E6C-A09D2C59D0E1}"/>
              </a:ext>
            </a:extLst>
          </p:cNvPr>
          <p:cNvSpPr txBox="1"/>
          <p:nvPr/>
        </p:nvSpPr>
        <p:spPr>
          <a:xfrm>
            <a:off x="2255885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57B048-EB94-F0A7-E083-A46E1C96BB9E}"/>
              </a:ext>
            </a:extLst>
          </p:cNvPr>
          <p:cNvSpPr txBox="1"/>
          <p:nvPr/>
        </p:nvSpPr>
        <p:spPr>
          <a:xfrm>
            <a:off x="3105883" y="263867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P6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25D979-CC05-E5AF-2CCC-D0BE4F0CDAAE}"/>
              </a:ext>
            </a:extLst>
          </p:cNvPr>
          <p:cNvSpPr/>
          <p:nvPr/>
        </p:nvSpPr>
        <p:spPr>
          <a:xfrm>
            <a:off x="684779" y="4086320"/>
            <a:ext cx="1672420" cy="1301256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E619D12-9727-1DB7-5401-69897AEA45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59093" y="4663223"/>
            <a:ext cx="12700" cy="1023214"/>
          </a:xfrm>
          <a:prstGeom prst="bentConnector3">
            <a:avLst>
              <a:gd name="adj1" fmla="val 107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F6AD53F-1848-6132-C71C-0BF3D08E2284}"/>
              </a:ext>
            </a:extLst>
          </p:cNvPr>
          <p:cNvSpPr/>
          <p:nvPr/>
        </p:nvSpPr>
        <p:spPr>
          <a:xfrm>
            <a:off x="3584494" y="2883447"/>
            <a:ext cx="1672420" cy="1301256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07B739-4E54-AA8E-BD90-D62A51C4DF49}"/>
              </a:ext>
            </a:extLst>
          </p:cNvPr>
          <p:cNvSpPr/>
          <p:nvPr/>
        </p:nvSpPr>
        <p:spPr>
          <a:xfrm>
            <a:off x="2029663" y="1961485"/>
            <a:ext cx="1672420" cy="1301256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56B079C-C43E-55ED-37FD-EEDF8CD6D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8724" y="4618714"/>
            <a:ext cx="12700" cy="1033555"/>
          </a:xfrm>
          <a:prstGeom prst="bentConnector3">
            <a:avLst>
              <a:gd name="adj1" fmla="val 1044000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AFDB39B-92ED-8838-8233-6374BB1EF7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24306" y="4739438"/>
            <a:ext cx="12700" cy="792106"/>
          </a:xfrm>
          <a:prstGeom prst="bentConnector3">
            <a:avLst>
              <a:gd name="adj1" fmla="val 1056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5C2A2BB-BE0F-5032-0A5D-AD02DCC9D70E}"/>
              </a:ext>
            </a:extLst>
          </p:cNvPr>
          <p:cNvSpPr/>
          <p:nvPr/>
        </p:nvSpPr>
        <p:spPr>
          <a:xfrm>
            <a:off x="1841500" y="1625600"/>
            <a:ext cx="3774543" cy="2857500"/>
          </a:xfrm>
          <a:prstGeom prst="ellipse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D27851A-671D-2B0C-54C7-12C8E3F041F0}"/>
              </a:ext>
            </a:extLst>
          </p:cNvPr>
          <p:cNvCxnSpPr>
            <a:cxnSpLocks/>
            <a:stCxn id="50" idx="0"/>
            <a:endCxn id="14" idx="0"/>
          </p:cNvCxnSpPr>
          <p:nvPr/>
        </p:nvCxnSpPr>
        <p:spPr>
          <a:xfrm rot="5400000" flipH="1" flipV="1">
            <a:off x="10010601" y="2904597"/>
            <a:ext cx="12425" cy="1823478"/>
          </a:xfrm>
          <a:prstGeom prst="bentConnector3">
            <a:avLst>
              <a:gd name="adj1" fmla="val 602837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C6B07-CCAB-F2D8-673E-0239418D3F27}"/>
              </a:ext>
            </a:extLst>
          </p:cNvPr>
          <p:cNvSpPr/>
          <p:nvPr/>
        </p:nvSpPr>
        <p:spPr>
          <a:xfrm>
            <a:off x="8800274" y="39749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E9C4F-D9EE-937C-775D-8288579CACDD}"/>
              </a:ext>
            </a:extLst>
          </p:cNvPr>
          <p:cNvSpPr/>
          <p:nvPr/>
        </p:nvSpPr>
        <p:spPr>
          <a:xfrm>
            <a:off x="10540127" y="381012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7D986-21FA-FC1C-0CD6-0760B8DD204E}"/>
              </a:ext>
            </a:extLst>
          </p:cNvPr>
          <p:cNvSpPr/>
          <p:nvPr/>
        </p:nvSpPr>
        <p:spPr>
          <a:xfrm>
            <a:off x="184712" y="1470424"/>
            <a:ext cx="5453453" cy="4091837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32B7F4D-C4A4-5898-6FEC-421ABD1D0BCE}"/>
              </a:ext>
            </a:extLst>
          </p:cNvPr>
          <p:cNvCxnSpPr>
            <a:cxnSpLocks/>
            <a:stCxn id="17" idx="0"/>
            <a:endCxn id="22" idx="0"/>
          </p:cNvCxnSpPr>
          <p:nvPr/>
        </p:nvCxnSpPr>
        <p:spPr>
          <a:xfrm rot="5400000" flipH="1" flipV="1">
            <a:off x="8174856" y="1974729"/>
            <a:ext cx="740185" cy="2955454"/>
          </a:xfrm>
          <a:prstGeom prst="bentConnector3">
            <a:avLst>
              <a:gd name="adj1" fmla="val 1652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5D5E02-3129-BA49-CE2F-63156DAF931D}"/>
              </a:ext>
            </a:extLst>
          </p:cNvPr>
          <p:cNvSpPr/>
          <p:nvPr/>
        </p:nvSpPr>
        <p:spPr>
          <a:xfrm>
            <a:off x="6610021" y="382254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ED46E-676B-022F-062B-9E57EB12D566}"/>
              </a:ext>
            </a:extLst>
          </p:cNvPr>
          <p:cNvSpPr/>
          <p:nvPr/>
        </p:nvSpPr>
        <p:spPr>
          <a:xfrm>
            <a:off x="9634250" y="3082363"/>
            <a:ext cx="7768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1981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6DB55-399E-D871-BF2A-8FA4A3C78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173F4EA-3161-840B-C119-213B388EC0FD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9BCC17-2E2D-A709-2A1F-5EA471E65AED}"/>
              </a:ext>
            </a:extLst>
          </p:cNvPr>
          <p:cNvGrpSpPr/>
          <p:nvPr/>
        </p:nvGrpSpPr>
        <p:grpSpPr>
          <a:xfrm>
            <a:off x="3807947" y="2382892"/>
            <a:ext cx="4576106" cy="3983566"/>
            <a:chOff x="3771548" y="1732035"/>
            <a:chExt cx="5230508" cy="449308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4D75C34-4AF5-F5ED-492C-976B827E39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0456235"/>
                </p:ext>
              </p:extLst>
            </p:nvPr>
          </p:nvGraphicFramePr>
          <p:xfrm>
            <a:off x="3771548" y="1732035"/>
            <a:ext cx="5230508" cy="44930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91C4C4-0390-9E8F-D494-97A68E102B55}"/>
                </a:ext>
              </a:extLst>
            </p:cNvPr>
            <p:cNvSpPr txBox="1"/>
            <p:nvPr/>
          </p:nvSpPr>
          <p:spPr>
            <a:xfrm>
              <a:off x="5180707" y="5425139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F65435-4E5D-3203-2E70-779B967946B4}"/>
                </a:ext>
              </a:extLst>
            </p:cNvPr>
            <p:cNvSpPr txBox="1"/>
            <p:nvPr/>
          </p:nvSpPr>
          <p:spPr>
            <a:xfrm>
              <a:off x="4470764" y="5148718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B24234-0EE2-AA6D-7436-AA51ADF72290}"/>
                </a:ext>
              </a:extLst>
            </p:cNvPr>
            <p:cNvSpPr txBox="1"/>
            <p:nvPr/>
          </p:nvSpPr>
          <p:spPr>
            <a:xfrm>
              <a:off x="7632526" y="4226834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6D7758-B1B6-CB23-AF0F-A428D4931372}"/>
                </a:ext>
              </a:extLst>
            </p:cNvPr>
            <p:cNvSpPr txBox="1"/>
            <p:nvPr/>
          </p:nvSpPr>
          <p:spPr>
            <a:xfrm>
              <a:off x="7997929" y="3680072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86B42B-D15D-3BA7-6DB9-1D553C3DB2ED}"/>
                </a:ext>
              </a:extLst>
            </p:cNvPr>
            <p:cNvSpPr txBox="1"/>
            <p:nvPr/>
          </p:nvSpPr>
          <p:spPr>
            <a:xfrm>
              <a:off x="5875385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9C285B0-EA60-968D-716C-7743C12111B2}"/>
                </a:ext>
              </a:extLst>
            </p:cNvPr>
            <p:cNvSpPr txBox="1"/>
            <p:nvPr/>
          </p:nvSpPr>
          <p:spPr>
            <a:xfrm>
              <a:off x="6725383" y="3083171"/>
              <a:ext cx="447558" cy="329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300" b="1" dirty="0"/>
                <a:t>P6</a:t>
              </a:r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F3B2EBAF-F689-F715-2D0B-6B656E06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How do we measure the distance between data points?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9B70EB3-A975-B32B-7440-580C4B2D5687}"/>
              </a:ext>
            </a:extLst>
          </p:cNvPr>
          <p:cNvSpPr/>
          <p:nvPr/>
        </p:nvSpPr>
        <p:spPr>
          <a:xfrm rot="2022676">
            <a:off x="4746025" y="5369401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31951103-4DEB-C894-2921-DB5518C20315}"/>
              </a:ext>
            </a:extLst>
          </p:cNvPr>
          <p:cNvSpPr/>
          <p:nvPr/>
        </p:nvSpPr>
        <p:spPr>
          <a:xfrm>
            <a:off x="6036176" y="3400809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46A70AED-7EF8-BF39-C733-77FBDFF9710B}"/>
              </a:ext>
            </a:extLst>
          </p:cNvPr>
          <p:cNvSpPr/>
          <p:nvPr/>
        </p:nvSpPr>
        <p:spPr>
          <a:xfrm rot="18471034">
            <a:off x="7320628" y="4166216"/>
            <a:ext cx="360000" cy="180000"/>
          </a:xfrm>
          <a:prstGeom prst="leftRightArrow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7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A1AD-8EB1-D829-D96F-57DFCA7EC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DA57-9A2F-B7F4-C4EA-57BEBA5F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Distance measure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3028-8777-2D6A-3667-720CB2731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86512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The distance measure </a:t>
            </a:r>
            <a:r>
              <a:rPr lang="en-US" b="1" dirty="0">
                <a:solidFill>
                  <a:srgbClr val="002060"/>
                </a:solidFill>
              </a:rPr>
              <a:t>will determine the similarity between two data points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it will influence the shape of the clusters</a:t>
            </a:r>
            <a:r>
              <a:rPr lang="en-US" dirty="0"/>
              <a:t>.</a:t>
            </a:r>
            <a:endParaRPr lang="en-PH" dirty="0"/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4FA3C386-6E32-FB67-65CD-3B443418327B}"/>
              </a:ext>
            </a:extLst>
          </p:cNvPr>
          <p:cNvSpPr/>
          <p:nvPr/>
        </p:nvSpPr>
        <p:spPr>
          <a:xfrm>
            <a:off x="697892" y="4916244"/>
            <a:ext cx="2520000" cy="1440000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Euclidean Distance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1366E57B-B143-2A6F-4CAB-1B2DB47849AE}"/>
              </a:ext>
            </a:extLst>
          </p:cNvPr>
          <p:cNvSpPr/>
          <p:nvPr/>
        </p:nvSpPr>
        <p:spPr>
          <a:xfrm>
            <a:off x="6454110" y="4916244"/>
            <a:ext cx="2520000" cy="1440000"/>
          </a:xfrm>
          <a:prstGeom prst="flowChartOffpage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Manhattan Distance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805678-4C3D-1D58-BFCA-B4DD8403E163}"/>
              </a:ext>
            </a:extLst>
          </p:cNvPr>
          <p:cNvGrpSpPr/>
          <p:nvPr/>
        </p:nvGrpSpPr>
        <p:grpSpPr>
          <a:xfrm>
            <a:off x="3576000" y="3418393"/>
            <a:ext cx="2520000" cy="1440000"/>
            <a:chOff x="3576000" y="4916244"/>
            <a:chExt cx="2520000" cy="1440000"/>
          </a:xfrm>
        </p:grpSpPr>
        <p:sp>
          <p:nvSpPr>
            <p:cNvPr id="7" name="Flowchart: Off-page Connector 6">
              <a:extLst>
                <a:ext uri="{FF2B5EF4-FFF2-40B4-BE49-F238E27FC236}">
                  <a16:creationId xmlns:a16="http://schemas.microsoft.com/office/drawing/2014/main" id="{1AE22346-E17B-CEAB-CF22-3E8F1B6AA011}"/>
                </a:ext>
              </a:extLst>
            </p:cNvPr>
            <p:cNvSpPr/>
            <p:nvPr/>
          </p:nvSpPr>
          <p:spPr>
            <a:xfrm flipV="1">
              <a:off x="3576000" y="4916244"/>
              <a:ext cx="2520000" cy="1440000"/>
            </a:xfrm>
            <a:prstGeom prst="flowChartOffpageConnecto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PH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FECF43-50E3-FEAC-4BDD-3F93B94FA23E}"/>
                </a:ext>
              </a:extLst>
            </p:cNvPr>
            <p:cNvSpPr txBox="1"/>
            <p:nvPr/>
          </p:nvSpPr>
          <p:spPr>
            <a:xfrm>
              <a:off x="3817823" y="5249883"/>
              <a:ext cx="2036354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PH" b="1" dirty="0">
                  <a:solidFill>
                    <a:schemeClr val="bg1"/>
                  </a:solidFill>
                </a:rPr>
                <a:t>Squared Euclidean Distance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EC36D4-0207-C156-8A80-23FADE2BF88B}"/>
              </a:ext>
            </a:extLst>
          </p:cNvPr>
          <p:cNvGrpSpPr/>
          <p:nvPr/>
        </p:nvGrpSpPr>
        <p:grpSpPr>
          <a:xfrm>
            <a:off x="9224639" y="3418393"/>
            <a:ext cx="2520000" cy="1440000"/>
            <a:chOff x="9332216" y="4916244"/>
            <a:chExt cx="2520000" cy="1440000"/>
          </a:xfrm>
        </p:grpSpPr>
        <p:sp>
          <p:nvSpPr>
            <p:cNvPr id="9" name="Flowchart: Off-page Connector 8">
              <a:extLst>
                <a:ext uri="{FF2B5EF4-FFF2-40B4-BE49-F238E27FC236}">
                  <a16:creationId xmlns:a16="http://schemas.microsoft.com/office/drawing/2014/main" id="{5885C363-7C99-E3E0-AA41-B70B1BA8F77D}"/>
                </a:ext>
              </a:extLst>
            </p:cNvPr>
            <p:cNvSpPr/>
            <p:nvPr/>
          </p:nvSpPr>
          <p:spPr>
            <a:xfrm flipV="1">
              <a:off x="9332216" y="4916244"/>
              <a:ext cx="2520000" cy="1440000"/>
            </a:xfrm>
            <a:prstGeom prst="flowChartOffpageConnector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32A399-01D6-1ED6-7FE1-1CF981F30905}"/>
                </a:ext>
              </a:extLst>
            </p:cNvPr>
            <p:cNvSpPr txBox="1"/>
            <p:nvPr/>
          </p:nvSpPr>
          <p:spPr>
            <a:xfrm>
              <a:off x="9574039" y="5313078"/>
              <a:ext cx="203635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PH" b="1" dirty="0">
                  <a:solidFill>
                    <a:schemeClr val="bg1"/>
                  </a:solidFill>
                </a:rPr>
                <a:t>Cosine </a:t>
              </a:r>
            </a:p>
            <a:p>
              <a:pPr algn="ctr"/>
              <a:r>
                <a:rPr lang="en-PH" b="1" dirty="0">
                  <a:solidFill>
                    <a:schemeClr val="bg1"/>
                  </a:solidFill>
                </a:rPr>
                <a:t>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69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4A0AF-BA99-B294-8FC3-1D2F93251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09EEF87-A29E-B801-4FE5-64E6FD2F2508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71CCDC4-43D8-3878-797C-C463BBC6F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893943"/>
              </p:ext>
            </p:extLst>
          </p:nvPr>
        </p:nvGraphicFramePr>
        <p:xfrm>
          <a:off x="838200" y="2207978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CDA23D84-EB67-0D62-353D-4270A3EA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Euclidean Distance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4F9BD0-6410-A4A6-260B-E893AFA6C99A}"/>
              </a:ext>
            </a:extLst>
          </p:cNvPr>
          <p:cNvSpPr txBox="1">
            <a:spLocks/>
          </p:cNvSpPr>
          <p:nvPr/>
        </p:nvSpPr>
        <p:spPr>
          <a:xfrm>
            <a:off x="5744961" y="2176512"/>
            <a:ext cx="6016910" cy="158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The Euclidean distance is the </a:t>
            </a:r>
            <a:r>
              <a:rPr lang="en-US" sz="2500" b="1" dirty="0">
                <a:solidFill>
                  <a:srgbClr val="002060"/>
                </a:solidFill>
              </a:rPr>
              <a:t>ordinary straight line</a:t>
            </a:r>
          </a:p>
          <a:p>
            <a:r>
              <a:rPr lang="en-PH" sz="2500" dirty="0"/>
              <a:t>It is the distance between two points in </a:t>
            </a:r>
            <a:r>
              <a:rPr lang="en-PH" sz="2500" dirty="0" err="1"/>
              <a:t>euclidean</a:t>
            </a:r>
            <a:r>
              <a:rPr lang="en-PH" sz="2500" dirty="0"/>
              <a:t>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7E9138C-4DB8-C572-3B37-D49838B22F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842518"/>
                <a:ext cx="4415416" cy="126024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PH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PH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PH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PH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PH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PH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PH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PH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PH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7E9138C-4DB8-C572-3B37-D49838B22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518"/>
                <a:ext cx="4415416" cy="1260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6010891-9FB6-4996-556F-E5C07BF27F82}"/>
              </a:ext>
            </a:extLst>
          </p:cNvPr>
          <p:cNvSpPr/>
          <p:nvPr/>
        </p:nvSpPr>
        <p:spPr>
          <a:xfrm rot="19127772">
            <a:off x="2283238" y="4517333"/>
            <a:ext cx="1800000" cy="18000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5B82A-1246-DA43-878E-FDF7AB835A95}"/>
                  </a:ext>
                </a:extLst>
              </p:cNvPr>
              <p:cNvSpPr txBox="1"/>
              <p:nvPr/>
            </p:nvSpPr>
            <p:spPr>
              <a:xfrm>
                <a:off x="2845380" y="4199761"/>
                <a:ext cx="40341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5B82A-1246-DA43-878E-FDF7AB83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80" y="4199761"/>
                <a:ext cx="403411" cy="477054"/>
              </a:xfrm>
              <a:prstGeom prst="rect">
                <a:avLst/>
              </a:prstGeom>
              <a:blipFill>
                <a:blip r:embed="rId4"/>
                <a:stretch>
                  <a:fillRect l="-4545" r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4B9D86-19A7-5D7A-96D3-193DDF24C1BC}"/>
                  </a:ext>
                </a:extLst>
              </p:cNvPr>
              <p:cNvSpPr txBox="1"/>
              <p:nvPr/>
            </p:nvSpPr>
            <p:spPr>
              <a:xfrm>
                <a:off x="3426368" y="3233868"/>
                <a:ext cx="1164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4B9D86-19A7-5D7A-96D3-193DDF24C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68" y="3233868"/>
                <a:ext cx="1164577" cy="477054"/>
              </a:xfrm>
              <a:prstGeom prst="rect">
                <a:avLst/>
              </a:prstGeom>
              <a:blipFill>
                <a:blip r:embed="rId5"/>
                <a:stretch>
                  <a:fillRect l="-2094" r="-8377" b="-151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B6B2D8-5F20-0077-82DD-5B6F6B0190F1}"/>
                  </a:ext>
                </a:extLst>
              </p:cNvPr>
              <p:cNvSpPr txBox="1"/>
              <p:nvPr/>
            </p:nvSpPr>
            <p:spPr>
              <a:xfrm>
                <a:off x="1574959" y="5411244"/>
                <a:ext cx="111283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err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err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B6B2D8-5F20-0077-82DD-5B6F6B019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9" y="5411244"/>
                <a:ext cx="1112838" cy="477054"/>
              </a:xfrm>
              <a:prstGeom prst="rect">
                <a:avLst/>
              </a:prstGeom>
              <a:blipFill>
                <a:blip r:embed="rId6"/>
                <a:stretch>
                  <a:fillRect l="-2186" r="-13661" b="-1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5E289-D4DC-DF0B-1658-5FA07661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5783BD2-6CAD-D65E-174C-F28FEC96C07A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E9E2BEF-0000-840C-7603-E6BAC2FB4C3A}"/>
              </a:ext>
            </a:extLst>
          </p:cNvPr>
          <p:cNvGraphicFramePr/>
          <p:nvPr/>
        </p:nvGraphicFramePr>
        <p:xfrm>
          <a:off x="838200" y="2207978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0550423E-E83E-CB42-3D9C-70C379DE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Euclidean Distance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137DD1DE-1358-740D-7AE9-C9761D319CFB}"/>
              </a:ext>
            </a:extLst>
          </p:cNvPr>
          <p:cNvSpPr/>
          <p:nvPr/>
        </p:nvSpPr>
        <p:spPr>
          <a:xfrm rot="19127772">
            <a:off x="2283238" y="4517333"/>
            <a:ext cx="1800000" cy="18000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99D366-4271-6DFA-E178-7F2C376E5349}"/>
                  </a:ext>
                </a:extLst>
              </p:cNvPr>
              <p:cNvSpPr txBox="1"/>
              <p:nvPr/>
            </p:nvSpPr>
            <p:spPr>
              <a:xfrm>
                <a:off x="2845380" y="4199761"/>
                <a:ext cx="40341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99D366-4271-6DFA-E178-7F2C376E5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80" y="4199761"/>
                <a:ext cx="403411" cy="477054"/>
              </a:xfrm>
              <a:prstGeom prst="rect">
                <a:avLst/>
              </a:prstGeom>
              <a:blipFill>
                <a:blip r:embed="rId3"/>
                <a:stretch>
                  <a:fillRect l="-4545" r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1D5DE-149B-35BA-8FA8-17616069880C}"/>
                  </a:ext>
                </a:extLst>
              </p:cNvPr>
              <p:cNvSpPr txBox="1"/>
              <p:nvPr/>
            </p:nvSpPr>
            <p:spPr>
              <a:xfrm>
                <a:off x="3426368" y="3233868"/>
                <a:ext cx="1164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91D5DE-149B-35BA-8FA8-17616069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68" y="3233868"/>
                <a:ext cx="1164577" cy="477054"/>
              </a:xfrm>
              <a:prstGeom prst="rect">
                <a:avLst/>
              </a:prstGeom>
              <a:blipFill>
                <a:blip r:embed="rId4"/>
                <a:stretch>
                  <a:fillRect l="-2094" r="-8901" b="-151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953F5-DDD9-74DD-99C9-A9F46A9C2D50}"/>
                  </a:ext>
                </a:extLst>
              </p:cNvPr>
              <p:cNvSpPr txBox="1"/>
              <p:nvPr/>
            </p:nvSpPr>
            <p:spPr>
              <a:xfrm>
                <a:off x="1574959" y="5455382"/>
                <a:ext cx="111283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953F5-DDD9-74DD-99C9-A9F46A9C2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9" y="5455382"/>
                <a:ext cx="1112838" cy="477054"/>
              </a:xfrm>
              <a:prstGeom prst="rect">
                <a:avLst/>
              </a:prstGeom>
              <a:blipFill>
                <a:blip r:embed="rId5"/>
                <a:stretch>
                  <a:fillRect l="-2186" r="-14208" b="-1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7248B-0C05-FC30-587F-C0A479FC8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993385"/>
                <a:ext cx="4415416" cy="126024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PH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PH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PH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  <m: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PH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PH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PH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r>
                                        <a:rPr lang="en-PH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PH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PH" sz="24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7248B-0C05-FC30-587F-C0A479FC8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93385"/>
                <a:ext cx="4415416" cy="1260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9BF38D6-7EBF-92D5-2990-5FEEA2606B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2968" y="3446222"/>
                <a:ext cx="3784977" cy="549075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PH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PH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PH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PH" sz="24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9BF38D6-7EBF-92D5-2990-5FEEA2606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8" y="3446222"/>
                <a:ext cx="3784977" cy="549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1280A3-B559-9EC4-2C87-5446A3F5F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2968" y="4175958"/>
                <a:ext cx="2675594" cy="524660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PH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PH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P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PH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1280A3-B559-9EC4-2C87-5446A3F5F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8" y="4175958"/>
                <a:ext cx="2675594" cy="524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D2B6324-7E92-B760-B533-4DF9CB5D5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2968" y="4885154"/>
                <a:ext cx="1868764" cy="414716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rad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D2B6324-7E92-B760-B533-4DF9CB5D5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8" y="4885154"/>
                <a:ext cx="1868764" cy="414716"/>
              </a:xfrm>
              <a:prstGeom prst="rect">
                <a:avLst/>
              </a:prstGeom>
              <a:blipFill>
                <a:blip r:embed="rId9"/>
                <a:stretch>
                  <a:fillRect l="-326" b="-735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25DEE0A-3213-7795-C6A7-C20E91C3AC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2968" y="5488942"/>
                <a:ext cx="1483080" cy="414717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rad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25DEE0A-3213-7795-C6A7-C20E91C3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8" y="5488942"/>
                <a:ext cx="1483080" cy="414717"/>
              </a:xfrm>
              <a:prstGeom prst="rect">
                <a:avLst/>
              </a:prstGeom>
              <a:blipFill>
                <a:blip r:embed="rId10"/>
                <a:stretch>
                  <a:fillRect l="-820" b="-735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E72D8943-F228-21FE-18A3-61865EAAB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12968" y="6063589"/>
                <a:ext cx="1441298" cy="414717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E72D8943-F228-21FE-18A3-61865EAAB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968" y="6063589"/>
                <a:ext cx="1441298" cy="4147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3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B085A-7FA5-6126-4B0D-5C09D44F0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C48E02-AF97-2F20-F8D1-258A199DB71F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92A9EE1-A069-A735-F3E8-000E778D8623}"/>
              </a:ext>
            </a:extLst>
          </p:cNvPr>
          <p:cNvGraphicFramePr/>
          <p:nvPr/>
        </p:nvGraphicFramePr>
        <p:xfrm>
          <a:off x="838200" y="2207978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01598274-7198-E2AD-B469-05CA44A4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Euclidean Squared Distance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83A42-313F-9B28-57E9-E9B5E840DD50}"/>
              </a:ext>
            </a:extLst>
          </p:cNvPr>
          <p:cNvSpPr txBox="1">
            <a:spLocks/>
          </p:cNvSpPr>
          <p:nvPr/>
        </p:nvSpPr>
        <p:spPr>
          <a:xfrm>
            <a:off x="5744961" y="2176512"/>
            <a:ext cx="6016910" cy="158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The Euclidean squared distance metric uses the same equation as the Euclidean distance but</a:t>
            </a:r>
            <a:r>
              <a:rPr lang="en-US" sz="2500" b="1" dirty="0">
                <a:solidFill>
                  <a:srgbClr val="002060"/>
                </a:solidFill>
              </a:rPr>
              <a:t> does not take the square root</a:t>
            </a:r>
            <a:endParaRPr lang="en-PH" sz="25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1EF9E4-1AF4-0097-0D4C-5E7E03BF81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842518"/>
                <a:ext cx="4415416" cy="126024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PH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PH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PH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PH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PH" sz="2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H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PH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PH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PH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71EF9E4-1AF4-0097-0D4C-5E7E03BF8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518"/>
                <a:ext cx="4415416" cy="1260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8F18D92-1146-CF71-4F03-81A2DEC55DA6}"/>
              </a:ext>
            </a:extLst>
          </p:cNvPr>
          <p:cNvSpPr/>
          <p:nvPr/>
        </p:nvSpPr>
        <p:spPr>
          <a:xfrm rot="19127772">
            <a:off x="2283238" y="4517333"/>
            <a:ext cx="1800000" cy="18000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2B2DEA-A72C-9F32-E424-A8E8DDD59CB1}"/>
                  </a:ext>
                </a:extLst>
              </p:cNvPr>
              <p:cNvSpPr txBox="1"/>
              <p:nvPr/>
            </p:nvSpPr>
            <p:spPr>
              <a:xfrm>
                <a:off x="2845380" y="4199761"/>
                <a:ext cx="40341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2B2DEA-A72C-9F32-E424-A8E8DDD59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80" y="4199761"/>
                <a:ext cx="403411" cy="477054"/>
              </a:xfrm>
              <a:prstGeom prst="rect">
                <a:avLst/>
              </a:prstGeom>
              <a:blipFill>
                <a:blip r:embed="rId4"/>
                <a:stretch>
                  <a:fillRect l="-4545" r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BF3B26-9CD6-395A-CD79-FDE29A74CA57}"/>
                  </a:ext>
                </a:extLst>
              </p:cNvPr>
              <p:cNvSpPr txBox="1"/>
              <p:nvPr/>
            </p:nvSpPr>
            <p:spPr>
              <a:xfrm>
                <a:off x="3426368" y="3233868"/>
                <a:ext cx="1164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BF3B26-9CD6-395A-CD79-FDE29A74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68" y="3233868"/>
                <a:ext cx="1164577" cy="477054"/>
              </a:xfrm>
              <a:prstGeom prst="rect">
                <a:avLst/>
              </a:prstGeom>
              <a:blipFill>
                <a:blip r:embed="rId5"/>
                <a:stretch>
                  <a:fillRect l="-2094" r="-8377" b="-151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C838A1-6A22-267E-AFDD-BA62DDBB399A}"/>
                  </a:ext>
                </a:extLst>
              </p:cNvPr>
              <p:cNvSpPr txBox="1"/>
              <p:nvPr/>
            </p:nvSpPr>
            <p:spPr>
              <a:xfrm>
                <a:off x="1574959" y="5411244"/>
                <a:ext cx="111283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err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err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C838A1-6A22-267E-AFDD-BA62DDBB3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59" y="5411244"/>
                <a:ext cx="1112838" cy="477054"/>
              </a:xfrm>
              <a:prstGeom prst="rect">
                <a:avLst/>
              </a:prstGeom>
              <a:blipFill>
                <a:blip r:embed="rId6"/>
                <a:stretch>
                  <a:fillRect l="-2186" r="-13661" b="-1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AD57-8B0F-BEBB-D9F7-C902D3BD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983C57C-2E59-573E-4C0C-48D9CA302EF8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422D26F-9C54-3C0D-99D5-BBA6BB8328D1}"/>
              </a:ext>
            </a:extLst>
          </p:cNvPr>
          <p:cNvGrpSpPr/>
          <p:nvPr/>
        </p:nvGrpSpPr>
        <p:grpSpPr>
          <a:xfrm>
            <a:off x="838200" y="2207978"/>
            <a:ext cx="4576107" cy="3983566"/>
            <a:chOff x="3771548" y="1732035"/>
            <a:chExt cx="5230508" cy="4493081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94E83764-C0D7-39B0-BF0A-38B706CEE68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78275034"/>
                    </p:ext>
                  </p:extLst>
                </p:nvPr>
              </p:nvGraphicFramePr>
              <p:xfrm>
                <a:off x="3771548" y="1732035"/>
                <a:ext cx="5230508" cy="44930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94E83764-C0D7-39B0-BF0A-38B706CEE688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178275034"/>
                    </p:ext>
                  </p:extLst>
                </p:nvPr>
              </p:nvGraphicFramePr>
              <p:xfrm>
                <a:off x="3771548" y="1732035"/>
                <a:ext cx="5230508" cy="44930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B0F0164-5207-C664-8C57-F5040D8E49E2}"/>
                    </a:ext>
                  </a:extLst>
                </p:cNvPr>
                <p:cNvSpPr txBox="1"/>
                <p:nvPr/>
              </p:nvSpPr>
              <p:spPr>
                <a:xfrm>
                  <a:off x="4646887" y="2346089"/>
                  <a:ext cx="1331116" cy="538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PH" sz="2500" b="1" i="1" dirty="0" err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500" b="1" i="1" dirty="0" err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PH" sz="25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B0F0164-5207-C664-8C57-F5040D8E4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887" y="2346089"/>
                  <a:ext cx="1331116" cy="538071"/>
                </a:xfrm>
                <a:prstGeom prst="rect">
                  <a:avLst/>
                </a:prstGeom>
                <a:blipFill>
                  <a:blip r:embed="rId3"/>
                  <a:stretch>
                    <a:fillRect l="-2094" r="-8377" b="-1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9E76950B-79FB-B7CE-506C-A1C67CBA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Manhattan Distance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EAD53-21BA-B8FF-B357-F28EC8DA3352}"/>
              </a:ext>
            </a:extLst>
          </p:cNvPr>
          <p:cNvSpPr txBox="1">
            <a:spLocks/>
          </p:cNvSpPr>
          <p:nvPr/>
        </p:nvSpPr>
        <p:spPr>
          <a:xfrm>
            <a:off x="5744961" y="2176512"/>
            <a:ext cx="6016910" cy="158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The Manhattan distance is the sum of the horizontal and vertical components or the distance between two points measured along the axes at right angles.</a:t>
            </a:r>
            <a:endParaRPr lang="en-PH" sz="25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4828BC-2A46-38FF-64EC-863E334C8FC7}"/>
                  </a:ext>
                </a:extLst>
              </p:cNvPr>
              <p:cNvSpPr txBox="1"/>
              <p:nvPr/>
            </p:nvSpPr>
            <p:spPr>
              <a:xfrm>
                <a:off x="1841790" y="4832585"/>
                <a:ext cx="40341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4828BC-2A46-38FF-64EC-863E334C8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90" y="4832585"/>
                <a:ext cx="403411" cy="477054"/>
              </a:xfrm>
              <a:prstGeom prst="rect">
                <a:avLst/>
              </a:prstGeom>
              <a:blipFill>
                <a:blip r:embed="rId4"/>
                <a:stretch>
                  <a:fillRect l="-4545" r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7746FFE6-4797-5BF7-5296-D5122D3FBEF4}"/>
              </a:ext>
            </a:extLst>
          </p:cNvPr>
          <p:cNvSpPr/>
          <p:nvPr/>
        </p:nvSpPr>
        <p:spPr>
          <a:xfrm rot="16200000">
            <a:off x="785446" y="4397536"/>
            <a:ext cx="1800000" cy="3126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3EC9B2B-DF4A-639D-85C2-29E0C749E675}"/>
              </a:ext>
            </a:extLst>
          </p:cNvPr>
          <p:cNvSpPr/>
          <p:nvPr/>
        </p:nvSpPr>
        <p:spPr>
          <a:xfrm>
            <a:off x="1604023" y="5277095"/>
            <a:ext cx="2248839" cy="2447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79C825-8A7B-1D31-1C06-DC56E8A8659D}"/>
                  </a:ext>
                </a:extLst>
              </p:cNvPr>
              <p:cNvSpPr txBox="1"/>
              <p:nvPr/>
            </p:nvSpPr>
            <p:spPr>
              <a:xfrm>
                <a:off x="4011612" y="4763336"/>
                <a:ext cx="111283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err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err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79C825-8A7B-1D31-1C06-DC56E8A8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12" y="4763336"/>
                <a:ext cx="1112838" cy="477054"/>
              </a:xfrm>
              <a:prstGeom prst="rect">
                <a:avLst/>
              </a:prstGeom>
              <a:blipFill>
                <a:blip r:embed="rId5"/>
                <a:stretch>
                  <a:fillRect l="-2186" r="-13661" b="-151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7B46224-CD94-6BD3-93EC-B454B60CF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286" y="3968750"/>
                <a:ext cx="4460163" cy="6159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PH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PH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PH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PH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PH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PH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PH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P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7B46224-CD94-6BD3-93EC-B454B60C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86" y="3968750"/>
                <a:ext cx="4460163" cy="615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41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0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B1280-C3FA-5DC1-A413-08A685B20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BED6D4A-E49B-B1C2-B2CD-48FFC041E234}"/>
              </a:ext>
            </a:extLst>
          </p:cNvPr>
          <p:cNvSpPr txBox="1">
            <a:spLocks/>
          </p:cNvSpPr>
          <p:nvPr/>
        </p:nvSpPr>
        <p:spPr>
          <a:xfrm>
            <a:off x="1330201" y="6031631"/>
            <a:ext cx="10515599" cy="66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C86800-EC3B-023C-623F-8E76E2AAC2FB}"/>
              </a:ext>
            </a:extLst>
          </p:cNvPr>
          <p:cNvGrpSpPr/>
          <p:nvPr/>
        </p:nvGrpSpPr>
        <p:grpSpPr>
          <a:xfrm>
            <a:off x="838200" y="2207978"/>
            <a:ext cx="4576107" cy="3983566"/>
            <a:chOff x="3771548" y="1732035"/>
            <a:chExt cx="5230508" cy="4493081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F0955959-6CD3-C06F-F766-F3905A33272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79802306"/>
                    </p:ext>
                  </p:extLst>
                </p:nvPr>
              </p:nvGraphicFramePr>
              <p:xfrm>
                <a:off x="3771548" y="1732035"/>
                <a:ext cx="5230508" cy="44930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F0955959-6CD3-C06F-F766-F3905A33272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79802306"/>
                    </p:ext>
                  </p:extLst>
                </p:nvPr>
              </p:nvGraphicFramePr>
              <p:xfrm>
                <a:off x="3771548" y="1732035"/>
                <a:ext cx="5230508" cy="449308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E7EA252-7671-1C2B-714B-97E96194BF50}"/>
                    </a:ext>
                  </a:extLst>
                </p:cNvPr>
                <p:cNvSpPr txBox="1"/>
                <p:nvPr/>
              </p:nvSpPr>
              <p:spPr>
                <a:xfrm>
                  <a:off x="4659050" y="2324602"/>
                  <a:ext cx="1273051" cy="5380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PH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PH" sz="25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E7EA252-7671-1C2B-714B-97E96194B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050" y="2324602"/>
                  <a:ext cx="1273051" cy="538071"/>
                </a:xfrm>
                <a:prstGeom prst="rect">
                  <a:avLst/>
                </a:prstGeom>
                <a:blipFill>
                  <a:blip r:embed="rId3"/>
                  <a:stretch>
                    <a:fillRect l="-2186" r="-13115" b="-1519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80BA629C-1EB4-2E0C-3749-FB05E535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Manhattan Distance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7151A1-8625-6D0A-5F72-C38B3DE42CD3}"/>
              </a:ext>
            </a:extLst>
          </p:cNvPr>
          <p:cNvSpPr txBox="1">
            <a:spLocks/>
          </p:cNvSpPr>
          <p:nvPr/>
        </p:nvSpPr>
        <p:spPr>
          <a:xfrm>
            <a:off x="5744961" y="2176512"/>
            <a:ext cx="6016910" cy="158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The Manhattan distance is the sum of the horizontal and vertical components or the distance between two points measured along the axes at right angles.</a:t>
            </a:r>
            <a:endParaRPr lang="en-PH" sz="25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AB7EF7-08EF-EB71-B7F8-10074300C5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286" y="3968750"/>
                <a:ext cx="4460163" cy="6159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PH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PH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PH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PH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PH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PH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  <m:r>
                            <a:rPr lang="en-PH" b="1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PH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PH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P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DAB7EF7-08EF-EB71-B7F8-10074300C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86" y="3968750"/>
                <a:ext cx="4460163" cy="615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23412C-7833-0070-2DC5-811399076713}"/>
                  </a:ext>
                </a:extLst>
              </p:cNvPr>
              <p:cNvSpPr txBox="1"/>
              <p:nvPr/>
            </p:nvSpPr>
            <p:spPr>
              <a:xfrm>
                <a:off x="1841790" y="4832585"/>
                <a:ext cx="40341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23412C-7833-0070-2DC5-811399076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790" y="4832585"/>
                <a:ext cx="403411" cy="477054"/>
              </a:xfrm>
              <a:prstGeom prst="rect">
                <a:avLst/>
              </a:prstGeom>
              <a:blipFill>
                <a:blip r:embed="rId5"/>
                <a:stretch>
                  <a:fillRect l="-4545" r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E3D40B6-0FBD-D30B-0717-A9B595F596EF}"/>
              </a:ext>
            </a:extLst>
          </p:cNvPr>
          <p:cNvSpPr/>
          <p:nvPr/>
        </p:nvSpPr>
        <p:spPr>
          <a:xfrm rot="16200000">
            <a:off x="785446" y="4397536"/>
            <a:ext cx="1800000" cy="31268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62A620-1D80-7B74-5A21-FB3FC404AAB3}"/>
              </a:ext>
            </a:extLst>
          </p:cNvPr>
          <p:cNvSpPr/>
          <p:nvPr/>
        </p:nvSpPr>
        <p:spPr>
          <a:xfrm>
            <a:off x="1604023" y="5277095"/>
            <a:ext cx="2248839" cy="2447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1A846B-7D87-11B3-4C7B-10AD45DCAB69}"/>
                  </a:ext>
                </a:extLst>
              </p:cNvPr>
              <p:cNvSpPr txBox="1"/>
              <p:nvPr/>
            </p:nvSpPr>
            <p:spPr>
              <a:xfrm>
                <a:off x="4052741" y="4790681"/>
                <a:ext cx="113188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1A846B-7D87-11B3-4C7B-10AD45DC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41" y="4790681"/>
                <a:ext cx="1131888" cy="477054"/>
              </a:xfrm>
              <a:prstGeom prst="rect">
                <a:avLst/>
              </a:prstGeom>
              <a:blipFill>
                <a:blip r:embed="rId6"/>
                <a:stretch>
                  <a:fillRect l="-2162" r="-12432" b="-1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8B053-1332-F177-6B7C-5DCD74AD31FA}"/>
                  </a:ext>
                </a:extLst>
              </p:cNvPr>
              <p:cNvSpPr txBox="1"/>
              <p:nvPr/>
            </p:nvSpPr>
            <p:spPr>
              <a:xfrm>
                <a:off x="6379286" y="4676460"/>
                <a:ext cx="35203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PH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28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PH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PH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8B053-1332-F177-6B7C-5DCD74AD3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86" y="4676460"/>
                <a:ext cx="35203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4D5817-60FD-F549-3285-C5481C382393}"/>
                  </a:ext>
                </a:extLst>
              </p:cNvPr>
              <p:cNvSpPr txBox="1"/>
              <p:nvPr/>
            </p:nvSpPr>
            <p:spPr>
              <a:xfrm>
                <a:off x="6352875" y="5307219"/>
                <a:ext cx="17865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4D5817-60FD-F549-3285-C5481C38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875" y="5307219"/>
                <a:ext cx="178659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07E669-F372-58EF-8ADA-422316B7812B}"/>
                  </a:ext>
                </a:extLst>
              </p:cNvPr>
              <p:cNvSpPr txBox="1"/>
              <p:nvPr/>
            </p:nvSpPr>
            <p:spPr>
              <a:xfrm>
                <a:off x="6379286" y="5975585"/>
                <a:ext cx="1132763" cy="5232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07E669-F372-58EF-8ADA-422316B78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86" y="5975585"/>
                <a:ext cx="113276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8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A55C-6E3F-4837-33E3-B67658A75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71A5ECF6-0E7D-27A8-A8EA-6EB03D2C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4014707" y="5164814"/>
            <a:ext cx="2108477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 descr="A black suv with silver trim&#10;&#10;Description automatically generated">
            <a:extLst>
              <a:ext uri="{FF2B5EF4-FFF2-40B4-BE49-F238E27FC236}">
                <a16:creationId xmlns:a16="http://schemas.microsoft.com/office/drawing/2014/main" id="{DF08931C-E1E8-2D14-4E21-DE2529FD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6998550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E5094471-FAC6-DEE7-DBE6-CBB3E93B99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9032009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026F197A-CEB4-705C-AAE0-B5CC5182B0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1463626" y="5164814"/>
            <a:ext cx="2281568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BE1E1F9-E238-1B3C-7CFD-3EC188A23BFF}"/>
              </a:ext>
            </a:extLst>
          </p:cNvPr>
          <p:cNvGrpSpPr/>
          <p:nvPr/>
        </p:nvGrpSpPr>
        <p:grpSpPr>
          <a:xfrm>
            <a:off x="2288487" y="3837774"/>
            <a:ext cx="3077375" cy="676684"/>
            <a:chOff x="2129994" y="3386044"/>
            <a:chExt cx="3594100" cy="84940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792611-8A42-B912-BF91-308586BAD674}"/>
                </a:ext>
              </a:extLst>
            </p:cNvPr>
            <p:cNvGrpSpPr/>
            <p:nvPr/>
          </p:nvGrpSpPr>
          <p:grpSpPr>
            <a:xfrm>
              <a:off x="2185309" y="3403600"/>
              <a:ext cx="3445658" cy="781236"/>
              <a:chOff x="2185309" y="3403600"/>
              <a:chExt cx="3445658" cy="781236"/>
            </a:xfrm>
          </p:grpSpPr>
          <p:pic>
            <p:nvPicPr>
              <p:cNvPr id="22" name="Picture 21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60FF79B3-8380-3219-0212-CCA5086DCA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020442" y="3403600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23" name="Picture 22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008E41F0-8BE7-DC51-C06E-73811E323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2185309" y="3464836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E9C29C-637B-EF7A-0CB2-A8B382AA4EE7}"/>
                </a:ext>
              </a:extLst>
            </p:cNvPr>
            <p:cNvSpPr/>
            <p:nvPr/>
          </p:nvSpPr>
          <p:spPr>
            <a:xfrm>
              <a:off x="2129994" y="3386044"/>
              <a:ext cx="3594100" cy="8494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694A3C-22DE-5AC3-7781-FAAA28C2EE8B}"/>
              </a:ext>
            </a:extLst>
          </p:cNvPr>
          <p:cNvGrpSpPr/>
          <p:nvPr/>
        </p:nvGrpSpPr>
        <p:grpSpPr>
          <a:xfrm>
            <a:off x="7687388" y="3769212"/>
            <a:ext cx="2334167" cy="803150"/>
            <a:chOff x="7871174" y="3513045"/>
            <a:chExt cx="2726099" cy="1008155"/>
          </a:xfrm>
        </p:grpSpPr>
        <p:pic>
          <p:nvPicPr>
            <p:cNvPr id="27" name="Picture 26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A026BBCB-CC46-CDAB-C363-6E065F45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46" t="9314" r="4208" b="14840"/>
            <a:stretch/>
          </p:blipFill>
          <p:spPr>
            <a:xfrm>
              <a:off x="7871175" y="3663812"/>
              <a:ext cx="1293489" cy="72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8" name="Picture 27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AA32D041-D6B2-2BA1-CF3E-F0EB21C1C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465" t="9313" r="5057" b="11752"/>
            <a:stretch/>
          </p:blipFill>
          <p:spPr>
            <a:xfrm>
              <a:off x="9305716" y="3663812"/>
              <a:ext cx="1217192" cy="720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890A77-259E-D55C-5280-F9F38CD7DA78}"/>
                </a:ext>
              </a:extLst>
            </p:cNvPr>
            <p:cNvSpPr/>
            <p:nvPr/>
          </p:nvSpPr>
          <p:spPr>
            <a:xfrm>
              <a:off x="7871174" y="3513045"/>
              <a:ext cx="2726099" cy="10081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322597A-0CA6-EDCD-6F4E-6B77F7F25AA8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rot="16200000" flipV="1">
            <a:off x="4122883" y="4218749"/>
            <a:ext cx="650356" cy="12417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34E2F2E-D3AB-EA1A-BFBF-435E3F97A8DE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5400000" flipH="1" flipV="1">
            <a:off x="2890614" y="4228254"/>
            <a:ext cx="650356" cy="12227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4501E99-8EC4-DFA2-1686-AD717374EA17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rot="16200000" flipV="1">
            <a:off x="9098730" y="4328104"/>
            <a:ext cx="537203" cy="10257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9A4A317-E8A8-D377-805F-5E24230F30B8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rot="5400000" flipH="1" flipV="1">
            <a:off x="8082000" y="4337094"/>
            <a:ext cx="537203" cy="1007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6F9F76EC-9DA1-FFF4-1088-4F9E580A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55" y="892105"/>
            <a:ext cx="9142815" cy="1774895"/>
          </a:xfrm>
          <a:custGeom>
            <a:avLst/>
            <a:gdLst>
              <a:gd name="connsiteX0" fmla="*/ 0 w 9142815"/>
              <a:gd name="connsiteY0" fmla="*/ 0 h 1774895"/>
              <a:gd name="connsiteX1" fmla="*/ 835915 w 9142815"/>
              <a:gd name="connsiteY1" fmla="*/ 0 h 1774895"/>
              <a:gd name="connsiteX2" fmla="*/ 1488973 w 9142815"/>
              <a:gd name="connsiteY2" fmla="*/ 0 h 1774895"/>
              <a:gd name="connsiteX3" fmla="*/ 2142031 w 9142815"/>
              <a:gd name="connsiteY3" fmla="*/ 0 h 1774895"/>
              <a:gd name="connsiteX4" fmla="*/ 2612233 w 9142815"/>
              <a:gd name="connsiteY4" fmla="*/ 0 h 1774895"/>
              <a:gd name="connsiteX5" fmla="*/ 3265291 w 9142815"/>
              <a:gd name="connsiteY5" fmla="*/ 0 h 1774895"/>
              <a:gd name="connsiteX6" fmla="*/ 3918349 w 9142815"/>
              <a:gd name="connsiteY6" fmla="*/ 0 h 1774895"/>
              <a:gd name="connsiteX7" fmla="*/ 4754264 w 9142815"/>
              <a:gd name="connsiteY7" fmla="*/ 0 h 1774895"/>
              <a:gd name="connsiteX8" fmla="*/ 5590178 w 9142815"/>
              <a:gd name="connsiteY8" fmla="*/ 0 h 1774895"/>
              <a:gd name="connsiteX9" fmla="*/ 6243237 w 9142815"/>
              <a:gd name="connsiteY9" fmla="*/ 0 h 1774895"/>
              <a:gd name="connsiteX10" fmla="*/ 6896295 w 9142815"/>
              <a:gd name="connsiteY10" fmla="*/ 0 h 1774895"/>
              <a:gd name="connsiteX11" fmla="*/ 7275069 w 9142815"/>
              <a:gd name="connsiteY11" fmla="*/ 0 h 1774895"/>
              <a:gd name="connsiteX12" fmla="*/ 8110983 w 9142815"/>
              <a:gd name="connsiteY12" fmla="*/ 0 h 1774895"/>
              <a:gd name="connsiteX13" fmla="*/ 9142815 w 9142815"/>
              <a:gd name="connsiteY13" fmla="*/ 0 h 1774895"/>
              <a:gd name="connsiteX14" fmla="*/ 9142815 w 9142815"/>
              <a:gd name="connsiteY14" fmla="*/ 609381 h 1774895"/>
              <a:gd name="connsiteX15" fmla="*/ 9142815 w 9142815"/>
              <a:gd name="connsiteY15" fmla="*/ 1183263 h 1774895"/>
              <a:gd name="connsiteX16" fmla="*/ 9142815 w 9142815"/>
              <a:gd name="connsiteY16" fmla="*/ 1774895 h 1774895"/>
              <a:gd name="connsiteX17" fmla="*/ 8489757 w 9142815"/>
              <a:gd name="connsiteY17" fmla="*/ 1774895 h 1774895"/>
              <a:gd name="connsiteX18" fmla="*/ 7928127 w 9142815"/>
              <a:gd name="connsiteY18" fmla="*/ 1774895 h 1774895"/>
              <a:gd name="connsiteX19" fmla="*/ 7457925 w 9142815"/>
              <a:gd name="connsiteY19" fmla="*/ 1774895 h 1774895"/>
              <a:gd name="connsiteX20" fmla="*/ 6713438 w 9142815"/>
              <a:gd name="connsiteY20" fmla="*/ 1774895 h 1774895"/>
              <a:gd name="connsiteX21" fmla="*/ 6060380 w 9142815"/>
              <a:gd name="connsiteY21" fmla="*/ 1774895 h 1774895"/>
              <a:gd name="connsiteX22" fmla="*/ 5681606 w 9142815"/>
              <a:gd name="connsiteY22" fmla="*/ 1774895 h 1774895"/>
              <a:gd name="connsiteX23" fmla="*/ 5028548 w 9142815"/>
              <a:gd name="connsiteY23" fmla="*/ 1774895 h 1774895"/>
              <a:gd name="connsiteX24" fmla="*/ 4649774 w 9142815"/>
              <a:gd name="connsiteY24" fmla="*/ 1774895 h 1774895"/>
              <a:gd name="connsiteX25" fmla="*/ 3905288 w 9142815"/>
              <a:gd name="connsiteY25" fmla="*/ 1774895 h 1774895"/>
              <a:gd name="connsiteX26" fmla="*/ 3069374 w 9142815"/>
              <a:gd name="connsiteY26" fmla="*/ 1774895 h 1774895"/>
              <a:gd name="connsiteX27" fmla="*/ 2233459 w 9142815"/>
              <a:gd name="connsiteY27" fmla="*/ 1774895 h 1774895"/>
              <a:gd name="connsiteX28" fmla="*/ 1488973 w 9142815"/>
              <a:gd name="connsiteY28" fmla="*/ 1774895 h 1774895"/>
              <a:gd name="connsiteX29" fmla="*/ 1110199 w 9142815"/>
              <a:gd name="connsiteY29" fmla="*/ 1774895 h 1774895"/>
              <a:gd name="connsiteX30" fmla="*/ 0 w 9142815"/>
              <a:gd name="connsiteY30" fmla="*/ 1774895 h 1774895"/>
              <a:gd name="connsiteX31" fmla="*/ 0 w 9142815"/>
              <a:gd name="connsiteY31" fmla="*/ 1165514 h 1774895"/>
              <a:gd name="connsiteX32" fmla="*/ 0 w 9142815"/>
              <a:gd name="connsiteY32" fmla="*/ 609381 h 1774895"/>
              <a:gd name="connsiteX33" fmla="*/ 0 w 9142815"/>
              <a:gd name="connsiteY33" fmla="*/ 0 h 177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42815" h="1774895" fill="none" extrusionOk="0">
                <a:moveTo>
                  <a:pt x="0" y="0"/>
                </a:moveTo>
                <a:cubicBezTo>
                  <a:pt x="352025" y="4575"/>
                  <a:pt x="555611" y="-37791"/>
                  <a:pt x="835915" y="0"/>
                </a:cubicBezTo>
                <a:cubicBezTo>
                  <a:pt x="1116219" y="37791"/>
                  <a:pt x="1303839" y="6070"/>
                  <a:pt x="1488973" y="0"/>
                </a:cubicBezTo>
                <a:cubicBezTo>
                  <a:pt x="1674107" y="-6070"/>
                  <a:pt x="1989383" y="-467"/>
                  <a:pt x="2142031" y="0"/>
                </a:cubicBezTo>
                <a:cubicBezTo>
                  <a:pt x="2294679" y="467"/>
                  <a:pt x="2392270" y="-2647"/>
                  <a:pt x="2612233" y="0"/>
                </a:cubicBezTo>
                <a:cubicBezTo>
                  <a:pt x="2832196" y="2647"/>
                  <a:pt x="2998814" y="6557"/>
                  <a:pt x="3265291" y="0"/>
                </a:cubicBezTo>
                <a:cubicBezTo>
                  <a:pt x="3531768" y="-6557"/>
                  <a:pt x="3617669" y="13734"/>
                  <a:pt x="3918349" y="0"/>
                </a:cubicBezTo>
                <a:cubicBezTo>
                  <a:pt x="4219029" y="-13734"/>
                  <a:pt x="4338726" y="-28352"/>
                  <a:pt x="4754264" y="0"/>
                </a:cubicBezTo>
                <a:cubicBezTo>
                  <a:pt x="5169802" y="28352"/>
                  <a:pt x="5247346" y="-4101"/>
                  <a:pt x="5590178" y="0"/>
                </a:cubicBezTo>
                <a:cubicBezTo>
                  <a:pt x="5933010" y="4101"/>
                  <a:pt x="6056781" y="-16948"/>
                  <a:pt x="6243237" y="0"/>
                </a:cubicBezTo>
                <a:cubicBezTo>
                  <a:pt x="6429693" y="16948"/>
                  <a:pt x="6690159" y="-24603"/>
                  <a:pt x="6896295" y="0"/>
                </a:cubicBezTo>
                <a:cubicBezTo>
                  <a:pt x="7102431" y="24603"/>
                  <a:pt x="7198499" y="12512"/>
                  <a:pt x="7275069" y="0"/>
                </a:cubicBezTo>
                <a:cubicBezTo>
                  <a:pt x="7351639" y="-12512"/>
                  <a:pt x="7759962" y="-7219"/>
                  <a:pt x="8110983" y="0"/>
                </a:cubicBezTo>
                <a:cubicBezTo>
                  <a:pt x="8462004" y="7219"/>
                  <a:pt x="8729259" y="-51033"/>
                  <a:pt x="9142815" y="0"/>
                </a:cubicBezTo>
                <a:cubicBezTo>
                  <a:pt x="9172494" y="158953"/>
                  <a:pt x="9152616" y="404143"/>
                  <a:pt x="9142815" y="609381"/>
                </a:cubicBezTo>
                <a:cubicBezTo>
                  <a:pt x="9133014" y="814619"/>
                  <a:pt x="9121159" y="987522"/>
                  <a:pt x="9142815" y="1183263"/>
                </a:cubicBezTo>
                <a:cubicBezTo>
                  <a:pt x="9164471" y="1379004"/>
                  <a:pt x="9133514" y="1502459"/>
                  <a:pt x="9142815" y="1774895"/>
                </a:cubicBezTo>
                <a:cubicBezTo>
                  <a:pt x="8953961" y="1781193"/>
                  <a:pt x="8681694" y="1768097"/>
                  <a:pt x="8489757" y="1774895"/>
                </a:cubicBezTo>
                <a:cubicBezTo>
                  <a:pt x="8297820" y="1781693"/>
                  <a:pt x="8068570" y="1775774"/>
                  <a:pt x="7928127" y="1774895"/>
                </a:cubicBezTo>
                <a:cubicBezTo>
                  <a:pt x="7787684" y="1774017"/>
                  <a:pt x="7634868" y="1753686"/>
                  <a:pt x="7457925" y="1774895"/>
                </a:cubicBezTo>
                <a:cubicBezTo>
                  <a:pt x="7280982" y="1796104"/>
                  <a:pt x="6938885" y="1747141"/>
                  <a:pt x="6713438" y="1774895"/>
                </a:cubicBezTo>
                <a:cubicBezTo>
                  <a:pt x="6487991" y="1802649"/>
                  <a:pt x="6227759" y="1752158"/>
                  <a:pt x="6060380" y="1774895"/>
                </a:cubicBezTo>
                <a:cubicBezTo>
                  <a:pt x="5893001" y="1797632"/>
                  <a:pt x="5792692" y="1757571"/>
                  <a:pt x="5681606" y="1774895"/>
                </a:cubicBezTo>
                <a:cubicBezTo>
                  <a:pt x="5570520" y="1792219"/>
                  <a:pt x="5343117" y="1772891"/>
                  <a:pt x="5028548" y="1774895"/>
                </a:cubicBezTo>
                <a:cubicBezTo>
                  <a:pt x="4713979" y="1776899"/>
                  <a:pt x="4763460" y="1768341"/>
                  <a:pt x="4649774" y="1774895"/>
                </a:cubicBezTo>
                <a:cubicBezTo>
                  <a:pt x="4536088" y="1781449"/>
                  <a:pt x="4213146" y="1738238"/>
                  <a:pt x="3905288" y="1774895"/>
                </a:cubicBezTo>
                <a:cubicBezTo>
                  <a:pt x="3597430" y="1811552"/>
                  <a:pt x="3329278" y="1755163"/>
                  <a:pt x="3069374" y="1774895"/>
                </a:cubicBezTo>
                <a:cubicBezTo>
                  <a:pt x="2809470" y="1794627"/>
                  <a:pt x="2478859" y="1801490"/>
                  <a:pt x="2233459" y="1774895"/>
                </a:cubicBezTo>
                <a:cubicBezTo>
                  <a:pt x="1988060" y="1748300"/>
                  <a:pt x="1661013" y="1749340"/>
                  <a:pt x="1488973" y="1774895"/>
                </a:cubicBezTo>
                <a:cubicBezTo>
                  <a:pt x="1316933" y="1800450"/>
                  <a:pt x="1205883" y="1792200"/>
                  <a:pt x="1110199" y="1774895"/>
                </a:cubicBezTo>
                <a:cubicBezTo>
                  <a:pt x="1014515" y="1757590"/>
                  <a:pt x="523243" y="1724501"/>
                  <a:pt x="0" y="1774895"/>
                </a:cubicBezTo>
                <a:cubicBezTo>
                  <a:pt x="-10998" y="1505804"/>
                  <a:pt x="5039" y="1314223"/>
                  <a:pt x="0" y="1165514"/>
                </a:cubicBezTo>
                <a:cubicBezTo>
                  <a:pt x="-5039" y="1016805"/>
                  <a:pt x="4025" y="783858"/>
                  <a:pt x="0" y="609381"/>
                </a:cubicBezTo>
                <a:cubicBezTo>
                  <a:pt x="-4025" y="434904"/>
                  <a:pt x="20889" y="238268"/>
                  <a:pt x="0" y="0"/>
                </a:cubicBezTo>
                <a:close/>
              </a:path>
              <a:path w="9142815" h="1774895" stroke="0" extrusionOk="0">
                <a:moveTo>
                  <a:pt x="0" y="0"/>
                </a:moveTo>
                <a:cubicBezTo>
                  <a:pt x="168348" y="-22842"/>
                  <a:pt x="546476" y="40751"/>
                  <a:pt x="835915" y="0"/>
                </a:cubicBezTo>
                <a:cubicBezTo>
                  <a:pt x="1125355" y="-40751"/>
                  <a:pt x="1205701" y="-16173"/>
                  <a:pt x="1306116" y="0"/>
                </a:cubicBezTo>
                <a:cubicBezTo>
                  <a:pt x="1406531" y="16173"/>
                  <a:pt x="1739060" y="-35741"/>
                  <a:pt x="2142031" y="0"/>
                </a:cubicBezTo>
                <a:cubicBezTo>
                  <a:pt x="2545002" y="35741"/>
                  <a:pt x="2653011" y="-19557"/>
                  <a:pt x="2795089" y="0"/>
                </a:cubicBezTo>
                <a:cubicBezTo>
                  <a:pt x="2937167" y="19557"/>
                  <a:pt x="3025904" y="-2886"/>
                  <a:pt x="3173863" y="0"/>
                </a:cubicBezTo>
                <a:cubicBezTo>
                  <a:pt x="3321822" y="2886"/>
                  <a:pt x="3653685" y="-18571"/>
                  <a:pt x="3826921" y="0"/>
                </a:cubicBezTo>
                <a:cubicBezTo>
                  <a:pt x="4000157" y="18571"/>
                  <a:pt x="4194752" y="26797"/>
                  <a:pt x="4388551" y="0"/>
                </a:cubicBezTo>
                <a:cubicBezTo>
                  <a:pt x="4582350" y="-26797"/>
                  <a:pt x="4973641" y="35959"/>
                  <a:pt x="5133038" y="0"/>
                </a:cubicBezTo>
                <a:cubicBezTo>
                  <a:pt x="5292435" y="-35959"/>
                  <a:pt x="5703372" y="-466"/>
                  <a:pt x="5968952" y="0"/>
                </a:cubicBezTo>
                <a:cubicBezTo>
                  <a:pt x="6234532" y="466"/>
                  <a:pt x="6253640" y="1959"/>
                  <a:pt x="6347726" y="0"/>
                </a:cubicBezTo>
                <a:cubicBezTo>
                  <a:pt x="6441812" y="-1959"/>
                  <a:pt x="6630305" y="-18531"/>
                  <a:pt x="6726500" y="0"/>
                </a:cubicBezTo>
                <a:cubicBezTo>
                  <a:pt x="6822695" y="18531"/>
                  <a:pt x="7170011" y="-522"/>
                  <a:pt x="7288130" y="0"/>
                </a:cubicBezTo>
                <a:cubicBezTo>
                  <a:pt x="7406249" y="522"/>
                  <a:pt x="7524112" y="-14562"/>
                  <a:pt x="7758332" y="0"/>
                </a:cubicBezTo>
                <a:cubicBezTo>
                  <a:pt x="7992552" y="14562"/>
                  <a:pt x="8250549" y="20800"/>
                  <a:pt x="8502818" y="0"/>
                </a:cubicBezTo>
                <a:cubicBezTo>
                  <a:pt x="8755087" y="-20800"/>
                  <a:pt x="8890754" y="-14794"/>
                  <a:pt x="9142815" y="0"/>
                </a:cubicBezTo>
                <a:cubicBezTo>
                  <a:pt x="9123930" y="117717"/>
                  <a:pt x="9146747" y="338563"/>
                  <a:pt x="9142815" y="556134"/>
                </a:cubicBezTo>
                <a:cubicBezTo>
                  <a:pt x="9138883" y="773705"/>
                  <a:pt x="9140015" y="980286"/>
                  <a:pt x="9142815" y="1165514"/>
                </a:cubicBezTo>
                <a:cubicBezTo>
                  <a:pt x="9145615" y="1350742"/>
                  <a:pt x="9140745" y="1643125"/>
                  <a:pt x="9142815" y="1774895"/>
                </a:cubicBezTo>
                <a:cubicBezTo>
                  <a:pt x="9017184" y="1791655"/>
                  <a:pt x="8887300" y="1790511"/>
                  <a:pt x="8764041" y="1774895"/>
                </a:cubicBezTo>
                <a:cubicBezTo>
                  <a:pt x="8640782" y="1759279"/>
                  <a:pt x="8535534" y="1776276"/>
                  <a:pt x="8385267" y="1774895"/>
                </a:cubicBezTo>
                <a:cubicBezTo>
                  <a:pt x="8235000" y="1773514"/>
                  <a:pt x="8027064" y="1776932"/>
                  <a:pt x="7915066" y="1774895"/>
                </a:cubicBezTo>
                <a:cubicBezTo>
                  <a:pt x="7803068" y="1772858"/>
                  <a:pt x="7604755" y="1774208"/>
                  <a:pt x="7444864" y="1774895"/>
                </a:cubicBezTo>
                <a:cubicBezTo>
                  <a:pt x="7284973" y="1775582"/>
                  <a:pt x="6952845" y="1748885"/>
                  <a:pt x="6791805" y="1774895"/>
                </a:cubicBezTo>
                <a:cubicBezTo>
                  <a:pt x="6630765" y="1800905"/>
                  <a:pt x="6340449" y="1760065"/>
                  <a:pt x="6138747" y="1774895"/>
                </a:cubicBezTo>
                <a:cubicBezTo>
                  <a:pt x="5937045" y="1789725"/>
                  <a:pt x="5840004" y="1782290"/>
                  <a:pt x="5668545" y="1774895"/>
                </a:cubicBezTo>
                <a:cubicBezTo>
                  <a:pt x="5497086" y="1767500"/>
                  <a:pt x="5140297" y="1787136"/>
                  <a:pt x="4924059" y="1774895"/>
                </a:cubicBezTo>
                <a:cubicBezTo>
                  <a:pt x="4707821" y="1762654"/>
                  <a:pt x="4375148" y="1806422"/>
                  <a:pt x="4179573" y="1774895"/>
                </a:cubicBezTo>
                <a:cubicBezTo>
                  <a:pt x="3983998" y="1743368"/>
                  <a:pt x="3814654" y="1785934"/>
                  <a:pt x="3526514" y="1774895"/>
                </a:cubicBezTo>
                <a:cubicBezTo>
                  <a:pt x="3238374" y="1763856"/>
                  <a:pt x="3159028" y="1798062"/>
                  <a:pt x="2964884" y="1774895"/>
                </a:cubicBezTo>
                <a:cubicBezTo>
                  <a:pt x="2770740" y="1751729"/>
                  <a:pt x="2513506" y="1746608"/>
                  <a:pt x="2220398" y="1774895"/>
                </a:cubicBezTo>
                <a:cubicBezTo>
                  <a:pt x="1927290" y="1803182"/>
                  <a:pt x="1553146" y="1758838"/>
                  <a:pt x="1384483" y="1774895"/>
                </a:cubicBezTo>
                <a:cubicBezTo>
                  <a:pt x="1215821" y="1790952"/>
                  <a:pt x="1165061" y="1771922"/>
                  <a:pt x="1005710" y="1774895"/>
                </a:cubicBezTo>
                <a:cubicBezTo>
                  <a:pt x="846359" y="1777868"/>
                  <a:pt x="364812" y="1737042"/>
                  <a:pt x="0" y="1774895"/>
                </a:cubicBezTo>
                <a:cubicBezTo>
                  <a:pt x="20280" y="1493798"/>
                  <a:pt x="16805" y="1426077"/>
                  <a:pt x="0" y="1165514"/>
                </a:cubicBezTo>
                <a:cubicBezTo>
                  <a:pt x="-16805" y="904951"/>
                  <a:pt x="-18118" y="699088"/>
                  <a:pt x="0" y="556134"/>
                </a:cubicBezTo>
                <a:cubicBezTo>
                  <a:pt x="18118" y="413180"/>
                  <a:pt x="-8458" y="16458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933413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sz="2400" dirty="0"/>
              <a:t>From our example, we can group them together based on their type.</a:t>
            </a:r>
          </a:p>
          <a:p>
            <a:pPr marL="0" indent="0" algn="l">
              <a:buNone/>
            </a:pPr>
            <a:r>
              <a:rPr lang="en-PH" sz="2400" b="1" dirty="0"/>
              <a:t>Sedans </a:t>
            </a:r>
            <a:r>
              <a:rPr lang="en-PH" sz="2400" dirty="0"/>
              <a:t>are type of cars which are generally smaller and lighter compared to </a:t>
            </a:r>
            <a:r>
              <a:rPr lang="en-PH" sz="2400" b="1" dirty="0"/>
              <a:t>SUVs </a:t>
            </a:r>
            <a:r>
              <a:rPr lang="en-PH" sz="2400" dirty="0"/>
              <a:t>which</a:t>
            </a:r>
            <a:r>
              <a:rPr lang="en-PH" sz="2400" b="1" dirty="0"/>
              <a:t> </a:t>
            </a:r>
            <a:r>
              <a:rPr lang="en-PH" sz="2400" dirty="0"/>
              <a:t>are larger and heavier.</a:t>
            </a:r>
          </a:p>
          <a:p>
            <a:pPr marL="0" indent="0" algn="l">
              <a:buNone/>
            </a:pPr>
            <a:r>
              <a:rPr lang="en-PH" sz="2400" dirty="0"/>
              <a:t>Let us create two clusters, </a:t>
            </a:r>
            <a:r>
              <a:rPr lang="en-PH" sz="2400" b="1" dirty="0"/>
              <a:t>Sedan</a:t>
            </a:r>
            <a:r>
              <a:rPr lang="en-PH" sz="2400" dirty="0"/>
              <a:t> and </a:t>
            </a:r>
            <a:r>
              <a:rPr lang="en-PH" sz="2400" b="1" dirty="0"/>
              <a:t>SUV.</a:t>
            </a:r>
          </a:p>
        </p:txBody>
      </p:sp>
    </p:spTree>
    <p:extLst>
      <p:ext uri="{BB962C8B-B14F-4D97-AF65-F5344CB8AC3E}">
        <p14:creationId xmlns:p14="http://schemas.microsoft.com/office/powerpoint/2010/main" val="131126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DE501-79E0-7C30-1354-26E3FA3A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7A3C469-3DD5-4ED0-711A-918D2EC33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44462"/>
              </p:ext>
            </p:extLst>
          </p:nvPr>
        </p:nvGraphicFramePr>
        <p:xfrm>
          <a:off x="838200" y="2207978"/>
          <a:ext cx="4576107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F5E33C60-24A0-C371-0E90-127D349A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Cosine Distance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39D75C-3DCA-54C7-479F-408FB64E9261}"/>
              </a:ext>
            </a:extLst>
          </p:cNvPr>
          <p:cNvSpPr txBox="1">
            <a:spLocks/>
          </p:cNvSpPr>
          <p:nvPr/>
        </p:nvSpPr>
        <p:spPr>
          <a:xfrm>
            <a:off x="5744961" y="2176512"/>
            <a:ext cx="6016910" cy="158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The cosine distance similarity </a:t>
            </a:r>
            <a:r>
              <a:rPr lang="en-US" sz="2500" b="1" dirty="0">
                <a:solidFill>
                  <a:srgbClr val="002060"/>
                </a:solidFill>
              </a:rPr>
              <a:t>measures the angle between two vectors</a:t>
            </a:r>
            <a:r>
              <a:rPr lang="en-US" sz="2500" dirty="0"/>
              <a:t>.</a:t>
            </a:r>
            <a:endParaRPr lang="en-PH" sz="2500" b="1" dirty="0">
              <a:solidFill>
                <a:srgbClr val="00206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D100AB-D225-28CA-6883-AA3C903CD7D8}"/>
              </a:ext>
            </a:extLst>
          </p:cNvPr>
          <p:cNvCxnSpPr>
            <a:cxnSpLocks/>
          </p:cNvCxnSpPr>
          <p:nvPr/>
        </p:nvCxnSpPr>
        <p:spPr>
          <a:xfrm flipV="1">
            <a:off x="1063380" y="4191000"/>
            <a:ext cx="2029070" cy="1698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F5FC32-CE5E-BF71-A0FC-BC396B5969B4}"/>
              </a:ext>
            </a:extLst>
          </p:cNvPr>
          <p:cNvCxnSpPr>
            <a:cxnSpLocks/>
          </p:cNvCxnSpPr>
          <p:nvPr/>
        </p:nvCxnSpPr>
        <p:spPr>
          <a:xfrm>
            <a:off x="1063380" y="5889736"/>
            <a:ext cx="19655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F3C591C-06DE-9218-CD7C-FEF7538A6C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041650"/>
                <a:ext cx="4311650" cy="17081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PH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PH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PH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PH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PH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PH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PH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PH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PH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PH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PH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PH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H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PH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PH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PH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PH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PH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PH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H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PH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PH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PH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PH" b="1" dirty="0"/>
              </a:p>
              <a:p>
                <a:pPr marL="0" indent="0">
                  <a:buNone/>
                </a:pPr>
                <a:endParaRPr lang="en-P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F3C591C-06DE-9218-CD7C-FEF7538A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4311650" cy="170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5B7C45-B417-9C90-EBEB-7F06AF8A35DC}"/>
                  </a:ext>
                </a:extLst>
              </p:cNvPr>
              <p:cNvSpPr txBox="1"/>
              <p:nvPr/>
            </p:nvSpPr>
            <p:spPr>
              <a:xfrm>
                <a:off x="3254130" y="5348802"/>
                <a:ext cx="112737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5B7C45-B417-9C90-EBEB-7F06AF8A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30" y="5348802"/>
                <a:ext cx="1127370" cy="477054"/>
              </a:xfrm>
              <a:prstGeom prst="rect">
                <a:avLst/>
              </a:prstGeom>
              <a:blipFill>
                <a:blip r:embed="rId4"/>
                <a:stretch>
                  <a:fillRect l="-2162" r="-11892" b="-151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3FAFA-69FC-9CC0-1614-5A6DF0907FF4}"/>
                  </a:ext>
                </a:extLst>
              </p:cNvPr>
              <p:cNvSpPr txBox="1"/>
              <p:nvPr/>
            </p:nvSpPr>
            <p:spPr>
              <a:xfrm>
                <a:off x="1999972" y="3526648"/>
                <a:ext cx="11369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43FAFA-69FC-9CC0-1614-5A6DF090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72" y="3526648"/>
                <a:ext cx="1136928" cy="477054"/>
              </a:xfrm>
              <a:prstGeom prst="rect">
                <a:avLst/>
              </a:prstGeom>
              <a:blipFill>
                <a:blip r:embed="rId5"/>
                <a:stretch>
                  <a:fillRect l="-2139" r="-10695" b="-1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3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2C01C-F2D5-3173-3EAF-AF87726A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2FDD140-ECD2-9EA5-DAE9-40889041E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329436"/>
              </p:ext>
            </p:extLst>
          </p:nvPr>
        </p:nvGraphicFramePr>
        <p:xfrm>
          <a:off x="838200" y="2207978"/>
          <a:ext cx="4576107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20103EC9-BFC9-039F-6135-465467A8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PH" dirty="0">
                <a:solidFill>
                  <a:srgbClr val="002060"/>
                </a:solidFill>
                <a:latin typeface="+mn-lt"/>
              </a:rPr>
              <a:t>Cosine Distance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88A986-E455-1276-3E47-79B9D845AAA4}"/>
              </a:ext>
            </a:extLst>
          </p:cNvPr>
          <p:cNvSpPr txBox="1">
            <a:spLocks/>
          </p:cNvSpPr>
          <p:nvPr/>
        </p:nvSpPr>
        <p:spPr>
          <a:xfrm>
            <a:off x="5744961" y="2176512"/>
            <a:ext cx="6016910" cy="158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The cosine distance similarity </a:t>
            </a:r>
            <a:r>
              <a:rPr lang="en-US" sz="2500" b="1" dirty="0">
                <a:solidFill>
                  <a:srgbClr val="002060"/>
                </a:solidFill>
              </a:rPr>
              <a:t>measures the angle between two vectors</a:t>
            </a:r>
            <a:r>
              <a:rPr lang="en-US" sz="2500" dirty="0"/>
              <a:t>.</a:t>
            </a:r>
            <a:endParaRPr lang="en-PH" sz="25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6ADF93-4857-1F8D-A974-83E28A1802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5346" y="4711700"/>
                <a:ext cx="4025900" cy="1237382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PH" sz="25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PH" sz="25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PH" sz="25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PH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PH" sz="25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PH" sz="25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PH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PH" sz="25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PH" sz="25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PH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PH" sz="25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6ADF93-4857-1F8D-A974-83E28A180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346" y="4711700"/>
                <a:ext cx="4025900" cy="1237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4D4229-CF5E-F642-BEFE-2E49E9EAD78D}"/>
              </a:ext>
            </a:extLst>
          </p:cNvPr>
          <p:cNvCxnSpPr>
            <a:cxnSpLocks/>
          </p:cNvCxnSpPr>
          <p:nvPr/>
        </p:nvCxnSpPr>
        <p:spPr>
          <a:xfrm flipV="1">
            <a:off x="1063380" y="4191000"/>
            <a:ext cx="2029070" cy="16987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195AEC-1D38-D671-AE5E-54107EDC43FA}"/>
              </a:ext>
            </a:extLst>
          </p:cNvPr>
          <p:cNvCxnSpPr>
            <a:cxnSpLocks/>
          </p:cNvCxnSpPr>
          <p:nvPr/>
        </p:nvCxnSpPr>
        <p:spPr>
          <a:xfrm>
            <a:off x="1063380" y="5889736"/>
            <a:ext cx="19655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4375F40-83C2-852D-A90C-0CEADD02CE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041650"/>
                <a:ext cx="4311650" cy="170815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PH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PH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PH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PH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PH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PH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PH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PH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PH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PH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PH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PH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PH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H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r>
                                            <a:rPr lang="en-PH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PH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PH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PH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PH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PH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H" b="1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PH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PH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PH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PH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PH" b="1" dirty="0"/>
              </a:p>
              <a:p>
                <a:pPr marL="0" indent="0">
                  <a:buNone/>
                </a:pPr>
                <a:endParaRPr lang="en-PH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C4375F40-83C2-852D-A90C-0CEADD02C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41650"/>
                <a:ext cx="4311650" cy="170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0656B-8F39-2C75-99A0-E720C8F27564}"/>
                  </a:ext>
                </a:extLst>
              </p:cNvPr>
              <p:cNvSpPr txBox="1"/>
              <p:nvPr/>
            </p:nvSpPr>
            <p:spPr>
              <a:xfrm>
                <a:off x="6096000" y="6217237"/>
                <a:ext cx="1752599" cy="5232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0656B-8F39-2C75-99A0-E720C8F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217237"/>
                <a:ext cx="17525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5F1E3-88B9-D2F1-77C0-B06D47B9C696}"/>
                  </a:ext>
                </a:extLst>
              </p:cNvPr>
              <p:cNvSpPr txBox="1"/>
              <p:nvPr/>
            </p:nvSpPr>
            <p:spPr>
              <a:xfrm>
                <a:off x="3254130" y="5348802"/>
                <a:ext cx="112737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95F1E3-88B9-D2F1-77C0-B06D47B9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30" y="5348802"/>
                <a:ext cx="1127370" cy="477054"/>
              </a:xfrm>
              <a:prstGeom prst="rect">
                <a:avLst/>
              </a:prstGeom>
              <a:blipFill>
                <a:blip r:embed="rId6"/>
                <a:stretch>
                  <a:fillRect l="-2162" r="-12432" b="-151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BDF812-F51F-44C7-D9FD-57FDF8954A70}"/>
                  </a:ext>
                </a:extLst>
              </p:cNvPr>
              <p:cNvSpPr txBox="1"/>
              <p:nvPr/>
            </p:nvSpPr>
            <p:spPr>
              <a:xfrm>
                <a:off x="1999972" y="3526648"/>
                <a:ext cx="113692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BDF812-F51F-44C7-D9FD-57FDF8954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72" y="3526648"/>
                <a:ext cx="1136928" cy="477054"/>
              </a:xfrm>
              <a:prstGeom prst="rect">
                <a:avLst/>
              </a:prstGeom>
              <a:blipFill>
                <a:blip r:embed="rId7"/>
                <a:stretch>
                  <a:fillRect l="-2139" r="-11230" b="-1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2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7C657-F249-30CC-393F-455C3B08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95D10418-6585-24D2-80FF-E46FD619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4014707" y="5164814"/>
            <a:ext cx="2108477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 descr="A black suv with silver trim&#10;&#10;Description automatically generated">
            <a:extLst>
              <a:ext uri="{FF2B5EF4-FFF2-40B4-BE49-F238E27FC236}">
                <a16:creationId xmlns:a16="http://schemas.microsoft.com/office/drawing/2014/main" id="{AB7AD75A-84BD-D1C0-BFBD-9C2EEC9BD1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6998550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06ECD599-8521-803F-2893-979D8241F3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9032009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7D4C5974-2D9A-3526-AC2F-60A44DF8A6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1463626" y="5164814"/>
            <a:ext cx="2281568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706D107-C844-4795-C431-D6C793ADBC7F}"/>
              </a:ext>
            </a:extLst>
          </p:cNvPr>
          <p:cNvGrpSpPr/>
          <p:nvPr/>
        </p:nvGrpSpPr>
        <p:grpSpPr>
          <a:xfrm>
            <a:off x="2288487" y="3837774"/>
            <a:ext cx="3077375" cy="676684"/>
            <a:chOff x="2129994" y="3386044"/>
            <a:chExt cx="3594100" cy="84940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E0FA4B-ABCF-D21D-7668-2CF018E34638}"/>
                </a:ext>
              </a:extLst>
            </p:cNvPr>
            <p:cNvGrpSpPr/>
            <p:nvPr/>
          </p:nvGrpSpPr>
          <p:grpSpPr>
            <a:xfrm>
              <a:off x="2185309" y="3403600"/>
              <a:ext cx="3445658" cy="781236"/>
              <a:chOff x="2185309" y="3403600"/>
              <a:chExt cx="3445658" cy="781236"/>
            </a:xfrm>
          </p:grpSpPr>
          <p:pic>
            <p:nvPicPr>
              <p:cNvPr id="22" name="Picture 21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2F98F871-E01A-B039-ECF9-886D1134A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020442" y="3403600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23" name="Picture 22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E53F85C2-EA39-4DF1-FC5C-08A605D8B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2185309" y="3464836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CCC611-08B2-D184-A7F4-96F10F20BFF6}"/>
                </a:ext>
              </a:extLst>
            </p:cNvPr>
            <p:cNvSpPr/>
            <p:nvPr/>
          </p:nvSpPr>
          <p:spPr>
            <a:xfrm>
              <a:off x="2129994" y="3386044"/>
              <a:ext cx="3594100" cy="8494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6BDD1AE-2F24-5F39-E6F6-C26184C07A13}"/>
              </a:ext>
            </a:extLst>
          </p:cNvPr>
          <p:cNvGrpSpPr/>
          <p:nvPr/>
        </p:nvGrpSpPr>
        <p:grpSpPr>
          <a:xfrm>
            <a:off x="7687388" y="3769212"/>
            <a:ext cx="2334167" cy="803150"/>
            <a:chOff x="7871174" y="3513045"/>
            <a:chExt cx="2726099" cy="1008155"/>
          </a:xfrm>
        </p:grpSpPr>
        <p:pic>
          <p:nvPicPr>
            <p:cNvPr id="27" name="Picture 26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BAA71949-5FD7-16E7-1737-8E27FF58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46" t="9314" r="4208" b="14840"/>
            <a:stretch/>
          </p:blipFill>
          <p:spPr>
            <a:xfrm>
              <a:off x="7871175" y="3663812"/>
              <a:ext cx="1293489" cy="72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8" name="Picture 27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53CA9C4A-116C-9065-3C91-A6961CB2D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465" t="9313" r="5057" b="11752"/>
            <a:stretch/>
          </p:blipFill>
          <p:spPr>
            <a:xfrm>
              <a:off x="9305716" y="3663812"/>
              <a:ext cx="1217192" cy="720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16CCED-108D-ED21-D14C-D05424F64A69}"/>
                </a:ext>
              </a:extLst>
            </p:cNvPr>
            <p:cNvSpPr/>
            <p:nvPr/>
          </p:nvSpPr>
          <p:spPr>
            <a:xfrm>
              <a:off x="7871174" y="3513045"/>
              <a:ext cx="2726099" cy="10081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ED680-88B0-B5C3-65D5-C8A37037AA55}"/>
              </a:ext>
            </a:extLst>
          </p:cNvPr>
          <p:cNvGrpSpPr/>
          <p:nvPr/>
        </p:nvGrpSpPr>
        <p:grpSpPr>
          <a:xfrm>
            <a:off x="5134786" y="1996440"/>
            <a:ext cx="2821834" cy="1221884"/>
            <a:chOff x="4813300" y="1615828"/>
            <a:chExt cx="3295651" cy="15337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225633E-8458-8EFA-9C32-06058D96AC0B}"/>
                </a:ext>
              </a:extLst>
            </p:cNvPr>
            <p:cNvGrpSpPr/>
            <p:nvPr/>
          </p:nvGrpSpPr>
          <p:grpSpPr>
            <a:xfrm>
              <a:off x="4860413" y="1639033"/>
              <a:ext cx="3204088" cy="1464245"/>
              <a:chOff x="4860413" y="1639033"/>
              <a:chExt cx="3204088" cy="1464245"/>
            </a:xfrm>
          </p:grpSpPr>
          <p:pic>
            <p:nvPicPr>
              <p:cNvPr id="34" name="Picture 33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E0A72330-5A69-5983-4258-BEEE0BEC6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934490" y="1663933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5" name="Picture 34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A015F336-8246-0501-EEFC-A5F080036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4860413" y="2383278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7" name="Picture 36" descr="A black suv with silver trim&#10;&#10;Description automatically generated">
                <a:extLst>
                  <a:ext uri="{FF2B5EF4-FFF2-40B4-BE49-F238E27FC236}">
                    <a16:creationId xmlns:a16="http://schemas.microsoft.com/office/drawing/2014/main" id="{FCC6F7B9-DCF4-1F86-80E6-34FBC0387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46" t="9314" r="4208" b="14840"/>
              <a:stretch/>
            </p:blipFill>
            <p:spPr>
              <a:xfrm>
                <a:off x="6771011" y="1639033"/>
                <a:ext cx="1293490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8" name="Picture 37" descr="A blue suv with a white background&#10;&#10;Description automatically generated">
                <a:extLst>
                  <a:ext uri="{FF2B5EF4-FFF2-40B4-BE49-F238E27FC236}">
                    <a16:creationId xmlns:a16="http://schemas.microsoft.com/office/drawing/2014/main" id="{DB4398B0-86DA-0500-DEF6-5BA74AE80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465" t="9313" r="5057" b="11752"/>
              <a:stretch/>
            </p:blipFill>
            <p:spPr>
              <a:xfrm>
                <a:off x="6770042" y="2375520"/>
                <a:ext cx="1217192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68538A-02E5-53A0-AA63-53CB4CCF5714}"/>
                </a:ext>
              </a:extLst>
            </p:cNvPr>
            <p:cNvSpPr/>
            <p:nvPr/>
          </p:nvSpPr>
          <p:spPr>
            <a:xfrm>
              <a:off x="4813300" y="1615828"/>
              <a:ext cx="3295651" cy="15337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30F5D99-F343-79CF-8147-6C7C8068D2F5}"/>
              </a:ext>
            </a:extLst>
          </p:cNvPr>
          <p:cNvCxnSpPr>
            <a:cxnSpLocks/>
            <a:stCxn id="41" idx="2"/>
            <a:endCxn id="25" idx="0"/>
          </p:cNvCxnSpPr>
          <p:nvPr/>
        </p:nvCxnSpPr>
        <p:spPr>
          <a:xfrm rot="5400000">
            <a:off x="4876714" y="2168784"/>
            <a:ext cx="619450" cy="2718529"/>
          </a:xfrm>
          <a:prstGeom prst="bentConnector3">
            <a:avLst>
              <a:gd name="adj1" fmla="val 49692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C2E7833-9F77-93DE-73EA-9AF9BD3409F2}"/>
              </a:ext>
            </a:extLst>
          </p:cNvPr>
          <p:cNvCxnSpPr>
            <a:cxnSpLocks/>
            <a:stCxn id="29" idx="0"/>
            <a:endCxn id="41" idx="2"/>
          </p:cNvCxnSpPr>
          <p:nvPr/>
        </p:nvCxnSpPr>
        <p:spPr>
          <a:xfrm rot="16200000" flipV="1">
            <a:off x="7424644" y="2339384"/>
            <a:ext cx="550887" cy="2308768"/>
          </a:xfrm>
          <a:prstGeom prst="bentConnector3">
            <a:avLst>
              <a:gd name="adj1" fmla="val 43916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E9B4BD1-4F76-4FC7-1F3B-171ED6F6FAA0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rot="16200000" flipV="1">
            <a:off x="4122883" y="4218749"/>
            <a:ext cx="650356" cy="12417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051DF33-03A6-E3DE-CDDD-40876A260B2D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5400000" flipH="1" flipV="1">
            <a:off x="2890614" y="4228254"/>
            <a:ext cx="650356" cy="12227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524A8AD-5C46-796D-224B-33DD9DEE3F37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rot="16200000" flipV="1">
            <a:off x="9098730" y="4328104"/>
            <a:ext cx="537203" cy="10257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864E77A-CDCC-FB3B-6F18-FA23478FBE5A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rot="5400000" flipH="1" flipV="1">
            <a:off x="8082000" y="4337094"/>
            <a:ext cx="537203" cy="1007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A8AB038D-FFF0-764C-C806-F1E97FF0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556" y="892105"/>
            <a:ext cx="9736494" cy="849160"/>
          </a:xfrm>
          <a:custGeom>
            <a:avLst/>
            <a:gdLst>
              <a:gd name="connsiteX0" fmla="*/ 0 w 9736494"/>
              <a:gd name="connsiteY0" fmla="*/ 0 h 849160"/>
              <a:gd name="connsiteX1" fmla="*/ 598099 w 9736494"/>
              <a:gd name="connsiteY1" fmla="*/ 0 h 849160"/>
              <a:gd name="connsiteX2" fmla="*/ 1098833 w 9736494"/>
              <a:gd name="connsiteY2" fmla="*/ 0 h 849160"/>
              <a:gd name="connsiteX3" fmla="*/ 1599567 w 9736494"/>
              <a:gd name="connsiteY3" fmla="*/ 0 h 849160"/>
              <a:gd name="connsiteX4" fmla="*/ 2100301 w 9736494"/>
              <a:gd name="connsiteY4" fmla="*/ 0 h 849160"/>
              <a:gd name="connsiteX5" fmla="*/ 2795765 w 9736494"/>
              <a:gd name="connsiteY5" fmla="*/ 0 h 849160"/>
              <a:gd name="connsiteX6" fmla="*/ 3491229 w 9736494"/>
              <a:gd name="connsiteY6" fmla="*/ 0 h 849160"/>
              <a:gd name="connsiteX7" fmla="*/ 3991963 w 9736494"/>
              <a:gd name="connsiteY7" fmla="*/ 0 h 849160"/>
              <a:gd name="connsiteX8" fmla="*/ 4687426 w 9736494"/>
              <a:gd name="connsiteY8" fmla="*/ 0 h 849160"/>
              <a:gd name="connsiteX9" fmla="*/ 5382890 w 9736494"/>
              <a:gd name="connsiteY9" fmla="*/ 0 h 849160"/>
              <a:gd name="connsiteX10" fmla="*/ 6273084 w 9736494"/>
              <a:gd name="connsiteY10" fmla="*/ 0 h 849160"/>
              <a:gd name="connsiteX11" fmla="*/ 7163278 w 9736494"/>
              <a:gd name="connsiteY11" fmla="*/ 0 h 849160"/>
              <a:gd name="connsiteX12" fmla="*/ 7858742 w 9736494"/>
              <a:gd name="connsiteY12" fmla="*/ 0 h 849160"/>
              <a:gd name="connsiteX13" fmla="*/ 8554205 w 9736494"/>
              <a:gd name="connsiteY13" fmla="*/ 0 h 849160"/>
              <a:gd name="connsiteX14" fmla="*/ 8957574 w 9736494"/>
              <a:gd name="connsiteY14" fmla="*/ 0 h 849160"/>
              <a:gd name="connsiteX15" fmla="*/ 9736494 w 9736494"/>
              <a:gd name="connsiteY15" fmla="*/ 0 h 849160"/>
              <a:gd name="connsiteX16" fmla="*/ 9736494 w 9736494"/>
              <a:gd name="connsiteY16" fmla="*/ 424580 h 849160"/>
              <a:gd name="connsiteX17" fmla="*/ 9736494 w 9736494"/>
              <a:gd name="connsiteY17" fmla="*/ 849160 h 849160"/>
              <a:gd name="connsiteX18" fmla="*/ 9138395 w 9736494"/>
              <a:gd name="connsiteY18" fmla="*/ 849160 h 849160"/>
              <a:gd name="connsiteX19" fmla="*/ 8540296 w 9736494"/>
              <a:gd name="connsiteY19" fmla="*/ 849160 h 849160"/>
              <a:gd name="connsiteX20" fmla="*/ 7747467 w 9736494"/>
              <a:gd name="connsiteY20" fmla="*/ 849160 h 849160"/>
              <a:gd name="connsiteX21" fmla="*/ 7149368 w 9736494"/>
              <a:gd name="connsiteY21" fmla="*/ 849160 h 849160"/>
              <a:gd name="connsiteX22" fmla="*/ 6648634 w 9736494"/>
              <a:gd name="connsiteY22" fmla="*/ 849160 h 849160"/>
              <a:gd name="connsiteX23" fmla="*/ 5855806 w 9736494"/>
              <a:gd name="connsiteY23" fmla="*/ 849160 h 849160"/>
              <a:gd name="connsiteX24" fmla="*/ 5160342 w 9736494"/>
              <a:gd name="connsiteY24" fmla="*/ 849160 h 849160"/>
              <a:gd name="connsiteX25" fmla="*/ 4756973 w 9736494"/>
              <a:gd name="connsiteY25" fmla="*/ 849160 h 849160"/>
              <a:gd name="connsiteX26" fmla="*/ 4061509 w 9736494"/>
              <a:gd name="connsiteY26" fmla="*/ 849160 h 849160"/>
              <a:gd name="connsiteX27" fmla="*/ 3658140 w 9736494"/>
              <a:gd name="connsiteY27" fmla="*/ 849160 h 849160"/>
              <a:gd name="connsiteX28" fmla="*/ 2865311 w 9736494"/>
              <a:gd name="connsiteY28" fmla="*/ 849160 h 849160"/>
              <a:gd name="connsiteX29" fmla="*/ 1975117 w 9736494"/>
              <a:gd name="connsiteY29" fmla="*/ 849160 h 849160"/>
              <a:gd name="connsiteX30" fmla="*/ 1084924 w 9736494"/>
              <a:gd name="connsiteY30" fmla="*/ 849160 h 849160"/>
              <a:gd name="connsiteX31" fmla="*/ 0 w 9736494"/>
              <a:gd name="connsiteY31" fmla="*/ 849160 h 849160"/>
              <a:gd name="connsiteX32" fmla="*/ 0 w 9736494"/>
              <a:gd name="connsiteY32" fmla="*/ 450055 h 849160"/>
              <a:gd name="connsiteX33" fmla="*/ 0 w 9736494"/>
              <a:gd name="connsiteY33" fmla="*/ 0 h 84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736494" h="849160" fill="none" extrusionOk="0">
                <a:moveTo>
                  <a:pt x="0" y="0"/>
                </a:moveTo>
                <a:cubicBezTo>
                  <a:pt x="205761" y="-8430"/>
                  <a:pt x="454307" y="-9527"/>
                  <a:pt x="598099" y="0"/>
                </a:cubicBezTo>
                <a:cubicBezTo>
                  <a:pt x="741891" y="9527"/>
                  <a:pt x="861650" y="17731"/>
                  <a:pt x="1098833" y="0"/>
                </a:cubicBezTo>
                <a:cubicBezTo>
                  <a:pt x="1336016" y="-17731"/>
                  <a:pt x="1443355" y="11289"/>
                  <a:pt x="1599567" y="0"/>
                </a:cubicBezTo>
                <a:cubicBezTo>
                  <a:pt x="1755779" y="-11289"/>
                  <a:pt x="1941904" y="-24581"/>
                  <a:pt x="2100301" y="0"/>
                </a:cubicBezTo>
                <a:cubicBezTo>
                  <a:pt x="2258698" y="24581"/>
                  <a:pt x="2517766" y="-16064"/>
                  <a:pt x="2795765" y="0"/>
                </a:cubicBezTo>
                <a:cubicBezTo>
                  <a:pt x="3073764" y="16064"/>
                  <a:pt x="3185504" y="35"/>
                  <a:pt x="3491229" y="0"/>
                </a:cubicBezTo>
                <a:cubicBezTo>
                  <a:pt x="3796954" y="-35"/>
                  <a:pt x="3777459" y="-21849"/>
                  <a:pt x="3991963" y="0"/>
                </a:cubicBezTo>
                <a:cubicBezTo>
                  <a:pt x="4206467" y="21849"/>
                  <a:pt x="4540778" y="33798"/>
                  <a:pt x="4687426" y="0"/>
                </a:cubicBezTo>
                <a:cubicBezTo>
                  <a:pt x="4834074" y="-33798"/>
                  <a:pt x="5189364" y="-31673"/>
                  <a:pt x="5382890" y="0"/>
                </a:cubicBezTo>
                <a:cubicBezTo>
                  <a:pt x="5576416" y="31673"/>
                  <a:pt x="5917334" y="43769"/>
                  <a:pt x="6273084" y="0"/>
                </a:cubicBezTo>
                <a:cubicBezTo>
                  <a:pt x="6628834" y="-43769"/>
                  <a:pt x="6962813" y="36785"/>
                  <a:pt x="7163278" y="0"/>
                </a:cubicBezTo>
                <a:cubicBezTo>
                  <a:pt x="7363743" y="-36785"/>
                  <a:pt x="7607970" y="-31435"/>
                  <a:pt x="7858742" y="0"/>
                </a:cubicBezTo>
                <a:cubicBezTo>
                  <a:pt x="8109514" y="31435"/>
                  <a:pt x="8234692" y="32774"/>
                  <a:pt x="8554205" y="0"/>
                </a:cubicBezTo>
                <a:cubicBezTo>
                  <a:pt x="8873718" y="-32774"/>
                  <a:pt x="8846503" y="4695"/>
                  <a:pt x="8957574" y="0"/>
                </a:cubicBezTo>
                <a:cubicBezTo>
                  <a:pt x="9068645" y="-4695"/>
                  <a:pt x="9556084" y="35074"/>
                  <a:pt x="9736494" y="0"/>
                </a:cubicBezTo>
                <a:cubicBezTo>
                  <a:pt x="9748392" y="102569"/>
                  <a:pt x="9755522" y="324275"/>
                  <a:pt x="9736494" y="424580"/>
                </a:cubicBezTo>
                <a:cubicBezTo>
                  <a:pt x="9717466" y="524885"/>
                  <a:pt x="9722513" y="757993"/>
                  <a:pt x="9736494" y="849160"/>
                </a:cubicBezTo>
                <a:cubicBezTo>
                  <a:pt x="9533241" y="826305"/>
                  <a:pt x="9326277" y="843422"/>
                  <a:pt x="9138395" y="849160"/>
                </a:cubicBezTo>
                <a:cubicBezTo>
                  <a:pt x="8950513" y="854898"/>
                  <a:pt x="8741248" y="846682"/>
                  <a:pt x="8540296" y="849160"/>
                </a:cubicBezTo>
                <a:cubicBezTo>
                  <a:pt x="8339344" y="851638"/>
                  <a:pt x="7966163" y="886198"/>
                  <a:pt x="7747467" y="849160"/>
                </a:cubicBezTo>
                <a:cubicBezTo>
                  <a:pt x="7528771" y="812122"/>
                  <a:pt x="7410835" y="845687"/>
                  <a:pt x="7149368" y="849160"/>
                </a:cubicBezTo>
                <a:cubicBezTo>
                  <a:pt x="6887901" y="852633"/>
                  <a:pt x="6795535" y="844560"/>
                  <a:pt x="6648634" y="849160"/>
                </a:cubicBezTo>
                <a:cubicBezTo>
                  <a:pt x="6501733" y="853760"/>
                  <a:pt x="6226382" y="883680"/>
                  <a:pt x="5855806" y="849160"/>
                </a:cubicBezTo>
                <a:cubicBezTo>
                  <a:pt x="5485230" y="814640"/>
                  <a:pt x="5380390" y="872716"/>
                  <a:pt x="5160342" y="849160"/>
                </a:cubicBezTo>
                <a:cubicBezTo>
                  <a:pt x="4940294" y="825604"/>
                  <a:pt x="4858666" y="859405"/>
                  <a:pt x="4756973" y="849160"/>
                </a:cubicBezTo>
                <a:cubicBezTo>
                  <a:pt x="4655280" y="838915"/>
                  <a:pt x="4255519" y="865426"/>
                  <a:pt x="4061509" y="849160"/>
                </a:cubicBezTo>
                <a:cubicBezTo>
                  <a:pt x="3867499" y="832894"/>
                  <a:pt x="3780377" y="829305"/>
                  <a:pt x="3658140" y="849160"/>
                </a:cubicBezTo>
                <a:cubicBezTo>
                  <a:pt x="3535903" y="869015"/>
                  <a:pt x="3144051" y="822570"/>
                  <a:pt x="2865311" y="849160"/>
                </a:cubicBezTo>
                <a:cubicBezTo>
                  <a:pt x="2586571" y="875750"/>
                  <a:pt x="2274823" y="858086"/>
                  <a:pt x="1975117" y="849160"/>
                </a:cubicBezTo>
                <a:cubicBezTo>
                  <a:pt x="1675411" y="840234"/>
                  <a:pt x="1328197" y="868861"/>
                  <a:pt x="1084924" y="849160"/>
                </a:cubicBezTo>
                <a:cubicBezTo>
                  <a:pt x="841651" y="829459"/>
                  <a:pt x="348988" y="858007"/>
                  <a:pt x="0" y="849160"/>
                </a:cubicBezTo>
                <a:cubicBezTo>
                  <a:pt x="-17347" y="702918"/>
                  <a:pt x="-5198" y="574204"/>
                  <a:pt x="0" y="450055"/>
                </a:cubicBezTo>
                <a:cubicBezTo>
                  <a:pt x="5198" y="325907"/>
                  <a:pt x="13804" y="115866"/>
                  <a:pt x="0" y="0"/>
                </a:cubicBezTo>
                <a:close/>
              </a:path>
              <a:path w="9736494" h="849160" stroke="0" extrusionOk="0">
                <a:moveTo>
                  <a:pt x="0" y="0"/>
                </a:moveTo>
                <a:cubicBezTo>
                  <a:pt x="388757" y="17135"/>
                  <a:pt x="662939" y="28187"/>
                  <a:pt x="890194" y="0"/>
                </a:cubicBezTo>
                <a:cubicBezTo>
                  <a:pt x="1117449" y="-28187"/>
                  <a:pt x="1168254" y="-17688"/>
                  <a:pt x="1390928" y="0"/>
                </a:cubicBezTo>
                <a:cubicBezTo>
                  <a:pt x="1613602" y="17688"/>
                  <a:pt x="1909004" y="37258"/>
                  <a:pt x="2281121" y="0"/>
                </a:cubicBezTo>
                <a:cubicBezTo>
                  <a:pt x="2653238" y="-37258"/>
                  <a:pt x="2706947" y="-10348"/>
                  <a:pt x="2976585" y="0"/>
                </a:cubicBezTo>
                <a:cubicBezTo>
                  <a:pt x="3246223" y="10348"/>
                  <a:pt x="3296213" y="14684"/>
                  <a:pt x="3379954" y="0"/>
                </a:cubicBezTo>
                <a:cubicBezTo>
                  <a:pt x="3463695" y="-14684"/>
                  <a:pt x="3798264" y="17046"/>
                  <a:pt x="4075418" y="0"/>
                </a:cubicBezTo>
                <a:cubicBezTo>
                  <a:pt x="4352572" y="-17046"/>
                  <a:pt x="4374956" y="-25116"/>
                  <a:pt x="4673517" y="0"/>
                </a:cubicBezTo>
                <a:cubicBezTo>
                  <a:pt x="4972078" y="25116"/>
                  <a:pt x="5117794" y="8823"/>
                  <a:pt x="5466346" y="0"/>
                </a:cubicBezTo>
                <a:cubicBezTo>
                  <a:pt x="5814898" y="-8823"/>
                  <a:pt x="6152251" y="40352"/>
                  <a:pt x="6356540" y="0"/>
                </a:cubicBezTo>
                <a:cubicBezTo>
                  <a:pt x="6560829" y="-40352"/>
                  <a:pt x="6585476" y="-19340"/>
                  <a:pt x="6759909" y="0"/>
                </a:cubicBezTo>
                <a:cubicBezTo>
                  <a:pt x="6934342" y="19340"/>
                  <a:pt x="7066512" y="9134"/>
                  <a:pt x="7163278" y="0"/>
                </a:cubicBezTo>
                <a:cubicBezTo>
                  <a:pt x="7260044" y="-9134"/>
                  <a:pt x="7625096" y="-16684"/>
                  <a:pt x="7761377" y="0"/>
                </a:cubicBezTo>
                <a:cubicBezTo>
                  <a:pt x="7897658" y="16684"/>
                  <a:pt x="8110933" y="-5105"/>
                  <a:pt x="8262111" y="0"/>
                </a:cubicBezTo>
                <a:cubicBezTo>
                  <a:pt x="8413289" y="5105"/>
                  <a:pt x="8710664" y="7935"/>
                  <a:pt x="9054939" y="0"/>
                </a:cubicBezTo>
                <a:cubicBezTo>
                  <a:pt x="9399214" y="-7935"/>
                  <a:pt x="9562252" y="9058"/>
                  <a:pt x="9736494" y="0"/>
                </a:cubicBezTo>
                <a:cubicBezTo>
                  <a:pt x="9741431" y="142688"/>
                  <a:pt x="9727623" y="233294"/>
                  <a:pt x="9736494" y="407597"/>
                </a:cubicBezTo>
                <a:cubicBezTo>
                  <a:pt x="9745365" y="581900"/>
                  <a:pt x="9753868" y="686288"/>
                  <a:pt x="9736494" y="849160"/>
                </a:cubicBezTo>
                <a:cubicBezTo>
                  <a:pt x="9314764" y="843885"/>
                  <a:pt x="9055603" y="843613"/>
                  <a:pt x="8846300" y="849160"/>
                </a:cubicBezTo>
                <a:cubicBezTo>
                  <a:pt x="8636997" y="854707"/>
                  <a:pt x="8273984" y="883028"/>
                  <a:pt x="8053471" y="849160"/>
                </a:cubicBezTo>
                <a:cubicBezTo>
                  <a:pt x="7832958" y="815292"/>
                  <a:pt x="7734787" y="861819"/>
                  <a:pt x="7650102" y="849160"/>
                </a:cubicBezTo>
                <a:cubicBezTo>
                  <a:pt x="7565417" y="836501"/>
                  <a:pt x="7373740" y="868656"/>
                  <a:pt x="7149368" y="849160"/>
                </a:cubicBezTo>
                <a:cubicBezTo>
                  <a:pt x="6924996" y="829664"/>
                  <a:pt x="6865001" y="838161"/>
                  <a:pt x="6648634" y="849160"/>
                </a:cubicBezTo>
                <a:cubicBezTo>
                  <a:pt x="6432267" y="860159"/>
                  <a:pt x="6129821" y="817508"/>
                  <a:pt x="5953171" y="849160"/>
                </a:cubicBezTo>
                <a:cubicBezTo>
                  <a:pt x="5776521" y="880812"/>
                  <a:pt x="5555683" y="840582"/>
                  <a:pt x="5257707" y="849160"/>
                </a:cubicBezTo>
                <a:cubicBezTo>
                  <a:pt x="4959731" y="857738"/>
                  <a:pt x="4896943" y="850756"/>
                  <a:pt x="4756973" y="849160"/>
                </a:cubicBezTo>
                <a:cubicBezTo>
                  <a:pt x="4617003" y="847564"/>
                  <a:pt x="4311149" y="872250"/>
                  <a:pt x="3964144" y="849160"/>
                </a:cubicBezTo>
                <a:cubicBezTo>
                  <a:pt x="3617139" y="826070"/>
                  <a:pt x="3445192" y="876973"/>
                  <a:pt x="3171315" y="849160"/>
                </a:cubicBezTo>
                <a:cubicBezTo>
                  <a:pt x="2897438" y="821347"/>
                  <a:pt x="2786962" y="821554"/>
                  <a:pt x="2475851" y="849160"/>
                </a:cubicBezTo>
                <a:cubicBezTo>
                  <a:pt x="2164740" y="876766"/>
                  <a:pt x="2012966" y="845841"/>
                  <a:pt x="1877752" y="849160"/>
                </a:cubicBezTo>
                <a:cubicBezTo>
                  <a:pt x="1742538" y="852479"/>
                  <a:pt x="1400479" y="826096"/>
                  <a:pt x="1084924" y="849160"/>
                </a:cubicBezTo>
                <a:cubicBezTo>
                  <a:pt x="769369" y="872224"/>
                  <a:pt x="496894" y="875518"/>
                  <a:pt x="0" y="849160"/>
                </a:cubicBezTo>
                <a:cubicBezTo>
                  <a:pt x="-15163" y="735388"/>
                  <a:pt x="-10586" y="649163"/>
                  <a:pt x="0" y="450055"/>
                </a:cubicBezTo>
                <a:cubicBezTo>
                  <a:pt x="10586" y="250947"/>
                  <a:pt x="9766" y="198513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933413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PH" dirty="0"/>
              <a:t>Finally, because they are all cars, we group everything into one </a:t>
            </a:r>
            <a:r>
              <a:rPr lang="en-PH" b="1" dirty="0"/>
              <a:t>Car</a:t>
            </a:r>
            <a:r>
              <a:rPr lang="en-PH" dirty="0"/>
              <a:t> cluster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891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E4FD3-E17A-2C16-C0D5-C181E8EA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car with a white background&#10;&#10;Description automatically generated">
            <a:extLst>
              <a:ext uri="{FF2B5EF4-FFF2-40B4-BE49-F238E27FC236}">
                <a16:creationId xmlns:a16="http://schemas.microsoft.com/office/drawing/2014/main" id="{A381A1B8-2EA6-1930-4800-484F4ED4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09" t="23866" r="5962" b="9987"/>
          <a:stretch/>
        </p:blipFill>
        <p:spPr>
          <a:xfrm>
            <a:off x="4014707" y="5164814"/>
            <a:ext cx="2108477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4" name="Picture 13" descr="A black suv with silver trim&#10;&#10;Description automatically generated">
            <a:extLst>
              <a:ext uri="{FF2B5EF4-FFF2-40B4-BE49-F238E27FC236}">
                <a16:creationId xmlns:a16="http://schemas.microsoft.com/office/drawing/2014/main" id="{86FF6CF4-5B8A-B73A-85C3-29D99A46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3" t="9314" r="3624" b="10870"/>
          <a:stretch/>
        </p:blipFill>
        <p:spPr>
          <a:xfrm>
            <a:off x="6998550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Picture 15" descr="A blue suv with a white background&#10;&#10;Description automatically generated">
            <a:extLst>
              <a:ext uri="{FF2B5EF4-FFF2-40B4-BE49-F238E27FC236}">
                <a16:creationId xmlns:a16="http://schemas.microsoft.com/office/drawing/2014/main" id="{9AD1C455-B5B4-5E2F-1209-2457943712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1" t="9314" r="3596" b="10870"/>
          <a:stretch/>
        </p:blipFill>
        <p:spPr>
          <a:xfrm>
            <a:off x="9032009" y="5109565"/>
            <a:ext cx="1696362" cy="9156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 descr="A car parked on a white surface&#10;&#10;Description automatically generated">
            <a:extLst>
              <a:ext uri="{FF2B5EF4-FFF2-40B4-BE49-F238E27FC236}">
                <a16:creationId xmlns:a16="http://schemas.microsoft.com/office/drawing/2014/main" id="{9CE2EECB-0089-3D9D-3F66-931E9191DF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958" t="29158" r="11572" b="23658"/>
          <a:stretch/>
        </p:blipFill>
        <p:spPr>
          <a:xfrm>
            <a:off x="1463626" y="5164814"/>
            <a:ext cx="2281568" cy="8603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89D3746-DFC3-ACB9-C15F-F9D02FB5080A}"/>
              </a:ext>
            </a:extLst>
          </p:cNvPr>
          <p:cNvGrpSpPr/>
          <p:nvPr/>
        </p:nvGrpSpPr>
        <p:grpSpPr>
          <a:xfrm>
            <a:off x="2288487" y="3837774"/>
            <a:ext cx="3077375" cy="676684"/>
            <a:chOff x="2129994" y="3386044"/>
            <a:chExt cx="3594100" cy="84940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75AC2EB-ED60-54B5-7330-A8EEEFF75D55}"/>
                </a:ext>
              </a:extLst>
            </p:cNvPr>
            <p:cNvGrpSpPr/>
            <p:nvPr/>
          </p:nvGrpSpPr>
          <p:grpSpPr>
            <a:xfrm>
              <a:off x="2185309" y="3403600"/>
              <a:ext cx="3445658" cy="781236"/>
              <a:chOff x="2185309" y="3403600"/>
              <a:chExt cx="3445658" cy="781236"/>
            </a:xfrm>
          </p:grpSpPr>
          <p:pic>
            <p:nvPicPr>
              <p:cNvPr id="22" name="Picture 21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A2E1D736-1AC8-9E8B-28E7-928E5BC2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020442" y="3403600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23" name="Picture 22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968D74F1-A701-7DDC-2EA4-A9C2D5D3A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2185309" y="3464836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C48EEC-51F0-7EF9-4F2B-6C28410FBD03}"/>
                </a:ext>
              </a:extLst>
            </p:cNvPr>
            <p:cNvSpPr/>
            <p:nvPr/>
          </p:nvSpPr>
          <p:spPr>
            <a:xfrm>
              <a:off x="2129994" y="3386044"/>
              <a:ext cx="3594100" cy="84940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CA1BF6-914A-9068-0F47-EC91EC4236DD}"/>
              </a:ext>
            </a:extLst>
          </p:cNvPr>
          <p:cNvGrpSpPr/>
          <p:nvPr/>
        </p:nvGrpSpPr>
        <p:grpSpPr>
          <a:xfrm>
            <a:off x="7687388" y="3769212"/>
            <a:ext cx="2334167" cy="803150"/>
            <a:chOff x="7871174" y="3513045"/>
            <a:chExt cx="2726099" cy="1008155"/>
          </a:xfrm>
        </p:grpSpPr>
        <p:pic>
          <p:nvPicPr>
            <p:cNvPr id="27" name="Picture 26" descr="A black suv with silver trim&#10;&#10;Description automatically generated">
              <a:extLst>
                <a:ext uri="{FF2B5EF4-FFF2-40B4-BE49-F238E27FC236}">
                  <a16:creationId xmlns:a16="http://schemas.microsoft.com/office/drawing/2014/main" id="{BA0F7196-66FC-1A6D-D247-54AF5271B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46" t="9314" r="4208" b="14840"/>
            <a:stretch/>
          </p:blipFill>
          <p:spPr>
            <a:xfrm>
              <a:off x="7871175" y="3663812"/>
              <a:ext cx="1293489" cy="7200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28" name="Picture 27" descr="A blue suv with a white background&#10;&#10;Description automatically generated">
              <a:extLst>
                <a:ext uri="{FF2B5EF4-FFF2-40B4-BE49-F238E27FC236}">
                  <a16:creationId xmlns:a16="http://schemas.microsoft.com/office/drawing/2014/main" id="{F755EB41-CFA7-2BAF-4BFE-CEB713A8B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465" t="9313" r="5057" b="11752"/>
            <a:stretch/>
          </p:blipFill>
          <p:spPr>
            <a:xfrm>
              <a:off x="9305716" y="3663812"/>
              <a:ext cx="1217192" cy="720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023BEF-D95A-00D9-FBED-6FDCF3DEF6EA}"/>
                </a:ext>
              </a:extLst>
            </p:cNvPr>
            <p:cNvSpPr/>
            <p:nvPr/>
          </p:nvSpPr>
          <p:spPr>
            <a:xfrm>
              <a:off x="7871174" y="3513045"/>
              <a:ext cx="2726099" cy="10081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E10B59D-9E97-DC70-B162-5A44C897B763}"/>
              </a:ext>
            </a:extLst>
          </p:cNvPr>
          <p:cNvGrpSpPr/>
          <p:nvPr/>
        </p:nvGrpSpPr>
        <p:grpSpPr>
          <a:xfrm>
            <a:off x="5134786" y="1996440"/>
            <a:ext cx="2821834" cy="1221884"/>
            <a:chOff x="4813300" y="1615828"/>
            <a:chExt cx="3295651" cy="15337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102A332-4EE6-02FD-F9D5-CA1EDE112045}"/>
                </a:ext>
              </a:extLst>
            </p:cNvPr>
            <p:cNvGrpSpPr/>
            <p:nvPr/>
          </p:nvGrpSpPr>
          <p:grpSpPr>
            <a:xfrm>
              <a:off x="4860413" y="1639033"/>
              <a:ext cx="3204088" cy="1464245"/>
              <a:chOff x="4860413" y="1639033"/>
              <a:chExt cx="3204088" cy="1464245"/>
            </a:xfrm>
          </p:grpSpPr>
          <p:pic>
            <p:nvPicPr>
              <p:cNvPr id="34" name="Picture 33" descr="A red car with a white background&#10;&#10;Description automatically generated">
                <a:extLst>
                  <a:ext uri="{FF2B5EF4-FFF2-40B4-BE49-F238E27FC236}">
                    <a16:creationId xmlns:a16="http://schemas.microsoft.com/office/drawing/2014/main" id="{53CBAA64-BBD8-855B-F0C4-64D77F7D7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713" t="21560" r="6467" b="11412"/>
              <a:stretch/>
            </p:blipFill>
            <p:spPr>
              <a:xfrm>
                <a:off x="4934490" y="1663933"/>
                <a:ext cx="1610525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5" name="Picture 34" descr="A car parked on a white surface&#10;&#10;Description automatically generated">
                <a:extLst>
                  <a:ext uri="{FF2B5EF4-FFF2-40B4-BE49-F238E27FC236}">
                    <a16:creationId xmlns:a16="http://schemas.microsoft.com/office/drawing/2014/main" id="{4ED44F98-FFD8-DEE8-6377-FCD12D8E5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11989" t="29067" r="12322" b="24424"/>
              <a:stretch/>
            </p:blipFill>
            <p:spPr>
              <a:xfrm>
                <a:off x="4860413" y="2383278"/>
                <a:ext cx="1760768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7" name="Picture 36" descr="A black suv with silver trim&#10;&#10;Description automatically generated">
                <a:extLst>
                  <a:ext uri="{FF2B5EF4-FFF2-40B4-BE49-F238E27FC236}">
                    <a16:creationId xmlns:a16="http://schemas.microsoft.com/office/drawing/2014/main" id="{E3D958A8-DA9C-D379-E303-1906C96B9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46" t="9314" r="4208" b="14840"/>
              <a:stretch/>
            </p:blipFill>
            <p:spPr>
              <a:xfrm>
                <a:off x="6771011" y="1639033"/>
                <a:ext cx="1293490" cy="720000"/>
              </a:xfrm>
              <a:prstGeom prst="rect">
                <a:avLst/>
              </a:prstGeom>
              <a:ln w="38100">
                <a:noFill/>
              </a:ln>
            </p:spPr>
          </p:pic>
          <p:pic>
            <p:nvPicPr>
              <p:cNvPr id="38" name="Picture 37" descr="A blue suv with a white background&#10;&#10;Description automatically generated">
                <a:extLst>
                  <a:ext uri="{FF2B5EF4-FFF2-40B4-BE49-F238E27FC236}">
                    <a16:creationId xmlns:a16="http://schemas.microsoft.com/office/drawing/2014/main" id="{69F32D11-7F78-9CF8-D607-909EC11A6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465" t="9313" r="5057" b="11752"/>
              <a:stretch/>
            </p:blipFill>
            <p:spPr>
              <a:xfrm>
                <a:off x="6770042" y="2375520"/>
                <a:ext cx="1217192" cy="720000"/>
              </a:xfrm>
              <a:prstGeom prst="rect">
                <a:avLst/>
              </a:prstGeom>
              <a:ln w="38100">
                <a:noFill/>
              </a:ln>
            </p:spPr>
          </p:pic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4502D3-0A4F-AA11-A4AA-26F543F91726}"/>
                </a:ext>
              </a:extLst>
            </p:cNvPr>
            <p:cNvSpPr/>
            <p:nvPr/>
          </p:nvSpPr>
          <p:spPr>
            <a:xfrm>
              <a:off x="4813300" y="1615828"/>
              <a:ext cx="3295651" cy="15337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1B3007A-8ED8-2F29-E80F-D83191B9107A}"/>
              </a:ext>
            </a:extLst>
          </p:cNvPr>
          <p:cNvCxnSpPr>
            <a:cxnSpLocks/>
            <a:stCxn id="41" idx="2"/>
            <a:endCxn id="25" idx="0"/>
          </p:cNvCxnSpPr>
          <p:nvPr/>
        </p:nvCxnSpPr>
        <p:spPr>
          <a:xfrm rot="5400000">
            <a:off x="4876714" y="2168784"/>
            <a:ext cx="619450" cy="2718529"/>
          </a:xfrm>
          <a:prstGeom prst="bentConnector3">
            <a:avLst>
              <a:gd name="adj1" fmla="val 49692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95E5B82-6F9E-5289-9425-AFEF69C3F7CC}"/>
              </a:ext>
            </a:extLst>
          </p:cNvPr>
          <p:cNvCxnSpPr>
            <a:cxnSpLocks/>
            <a:stCxn id="29" idx="0"/>
            <a:endCxn id="41" idx="2"/>
          </p:cNvCxnSpPr>
          <p:nvPr/>
        </p:nvCxnSpPr>
        <p:spPr>
          <a:xfrm rot="16200000" flipV="1">
            <a:off x="7424644" y="2339384"/>
            <a:ext cx="550887" cy="2308768"/>
          </a:xfrm>
          <a:prstGeom prst="bentConnector3">
            <a:avLst>
              <a:gd name="adj1" fmla="val 43916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8EEC9A-53EF-8D10-D29B-BCCDD4902355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rot="16200000" flipV="1">
            <a:off x="4122883" y="4218749"/>
            <a:ext cx="650356" cy="12417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A0C8415-F65E-5B1B-F453-D7B855F06549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5400000" flipH="1" flipV="1">
            <a:off x="2890614" y="4228254"/>
            <a:ext cx="650356" cy="122276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E00CB9-E08E-EA6C-0DEE-CE1403DD24D5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rot="16200000" flipV="1">
            <a:off x="9098730" y="4328104"/>
            <a:ext cx="537203" cy="10257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47AE484-80CA-5134-3047-4FED7934AFCA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rot="5400000" flipH="1" flipV="1">
            <a:off x="8082000" y="4337094"/>
            <a:ext cx="537203" cy="10077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2DF559CD-3BDA-7D08-3076-7D7BC624AE65}"/>
              </a:ext>
            </a:extLst>
          </p:cNvPr>
          <p:cNvSpPr/>
          <p:nvPr/>
        </p:nvSpPr>
        <p:spPr>
          <a:xfrm>
            <a:off x="1774800" y="1929491"/>
            <a:ext cx="2821834" cy="1389524"/>
          </a:xfrm>
          <a:prstGeom prst="rightArrow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We terminate  when we are left with only </a:t>
            </a:r>
            <a:r>
              <a:rPr lang="en-PH" b="1" dirty="0">
                <a:solidFill>
                  <a:srgbClr val="002060"/>
                </a:solidFill>
              </a:rPr>
              <a:t>one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84D1-8D67-0101-4D3F-23B54953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6C44C5-BBD9-4E8C-F9BA-431291F08BB2}"/>
              </a:ext>
            </a:extLst>
          </p:cNvPr>
          <p:cNvSpPr txBox="1">
            <a:spLocks/>
          </p:cNvSpPr>
          <p:nvPr/>
        </p:nvSpPr>
        <p:spPr>
          <a:xfrm>
            <a:off x="1585556" y="892105"/>
            <a:ext cx="9736494" cy="849160"/>
          </a:xfrm>
          <a:custGeom>
            <a:avLst/>
            <a:gdLst>
              <a:gd name="connsiteX0" fmla="*/ 0 w 9736494"/>
              <a:gd name="connsiteY0" fmla="*/ 0 h 849160"/>
              <a:gd name="connsiteX1" fmla="*/ 598099 w 9736494"/>
              <a:gd name="connsiteY1" fmla="*/ 0 h 849160"/>
              <a:gd name="connsiteX2" fmla="*/ 1098833 w 9736494"/>
              <a:gd name="connsiteY2" fmla="*/ 0 h 849160"/>
              <a:gd name="connsiteX3" fmla="*/ 1599567 w 9736494"/>
              <a:gd name="connsiteY3" fmla="*/ 0 h 849160"/>
              <a:gd name="connsiteX4" fmla="*/ 2100301 w 9736494"/>
              <a:gd name="connsiteY4" fmla="*/ 0 h 849160"/>
              <a:gd name="connsiteX5" fmla="*/ 2795765 w 9736494"/>
              <a:gd name="connsiteY5" fmla="*/ 0 h 849160"/>
              <a:gd name="connsiteX6" fmla="*/ 3491229 w 9736494"/>
              <a:gd name="connsiteY6" fmla="*/ 0 h 849160"/>
              <a:gd name="connsiteX7" fmla="*/ 3991963 w 9736494"/>
              <a:gd name="connsiteY7" fmla="*/ 0 h 849160"/>
              <a:gd name="connsiteX8" fmla="*/ 4687426 w 9736494"/>
              <a:gd name="connsiteY8" fmla="*/ 0 h 849160"/>
              <a:gd name="connsiteX9" fmla="*/ 5382890 w 9736494"/>
              <a:gd name="connsiteY9" fmla="*/ 0 h 849160"/>
              <a:gd name="connsiteX10" fmla="*/ 6273084 w 9736494"/>
              <a:gd name="connsiteY10" fmla="*/ 0 h 849160"/>
              <a:gd name="connsiteX11" fmla="*/ 7163278 w 9736494"/>
              <a:gd name="connsiteY11" fmla="*/ 0 h 849160"/>
              <a:gd name="connsiteX12" fmla="*/ 7858742 w 9736494"/>
              <a:gd name="connsiteY12" fmla="*/ 0 h 849160"/>
              <a:gd name="connsiteX13" fmla="*/ 8554205 w 9736494"/>
              <a:gd name="connsiteY13" fmla="*/ 0 h 849160"/>
              <a:gd name="connsiteX14" fmla="*/ 8957574 w 9736494"/>
              <a:gd name="connsiteY14" fmla="*/ 0 h 849160"/>
              <a:gd name="connsiteX15" fmla="*/ 9736494 w 9736494"/>
              <a:gd name="connsiteY15" fmla="*/ 0 h 849160"/>
              <a:gd name="connsiteX16" fmla="*/ 9736494 w 9736494"/>
              <a:gd name="connsiteY16" fmla="*/ 424580 h 849160"/>
              <a:gd name="connsiteX17" fmla="*/ 9736494 w 9736494"/>
              <a:gd name="connsiteY17" fmla="*/ 849160 h 849160"/>
              <a:gd name="connsiteX18" fmla="*/ 9138395 w 9736494"/>
              <a:gd name="connsiteY18" fmla="*/ 849160 h 849160"/>
              <a:gd name="connsiteX19" fmla="*/ 8540296 w 9736494"/>
              <a:gd name="connsiteY19" fmla="*/ 849160 h 849160"/>
              <a:gd name="connsiteX20" fmla="*/ 7747467 w 9736494"/>
              <a:gd name="connsiteY20" fmla="*/ 849160 h 849160"/>
              <a:gd name="connsiteX21" fmla="*/ 7149368 w 9736494"/>
              <a:gd name="connsiteY21" fmla="*/ 849160 h 849160"/>
              <a:gd name="connsiteX22" fmla="*/ 6648634 w 9736494"/>
              <a:gd name="connsiteY22" fmla="*/ 849160 h 849160"/>
              <a:gd name="connsiteX23" fmla="*/ 5855806 w 9736494"/>
              <a:gd name="connsiteY23" fmla="*/ 849160 h 849160"/>
              <a:gd name="connsiteX24" fmla="*/ 5160342 w 9736494"/>
              <a:gd name="connsiteY24" fmla="*/ 849160 h 849160"/>
              <a:gd name="connsiteX25" fmla="*/ 4756973 w 9736494"/>
              <a:gd name="connsiteY25" fmla="*/ 849160 h 849160"/>
              <a:gd name="connsiteX26" fmla="*/ 4061509 w 9736494"/>
              <a:gd name="connsiteY26" fmla="*/ 849160 h 849160"/>
              <a:gd name="connsiteX27" fmla="*/ 3658140 w 9736494"/>
              <a:gd name="connsiteY27" fmla="*/ 849160 h 849160"/>
              <a:gd name="connsiteX28" fmla="*/ 2865311 w 9736494"/>
              <a:gd name="connsiteY28" fmla="*/ 849160 h 849160"/>
              <a:gd name="connsiteX29" fmla="*/ 1975117 w 9736494"/>
              <a:gd name="connsiteY29" fmla="*/ 849160 h 849160"/>
              <a:gd name="connsiteX30" fmla="*/ 1084924 w 9736494"/>
              <a:gd name="connsiteY30" fmla="*/ 849160 h 849160"/>
              <a:gd name="connsiteX31" fmla="*/ 0 w 9736494"/>
              <a:gd name="connsiteY31" fmla="*/ 849160 h 849160"/>
              <a:gd name="connsiteX32" fmla="*/ 0 w 9736494"/>
              <a:gd name="connsiteY32" fmla="*/ 450055 h 849160"/>
              <a:gd name="connsiteX33" fmla="*/ 0 w 9736494"/>
              <a:gd name="connsiteY33" fmla="*/ 0 h 84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736494" h="849160" fill="none" extrusionOk="0">
                <a:moveTo>
                  <a:pt x="0" y="0"/>
                </a:moveTo>
                <a:cubicBezTo>
                  <a:pt x="205761" y="-8430"/>
                  <a:pt x="454307" y="-9527"/>
                  <a:pt x="598099" y="0"/>
                </a:cubicBezTo>
                <a:cubicBezTo>
                  <a:pt x="741891" y="9527"/>
                  <a:pt x="861650" y="17731"/>
                  <a:pt x="1098833" y="0"/>
                </a:cubicBezTo>
                <a:cubicBezTo>
                  <a:pt x="1336016" y="-17731"/>
                  <a:pt x="1443355" y="11289"/>
                  <a:pt x="1599567" y="0"/>
                </a:cubicBezTo>
                <a:cubicBezTo>
                  <a:pt x="1755779" y="-11289"/>
                  <a:pt x="1941904" y="-24581"/>
                  <a:pt x="2100301" y="0"/>
                </a:cubicBezTo>
                <a:cubicBezTo>
                  <a:pt x="2258698" y="24581"/>
                  <a:pt x="2517766" y="-16064"/>
                  <a:pt x="2795765" y="0"/>
                </a:cubicBezTo>
                <a:cubicBezTo>
                  <a:pt x="3073764" y="16064"/>
                  <a:pt x="3185504" y="35"/>
                  <a:pt x="3491229" y="0"/>
                </a:cubicBezTo>
                <a:cubicBezTo>
                  <a:pt x="3796954" y="-35"/>
                  <a:pt x="3777459" y="-21849"/>
                  <a:pt x="3991963" y="0"/>
                </a:cubicBezTo>
                <a:cubicBezTo>
                  <a:pt x="4206467" y="21849"/>
                  <a:pt x="4540778" y="33798"/>
                  <a:pt x="4687426" y="0"/>
                </a:cubicBezTo>
                <a:cubicBezTo>
                  <a:pt x="4834074" y="-33798"/>
                  <a:pt x="5189364" y="-31673"/>
                  <a:pt x="5382890" y="0"/>
                </a:cubicBezTo>
                <a:cubicBezTo>
                  <a:pt x="5576416" y="31673"/>
                  <a:pt x="5917334" y="43769"/>
                  <a:pt x="6273084" y="0"/>
                </a:cubicBezTo>
                <a:cubicBezTo>
                  <a:pt x="6628834" y="-43769"/>
                  <a:pt x="6962813" y="36785"/>
                  <a:pt x="7163278" y="0"/>
                </a:cubicBezTo>
                <a:cubicBezTo>
                  <a:pt x="7363743" y="-36785"/>
                  <a:pt x="7607970" y="-31435"/>
                  <a:pt x="7858742" y="0"/>
                </a:cubicBezTo>
                <a:cubicBezTo>
                  <a:pt x="8109514" y="31435"/>
                  <a:pt x="8234692" y="32774"/>
                  <a:pt x="8554205" y="0"/>
                </a:cubicBezTo>
                <a:cubicBezTo>
                  <a:pt x="8873718" y="-32774"/>
                  <a:pt x="8846503" y="4695"/>
                  <a:pt x="8957574" y="0"/>
                </a:cubicBezTo>
                <a:cubicBezTo>
                  <a:pt x="9068645" y="-4695"/>
                  <a:pt x="9556084" y="35074"/>
                  <a:pt x="9736494" y="0"/>
                </a:cubicBezTo>
                <a:cubicBezTo>
                  <a:pt x="9748392" y="102569"/>
                  <a:pt x="9755522" y="324275"/>
                  <a:pt x="9736494" y="424580"/>
                </a:cubicBezTo>
                <a:cubicBezTo>
                  <a:pt x="9717466" y="524885"/>
                  <a:pt x="9722513" y="757993"/>
                  <a:pt x="9736494" y="849160"/>
                </a:cubicBezTo>
                <a:cubicBezTo>
                  <a:pt x="9533241" y="826305"/>
                  <a:pt x="9326277" y="843422"/>
                  <a:pt x="9138395" y="849160"/>
                </a:cubicBezTo>
                <a:cubicBezTo>
                  <a:pt x="8950513" y="854898"/>
                  <a:pt x="8741248" y="846682"/>
                  <a:pt x="8540296" y="849160"/>
                </a:cubicBezTo>
                <a:cubicBezTo>
                  <a:pt x="8339344" y="851638"/>
                  <a:pt x="7966163" y="886198"/>
                  <a:pt x="7747467" y="849160"/>
                </a:cubicBezTo>
                <a:cubicBezTo>
                  <a:pt x="7528771" y="812122"/>
                  <a:pt x="7410835" y="845687"/>
                  <a:pt x="7149368" y="849160"/>
                </a:cubicBezTo>
                <a:cubicBezTo>
                  <a:pt x="6887901" y="852633"/>
                  <a:pt x="6795535" y="844560"/>
                  <a:pt x="6648634" y="849160"/>
                </a:cubicBezTo>
                <a:cubicBezTo>
                  <a:pt x="6501733" y="853760"/>
                  <a:pt x="6226382" y="883680"/>
                  <a:pt x="5855806" y="849160"/>
                </a:cubicBezTo>
                <a:cubicBezTo>
                  <a:pt x="5485230" y="814640"/>
                  <a:pt x="5380390" y="872716"/>
                  <a:pt x="5160342" y="849160"/>
                </a:cubicBezTo>
                <a:cubicBezTo>
                  <a:pt x="4940294" y="825604"/>
                  <a:pt x="4858666" y="859405"/>
                  <a:pt x="4756973" y="849160"/>
                </a:cubicBezTo>
                <a:cubicBezTo>
                  <a:pt x="4655280" y="838915"/>
                  <a:pt x="4255519" y="865426"/>
                  <a:pt x="4061509" y="849160"/>
                </a:cubicBezTo>
                <a:cubicBezTo>
                  <a:pt x="3867499" y="832894"/>
                  <a:pt x="3780377" y="829305"/>
                  <a:pt x="3658140" y="849160"/>
                </a:cubicBezTo>
                <a:cubicBezTo>
                  <a:pt x="3535903" y="869015"/>
                  <a:pt x="3144051" y="822570"/>
                  <a:pt x="2865311" y="849160"/>
                </a:cubicBezTo>
                <a:cubicBezTo>
                  <a:pt x="2586571" y="875750"/>
                  <a:pt x="2274823" y="858086"/>
                  <a:pt x="1975117" y="849160"/>
                </a:cubicBezTo>
                <a:cubicBezTo>
                  <a:pt x="1675411" y="840234"/>
                  <a:pt x="1328197" y="868861"/>
                  <a:pt x="1084924" y="849160"/>
                </a:cubicBezTo>
                <a:cubicBezTo>
                  <a:pt x="841651" y="829459"/>
                  <a:pt x="348988" y="858007"/>
                  <a:pt x="0" y="849160"/>
                </a:cubicBezTo>
                <a:cubicBezTo>
                  <a:pt x="-17347" y="702918"/>
                  <a:pt x="-5198" y="574204"/>
                  <a:pt x="0" y="450055"/>
                </a:cubicBezTo>
                <a:cubicBezTo>
                  <a:pt x="5198" y="325907"/>
                  <a:pt x="13804" y="115866"/>
                  <a:pt x="0" y="0"/>
                </a:cubicBezTo>
                <a:close/>
              </a:path>
              <a:path w="9736494" h="849160" stroke="0" extrusionOk="0">
                <a:moveTo>
                  <a:pt x="0" y="0"/>
                </a:moveTo>
                <a:cubicBezTo>
                  <a:pt x="388757" y="17135"/>
                  <a:pt x="662939" y="28187"/>
                  <a:pt x="890194" y="0"/>
                </a:cubicBezTo>
                <a:cubicBezTo>
                  <a:pt x="1117449" y="-28187"/>
                  <a:pt x="1168254" y="-17688"/>
                  <a:pt x="1390928" y="0"/>
                </a:cubicBezTo>
                <a:cubicBezTo>
                  <a:pt x="1613602" y="17688"/>
                  <a:pt x="1909004" y="37258"/>
                  <a:pt x="2281121" y="0"/>
                </a:cubicBezTo>
                <a:cubicBezTo>
                  <a:pt x="2653238" y="-37258"/>
                  <a:pt x="2706947" y="-10348"/>
                  <a:pt x="2976585" y="0"/>
                </a:cubicBezTo>
                <a:cubicBezTo>
                  <a:pt x="3246223" y="10348"/>
                  <a:pt x="3296213" y="14684"/>
                  <a:pt x="3379954" y="0"/>
                </a:cubicBezTo>
                <a:cubicBezTo>
                  <a:pt x="3463695" y="-14684"/>
                  <a:pt x="3798264" y="17046"/>
                  <a:pt x="4075418" y="0"/>
                </a:cubicBezTo>
                <a:cubicBezTo>
                  <a:pt x="4352572" y="-17046"/>
                  <a:pt x="4374956" y="-25116"/>
                  <a:pt x="4673517" y="0"/>
                </a:cubicBezTo>
                <a:cubicBezTo>
                  <a:pt x="4972078" y="25116"/>
                  <a:pt x="5117794" y="8823"/>
                  <a:pt x="5466346" y="0"/>
                </a:cubicBezTo>
                <a:cubicBezTo>
                  <a:pt x="5814898" y="-8823"/>
                  <a:pt x="6152251" y="40352"/>
                  <a:pt x="6356540" y="0"/>
                </a:cubicBezTo>
                <a:cubicBezTo>
                  <a:pt x="6560829" y="-40352"/>
                  <a:pt x="6585476" y="-19340"/>
                  <a:pt x="6759909" y="0"/>
                </a:cubicBezTo>
                <a:cubicBezTo>
                  <a:pt x="6934342" y="19340"/>
                  <a:pt x="7066512" y="9134"/>
                  <a:pt x="7163278" y="0"/>
                </a:cubicBezTo>
                <a:cubicBezTo>
                  <a:pt x="7260044" y="-9134"/>
                  <a:pt x="7625096" y="-16684"/>
                  <a:pt x="7761377" y="0"/>
                </a:cubicBezTo>
                <a:cubicBezTo>
                  <a:pt x="7897658" y="16684"/>
                  <a:pt x="8110933" y="-5105"/>
                  <a:pt x="8262111" y="0"/>
                </a:cubicBezTo>
                <a:cubicBezTo>
                  <a:pt x="8413289" y="5105"/>
                  <a:pt x="8710664" y="7935"/>
                  <a:pt x="9054939" y="0"/>
                </a:cubicBezTo>
                <a:cubicBezTo>
                  <a:pt x="9399214" y="-7935"/>
                  <a:pt x="9562252" y="9058"/>
                  <a:pt x="9736494" y="0"/>
                </a:cubicBezTo>
                <a:cubicBezTo>
                  <a:pt x="9741431" y="142688"/>
                  <a:pt x="9727623" y="233294"/>
                  <a:pt x="9736494" y="407597"/>
                </a:cubicBezTo>
                <a:cubicBezTo>
                  <a:pt x="9745365" y="581900"/>
                  <a:pt x="9753868" y="686288"/>
                  <a:pt x="9736494" y="849160"/>
                </a:cubicBezTo>
                <a:cubicBezTo>
                  <a:pt x="9314764" y="843885"/>
                  <a:pt x="9055603" y="843613"/>
                  <a:pt x="8846300" y="849160"/>
                </a:cubicBezTo>
                <a:cubicBezTo>
                  <a:pt x="8636997" y="854707"/>
                  <a:pt x="8273984" y="883028"/>
                  <a:pt x="8053471" y="849160"/>
                </a:cubicBezTo>
                <a:cubicBezTo>
                  <a:pt x="7832958" y="815292"/>
                  <a:pt x="7734787" y="861819"/>
                  <a:pt x="7650102" y="849160"/>
                </a:cubicBezTo>
                <a:cubicBezTo>
                  <a:pt x="7565417" y="836501"/>
                  <a:pt x="7373740" y="868656"/>
                  <a:pt x="7149368" y="849160"/>
                </a:cubicBezTo>
                <a:cubicBezTo>
                  <a:pt x="6924996" y="829664"/>
                  <a:pt x="6865001" y="838161"/>
                  <a:pt x="6648634" y="849160"/>
                </a:cubicBezTo>
                <a:cubicBezTo>
                  <a:pt x="6432267" y="860159"/>
                  <a:pt x="6129821" y="817508"/>
                  <a:pt x="5953171" y="849160"/>
                </a:cubicBezTo>
                <a:cubicBezTo>
                  <a:pt x="5776521" y="880812"/>
                  <a:pt x="5555683" y="840582"/>
                  <a:pt x="5257707" y="849160"/>
                </a:cubicBezTo>
                <a:cubicBezTo>
                  <a:pt x="4959731" y="857738"/>
                  <a:pt x="4896943" y="850756"/>
                  <a:pt x="4756973" y="849160"/>
                </a:cubicBezTo>
                <a:cubicBezTo>
                  <a:pt x="4617003" y="847564"/>
                  <a:pt x="4311149" y="872250"/>
                  <a:pt x="3964144" y="849160"/>
                </a:cubicBezTo>
                <a:cubicBezTo>
                  <a:pt x="3617139" y="826070"/>
                  <a:pt x="3445192" y="876973"/>
                  <a:pt x="3171315" y="849160"/>
                </a:cubicBezTo>
                <a:cubicBezTo>
                  <a:pt x="2897438" y="821347"/>
                  <a:pt x="2786962" y="821554"/>
                  <a:pt x="2475851" y="849160"/>
                </a:cubicBezTo>
                <a:cubicBezTo>
                  <a:pt x="2164740" y="876766"/>
                  <a:pt x="2012966" y="845841"/>
                  <a:pt x="1877752" y="849160"/>
                </a:cubicBezTo>
                <a:cubicBezTo>
                  <a:pt x="1742538" y="852479"/>
                  <a:pt x="1400479" y="826096"/>
                  <a:pt x="1084924" y="849160"/>
                </a:cubicBezTo>
                <a:cubicBezTo>
                  <a:pt x="769369" y="872224"/>
                  <a:pt x="496894" y="875518"/>
                  <a:pt x="0" y="849160"/>
                </a:cubicBezTo>
                <a:cubicBezTo>
                  <a:pt x="-15163" y="735388"/>
                  <a:pt x="-10586" y="649163"/>
                  <a:pt x="0" y="450055"/>
                </a:cubicBezTo>
                <a:cubicBezTo>
                  <a:pt x="10586" y="250947"/>
                  <a:pt x="9766" y="198513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9334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/>
              <a:t>Finally, because they are all cars, we group everything into one </a:t>
            </a:r>
            <a:r>
              <a:rPr lang="en-PH" b="1"/>
              <a:t>Car</a:t>
            </a:r>
            <a:r>
              <a:rPr lang="en-PH"/>
              <a:t> cluster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85358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60AB-6A50-A805-335E-18C4556DB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BBFD-3536-83B1-DBE4-023254BC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8612-8B27-DE69-451A-C262F8DA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PH" dirty="0"/>
              <a:t>Hierarchical Clustering is separating data into different groups based on</a:t>
            </a:r>
            <a:r>
              <a:rPr lang="en-PH" b="1" dirty="0">
                <a:solidFill>
                  <a:srgbClr val="002060"/>
                </a:solidFill>
              </a:rPr>
              <a:t> some measure of similarity</a:t>
            </a:r>
          </a:p>
          <a:p>
            <a:endParaRPr lang="en-PH" dirty="0"/>
          </a:p>
        </p:txBody>
      </p:sp>
      <p:pic>
        <p:nvPicPr>
          <p:cNvPr id="5" name="Picture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F83A8577-686A-42BF-AE0D-0688B3B6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13188"/>
            <a:ext cx="6858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C0612-27D6-B758-3D0A-A061BA4EA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970B2-54B2-DE58-C8AD-B5B640E5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Hierarchical clustering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EF10-4DEC-0326-F047-B5A74213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Unlike k-means, hierarchical clustering </a:t>
            </a:r>
            <a:r>
              <a:rPr lang="en-US" b="1" dirty="0">
                <a:solidFill>
                  <a:srgbClr val="002060"/>
                </a:solidFill>
              </a:rPr>
              <a:t>doesn’t require the user to specify the number of clusters beforehand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Instead, it returns an output (typically as a </a:t>
            </a:r>
            <a:r>
              <a:rPr lang="en-US" b="1" dirty="0">
                <a:solidFill>
                  <a:srgbClr val="002060"/>
                </a:solidFill>
              </a:rPr>
              <a:t>dendrogram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The user will then decide the appropriate number of clusters (either manually or algorithmically). </a:t>
            </a:r>
          </a:p>
        </p:txBody>
      </p:sp>
    </p:spTree>
    <p:extLst>
      <p:ext uri="{BB962C8B-B14F-4D97-AF65-F5344CB8AC3E}">
        <p14:creationId xmlns:p14="http://schemas.microsoft.com/office/powerpoint/2010/main" val="347279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44A6-0930-5BA6-22ED-DA17756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dirty="0">
                <a:solidFill>
                  <a:srgbClr val="002060"/>
                </a:solidFill>
                <a:latin typeface="+mn-lt"/>
              </a:rPr>
              <a:t>Dendrogram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FA7B-77E7-0130-01BC-57973591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002060"/>
                </a:solidFill>
              </a:rPr>
              <a:t>tree-like diagram </a:t>
            </a:r>
            <a:r>
              <a:rPr lang="en-US" dirty="0"/>
              <a:t>that shows the hierarchical relationship between objects or groups of objects.</a:t>
            </a:r>
            <a:endParaRPr lang="en-PH" dirty="0"/>
          </a:p>
        </p:txBody>
      </p:sp>
      <p:pic>
        <p:nvPicPr>
          <p:cNvPr id="5" name="Picture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023CB84-AF61-947F-1436-10D89F90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313188"/>
            <a:ext cx="6858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2439</TotalTime>
  <Words>1089</Words>
  <Application>Microsoft Office PowerPoint</Application>
  <PresentationFormat>Widescreen</PresentationFormat>
  <Paragraphs>274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Aptos</vt:lpstr>
      <vt:lpstr>Aptos Display</vt:lpstr>
      <vt:lpstr>Arial</vt:lpstr>
      <vt:lpstr>Cambria Math</vt:lpstr>
      <vt:lpstr>CircularXX-Regular</vt:lpstr>
      <vt:lpstr>Wingdings</vt:lpstr>
      <vt:lpstr>Office Theme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  <vt:lpstr>Hierarchical clustering</vt:lpstr>
      <vt:lpstr>Dendrogram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  <vt:lpstr>Types of Hierarchical Clustering</vt:lpstr>
      <vt:lpstr>Types of Hierarchical Clustering</vt:lpstr>
      <vt:lpstr>How Hierarchical clustering works?</vt:lpstr>
      <vt:lpstr>How Hierarchical clustering works?</vt:lpstr>
      <vt:lpstr>How Hierarchical clustering works?</vt:lpstr>
      <vt:lpstr>How Hierarchical clustering works?</vt:lpstr>
      <vt:lpstr>How Hierarchical clustering works?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measure the distance between data points?</vt:lpstr>
      <vt:lpstr>Distance measure</vt:lpstr>
      <vt:lpstr>Euclidean Distance</vt:lpstr>
      <vt:lpstr>Euclidean Distance</vt:lpstr>
      <vt:lpstr>Euclidean Squared Distance</vt:lpstr>
      <vt:lpstr>Manhattan Distance</vt:lpstr>
      <vt:lpstr>Manhattan Distance</vt:lpstr>
      <vt:lpstr>Cosine Distance</vt:lpstr>
      <vt:lpstr>Cosine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257</cp:revision>
  <dcterms:created xsi:type="dcterms:W3CDTF">2024-08-08T01:29:50Z</dcterms:created>
  <dcterms:modified xsi:type="dcterms:W3CDTF">2025-01-09T15:03:25Z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