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63" r:id="rId3"/>
    <p:sldId id="470" r:id="rId4"/>
    <p:sldId id="484" r:id="rId5"/>
    <p:sldId id="487" r:id="rId6"/>
    <p:sldId id="472" r:id="rId7"/>
    <p:sldId id="485" r:id="rId8"/>
    <p:sldId id="473" r:id="rId9"/>
    <p:sldId id="471" r:id="rId10"/>
    <p:sldId id="486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1"/>
    <p:restoredTop sz="94437"/>
  </p:normalViewPr>
  <p:slideViewPr>
    <p:cSldViewPr snapToGrid="0">
      <p:cViewPr varScale="1">
        <p:scale>
          <a:sx n="121" d="100"/>
          <a:sy n="121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900-8341-87FD-118FBBD3F6D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900-8341-87FD-118FBBD3F6D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900-8341-87FD-118FBBD3F6D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900-8341-87FD-118FBBD3F6D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900-8341-87FD-118FBBD3F6D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900-8341-87FD-118FBBD3F6D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A900-8341-87FD-118FBBD3F6D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A900-8341-87FD-118FBBD3F6D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A900-8341-87FD-118FBBD3F6D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  <c:pt idx="4">
                  <c:v>10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5</c:v>
                </c:pt>
                <c:pt idx="1">
                  <c:v>4.0999999999999996</c:v>
                </c:pt>
                <c:pt idx="2">
                  <c:v>3.6</c:v>
                </c:pt>
                <c:pt idx="3">
                  <c:v>4.8</c:v>
                </c:pt>
                <c:pt idx="4">
                  <c:v>2.7</c:v>
                </c:pt>
                <c:pt idx="5">
                  <c:v>3.7</c:v>
                </c:pt>
                <c:pt idx="6">
                  <c:v>3.8</c:v>
                </c:pt>
                <c:pt idx="7">
                  <c:v>3.4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A900-8341-87FD-118FBBD3F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7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3EB35-E712-C1DF-F64B-9EFDF3BD0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405005-479C-25FE-CCBB-2B23C4B87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2FA13-3AC8-915B-2C59-BF1D4910E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C180F-6956-1E7D-7D30-3F1077D7B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7C4E7-30FA-4552-A9BD-0CA07DEAC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C0755-B773-AD45-F372-792448730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5D44D8-92F7-E969-6D88-917F46634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AFE07-F779-A1C5-B6B2-17DFD141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0397E-B968-E46E-8A35-D19BE5F79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A89E70-DDBC-8DB9-B322-658DDC9B22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DBAF6-2835-2692-7138-42F4A5E1E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EF918-F93F-EAC8-3A5C-617B5FEC4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4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7ABB4-E603-B1B3-29F6-2A3DF6FB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559751-627C-769E-D525-7474CCFBEC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F31FB4-78E7-3CD0-2E89-CD5C7BA54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2381-0572-EB4B-FAFC-041F007A0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7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1029A-68EC-7C79-B901-69F67733C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358A96-4977-1DC1-B543-96D9349F1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37B1D-9002-E4FF-A17A-09EC9633D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C9A4E-D33B-CA9C-F0A1-A1C5D0AD8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7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D2F01-615F-7486-9DD9-BB92B1D4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4A5433-B751-93E1-7D59-2C436B7A7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5B6C9B-2468-C56B-7E30-87D087013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76F9-853E-6C13-B960-8B0A2A7E9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Principal Component Analysis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FA6A2-993C-5D54-72CC-4A3C30FA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smoking and cigarettes&#10;&#10;Description automatically generated">
            <a:extLst>
              <a:ext uri="{FF2B5EF4-FFF2-40B4-BE49-F238E27FC236}">
                <a16:creationId xmlns:a16="http://schemas.microsoft.com/office/drawing/2014/main" id="{75C6A21D-3D0F-3DA4-355F-45BA3268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0" y="738000"/>
            <a:ext cx="1088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0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65FD15-6E27-FFEF-2388-7DEBBEB30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7C60189-05D5-386C-6634-058C08DCF224}"/>
              </a:ext>
            </a:extLst>
          </p:cNvPr>
          <p:cNvSpPr txBox="1">
            <a:spLocks/>
          </p:cNvSpPr>
          <p:nvPr/>
        </p:nvSpPr>
        <p:spPr>
          <a:xfrm>
            <a:off x="838200" y="1239140"/>
            <a:ext cx="10515600" cy="379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000" dirty="0"/>
              <a:t>Is there a way of taking into account all factors?</a:t>
            </a:r>
            <a:endParaRPr lang="en-US" sz="7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88F1E-5F93-4F91-0DA5-423C26CD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564" y="3927564"/>
            <a:ext cx="2930436" cy="2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2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50B008-14A2-B571-646E-E562C1D9E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A diagram of a computer component&#10;&#10;Description automatically generated with medium confidence">
            <a:extLst>
              <a:ext uri="{FF2B5EF4-FFF2-40B4-BE49-F238E27FC236}">
                <a16:creationId xmlns:a16="http://schemas.microsoft.com/office/drawing/2014/main" id="{BA54878B-E901-CAB3-4934-D4E23B51FA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86" t="38393" r="41607" b="44940"/>
          <a:stretch/>
        </p:blipFill>
        <p:spPr>
          <a:xfrm>
            <a:off x="5372003" y="2634338"/>
            <a:ext cx="2024743" cy="1143001"/>
          </a:xfrm>
          <a:prstGeom prst="rect">
            <a:avLst/>
          </a:prstGeom>
        </p:spPr>
      </p:pic>
      <p:pic>
        <p:nvPicPr>
          <p:cNvPr id="12" name="Picture 11" descr="A diagram of a computer component&#10;&#10;Description automatically generated with medium confidence">
            <a:extLst>
              <a:ext uri="{FF2B5EF4-FFF2-40B4-BE49-F238E27FC236}">
                <a16:creationId xmlns:a16="http://schemas.microsoft.com/office/drawing/2014/main" id="{C0383C43-29A2-1A1B-9182-0AC2FF814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4821" t="21746" r="8660" b="34445"/>
          <a:stretch/>
        </p:blipFill>
        <p:spPr>
          <a:xfrm>
            <a:off x="8743341" y="1926771"/>
            <a:ext cx="3233058" cy="3004458"/>
          </a:xfrm>
          <a:prstGeom prst="rect">
            <a:avLst/>
          </a:prstGeom>
        </p:spPr>
      </p:pic>
      <p:pic>
        <p:nvPicPr>
          <p:cNvPr id="13" name="Picture 12" descr="A diagram of a computer component&#10;&#10;Description automatically generated with medium confidence">
            <a:extLst>
              <a:ext uri="{FF2B5EF4-FFF2-40B4-BE49-F238E27FC236}">
                <a16:creationId xmlns:a16="http://schemas.microsoft.com/office/drawing/2014/main" id="{4D6A3E13-805A-0F6D-BCE2-31492A6FF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410" t="29346" r="67501" b="41606"/>
          <a:stretch/>
        </p:blipFill>
        <p:spPr>
          <a:xfrm>
            <a:off x="297915" y="2209796"/>
            <a:ext cx="3668486" cy="1992087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2F6662A5-EB76-5632-6249-D0C036CB0D55}"/>
              </a:ext>
            </a:extLst>
          </p:cNvPr>
          <p:cNvSpPr/>
          <p:nvPr/>
        </p:nvSpPr>
        <p:spPr>
          <a:xfrm>
            <a:off x="4239486" y="296352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ED68B87B-56BA-A398-08BC-BE001A6C9D3D}"/>
              </a:ext>
            </a:extLst>
          </p:cNvPr>
          <p:cNvSpPr/>
          <p:nvPr/>
        </p:nvSpPr>
        <p:spPr>
          <a:xfrm>
            <a:off x="7666469" y="296352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CAD80-5A03-7086-D29B-73CA5B62A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236D18-85A6-CEEC-5C72-5E3908CAF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2A34487D-3CE6-BE55-A18A-53A184E24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800" y="1088571"/>
            <a:ext cx="7772400" cy="52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0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C0667-CA62-C35A-09AB-127A2F3D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7D80373-479E-768E-866D-EF2F3CA70FF5}"/>
              </a:ext>
            </a:extLst>
          </p:cNvPr>
          <p:cNvSpPr txBox="1">
            <a:spLocks/>
          </p:cNvSpPr>
          <p:nvPr/>
        </p:nvSpPr>
        <p:spPr>
          <a:xfrm>
            <a:off x="357352" y="2890344"/>
            <a:ext cx="11655972" cy="21431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7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9000" dirty="0">
                <a:solidFill>
                  <a:srgbClr val="FF40FF"/>
                </a:solidFill>
              </a:rPr>
              <a:t>PC1</a:t>
            </a:r>
            <a:r>
              <a:rPr lang="en-US" sz="7000" dirty="0">
                <a:solidFill>
                  <a:srgbClr val="FF40FF"/>
                </a:solidFill>
              </a:rPr>
              <a:t> &gt; </a:t>
            </a:r>
            <a:r>
              <a:rPr lang="en-US" sz="8000" dirty="0">
                <a:solidFill>
                  <a:srgbClr val="FF40FF"/>
                </a:solidFill>
              </a:rPr>
              <a:t>PC2</a:t>
            </a:r>
            <a:r>
              <a:rPr lang="en-US" sz="7000" dirty="0">
                <a:solidFill>
                  <a:srgbClr val="FF40FF"/>
                </a:solidFill>
              </a:rPr>
              <a:t> &gt; PC3 &gt; </a:t>
            </a:r>
            <a:r>
              <a:rPr lang="en-US" sz="6000" dirty="0">
                <a:solidFill>
                  <a:srgbClr val="FF40FF"/>
                </a:solidFill>
              </a:rPr>
              <a:t>PC4</a:t>
            </a:r>
            <a:r>
              <a:rPr lang="en-US" sz="7000" dirty="0">
                <a:solidFill>
                  <a:srgbClr val="FF40FF"/>
                </a:solidFill>
              </a:rPr>
              <a:t> &gt; </a:t>
            </a:r>
            <a:r>
              <a:rPr lang="en-US" sz="5000" dirty="0">
                <a:solidFill>
                  <a:srgbClr val="FF40FF"/>
                </a:solidFill>
              </a:rPr>
              <a:t>PC5</a:t>
            </a:r>
            <a:endParaRPr lang="en-US" sz="5000" b="1" dirty="0">
              <a:solidFill>
                <a:srgbClr val="FF4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5E797-CEFE-DBE6-4BC5-381CB5A0A521}"/>
              </a:ext>
            </a:extLst>
          </p:cNvPr>
          <p:cNvSpPr txBox="1"/>
          <p:nvPr/>
        </p:nvSpPr>
        <p:spPr>
          <a:xfrm>
            <a:off x="1397876" y="1385694"/>
            <a:ext cx="93962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7000" dirty="0"/>
              <a:t>Principal Components are </a:t>
            </a:r>
            <a:r>
              <a:rPr lang="en-US" sz="7000" dirty="0">
                <a:solidFill>
                  <a:srgbClr val="00B0F0"/>
                </a:solidFill>
              </a:rPr>
              <a:t>ranked</a:t>
            </a:r>
          </a:p>
        </p:txBody>
      </p:sp>
    </p:spTree>
    <p:extLst>
      <p:ext uri="{BB962C8B-B14F-4D97-AF65-F5344CB8AC3E}">
        <p14:creationId xmlns:p14="http://schemas.microsoft.com/office/powerpoint/2010/main" val="194486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200AB7-AB94-4FCB-37FE-A782809DA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E58E5F-97DF-6CC0-430D-3D69ED7D0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4AF5A94A-3D0F-4277-1EFD-D74B9EE97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800" y="1088571"/>
            <a:ext cx="7772400" cy="5252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43B282-F722-0E3B-39AF-5966F34C9CFD}"/>
              </a:ext>
            </a:extLst>
          </p:cNvPr>
          <p:cNvSpPr/>
          <p:nvPr/>
        </p:nvSpPr>
        <p:spPr>
          <a:xfrm>
            <a:off x="4453467" y="1088570"/>
            <a:ext cx="2209800" cy="52529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E4CFD4-BD17-1A1F-5F63-2739D6206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A4F549-E897-FB41-2C42-A2FAF2D92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graph of a graph with dots&#10;&#10;Description automatically generated with medium confidence">
            <a:extLst>
              <a:ext uri="{FF2B5EF4-FFF2-40B4-BE49-F238E27FC236}">
                <a16:creationId xmlns:a16="http://schemas.microsoft.com/office/drawing/2014/main" id="{929F2773-5C3E-BE76-1EE9-C8C77F20F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836" y="738000"/>
            <a:ext cx="8168328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2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E58164-4FC9-F570-2F40-9E7FED244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C38987-E03A-E48B-B151-1F1D7CD97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 shot of a diagram&#10;&#10;Description automatically generated">
            <a:extLst>
              <a:ext uri="{FF2B5EF4-FFF2-40B4-BE49-F238E27FC236}">
                <a16:creationId xmlns:a16="http://schemas.microsoft.com/office/drawing/2014/main" id="{21E2C14A-5F2F-80D2-372C-3BAFFF935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5326" y="738000"/>
            <a:ext cx="10001347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3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B44A48-93DA-BDDD-4AA7-76AFC98A7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330A6C-3E72-E082-6464-C5FF01429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A480A778-BC72-2CE7-4565-6879D0893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800" y="1088571"/>
            <a:ext cx="7772400" cy="5252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8A7DDA-9AA8-4518-22CD-8B91B25FD4D9}"/>
              </a:ext>
            </a:extLst>
          </p:cNvPr>
          <p:cNvSpPr/>
          <p:nvPr/>
        </p:nvSpPr>
        <p:spPr>
          <a:xfrm>
            <a:off x="6692170" y="1088572"/>
            <a:ext cx="3290030" cy="52529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2949000E-7A87-2E63-FC66-A75F54033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96614" y="32578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99DCB5-D6C2-84EB-6E18-A31FCEE9B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27BA33-AD71-A400-F7BB-DF2F5FA4F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587082C-7AAA-4BBC-CED5-8B8C784A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0" y="738000"/>
            <a:ext cx="1088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3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What is Principal Component Analysis?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0E285-3A05-AC70-1FBF-FCEC2078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E32E2B-307B-2678-0FDF-73FD77C45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7142334-C261-6870-2D82-A138051B2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490934"/>
              </p:ext>
            </p:extLst>
          </p:nvPr>
        </p:nvGraphicFramePr>
        <p:xfrm>
          <a:off x="2032000" y="100269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C5EDBB-CD9F-DFEC-D29B-82983FD7B2FE}"/>
              </a:ext>
            </a:extLst>
          </p:cNvPr>
          <p:cNvSpPr txBox="1"/>
          <p:nvPr/>
        </p:nvSpPr>
        <p:spPr>
          <a:xfrm rot="16200000">
            <a:off x="180289" y="3527362"/>
            <a:ext cx="332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Percent of  variance explained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029D8-E2AC-C471-F7E5-26C2ECDD28D0}"/>
              </a:ext>
            </a:extLst>
          </p:cNvPr>
          <p:cNvSpPr txBox="1"/>
          <p:nvPr/>
        </p:nvSpPr>
        <p:spPr>
          <a:xfrm>
            <a:off x="2949764" y="324433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13037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33E803-F854-2C81-56B8-EFCE6800B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C43CDD2-C536-4598-8575-8374F0DC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99" y="738000"/>
            <a:ext cx="10880001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4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99B34-11DC-7FA2-1AED-235B5E944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277882-C342-1F61-956C-7F89DF151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47917"/>
              </p:ext>
            </p:extLst>
          </p:nvPr>
        </p:nvGraphicFramePr>
        <p:xfrm>
          <a:off x="268015" y="1698121"/>
          <a:ext cx="11655970" cy="3677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09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D7EA4-E7FC-669D-9A8C-B24B47969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C1F1BE-A98C-7FCB-E7BB-67428B75A4FB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698121"/>
          <a:ext cx="11655970" cy="3677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6DBB6A1-5E2F-8A3E-EBE2-8AE9C6D0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8F2A93E-D78F-5112-AC11-D4D68A1C99FE}"/>
              </a:ext>
            </a:extLst>
          </p:cNvPr>
          <p:cNvSpPr txBox="1">
            <a:spLocks/>
          </p:cNvSpPr>
          <p:nvPr/>
        </p:nvSpPr>
        <p:spPr>
          <a:xfrm>
            <a:off x="838200" y="1239140"/>
            <a:ext cx="10515600" cy="379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000" dirty="0"/>
              <a:t>We cannot visualize so many dimensions all at once</a:t>
            </a:r>
            <a:endParaRPr lang="en-US" sz="70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A red x painted on a white background&#10;&#10;Description automatically generated">
            <a:extLst>
              <a:ext uri="{FF2B5EF4-FFF2-40B4-BE49-F238E27FC236}">
                <a16:creationId xmlns:a16="http://schemas.microsoft.com/office/drawing/2014/main" id="{6054D226-2415-31A9-A99F-7DDDD6D3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10" y="4088910"/>
            <a:ext cx="2357913" cy="23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0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05245-B5CA-EC89-496D-E5AB55B31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33FDC1-F515-40D6-98F1-4CF4B7A14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4059"/>
              </p:ext>
            </p:extLst>
          </p:nvPr>
        </p:nvGraphicFramePr>
        <p:xfrm>
          <a:off x="268015" y="1698121"/>
          <a:ext cx="11655970" cy="3693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6E4F47A-8257-A14E-5B48-F81F274D9141}"/>
              </a:ext>
            </a:extLst>
          </p:cNvPr>
          <p:cNvSpPr/>
          <p:nvPr/>
        </p:nvSpPr>
        <p:spPr>
          <a:xfrm>
            <a:off x="8457033" y="1698121"/>
            <a:ext cx="2274029" cy="3693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7F9F4DF-11CD-43DA-73F3-A91152D9C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FE7E39F5-301E-4B52-0D1B-E9D5B79F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99" y="738000"/>
            <a:ext cx="10880001" cy="612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ED14BB-33CE-3B20-52BA-259076C104E4}"/>
              </a:ext>
            </a:extLst>
          </p:cNvPr>
          <p:cNvSpPr/>
          <p:nvPr/>
        </p:nvSpPr>
        <p:spPr>
          <a:xfrm>
            <a:off x="7374467" y="1613600"/>
            <a:ext cx="2015067" cy="4368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5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14865-449D-C7D5-E5D4-B0D962C92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E76F7CD-754D-7B05-64E9-32C5B2D98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696837"/>
              </p:ext>
            </p:extLst>
          </p:nvPr>
        </p:nvGraphicFramePr>
        <p:xfrm>
          <a:off x="152048" y="1287535"/>
          <a:ext cx="5230508" cy="449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678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</TotalTime>
  <Words>379</Words>
  <Application>Microsoft Macintosh PowerPoint</Application>
  <PresentationFormat>Widescreen</PresentationFormat>
  <Paragraphs>289</Paragraphs>
  <Slides>20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Wingdings</vt:lpstr>
      <vt:lpstr>Office Theme</vt:lpstr>
      <vt:lpstr>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276</cp:revision>
  <dcterms:created xsi:type="dcterms:W3CDTF">2024-08-08T01:29:50Z</dcterms:created>
  <dcterms:modified xsi:type="dcterms:W3CDTF">2025-01-22T05:51:12Z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