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81" r:id="rId4"/>
    <p:sldId id="272" r:id="rId5"/>
    <p:sldId id="283" r:id="rId6"/>
    <p:sldId id="274" r:id="rId7"/>
    <p:sldId id="275" r:id="rId8"/>
    <p:sldId id="276" r:id="rId9"/>
    <p:sldId id="277" r:id="rId10"/>
    <p:sldId id="280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48" d="100"/>
          <a:sy n="148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545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580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4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402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05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191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614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9977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37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524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3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62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217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48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876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053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Peek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0000"/>
                </a:solidFill>
              </a:rPr>
              <a:t> Shows the element at the front of the queue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938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Implementation of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Because a queue is a </a:t>
            </a:r>
            <a:r>
              <a:rPr lang="en-US" sz="3000" b="1" dirty="0"/>
              <a:t>linear data structure</a:t>
            </a:r>
            <a:r>
              <a:rPr lang="en-US" sz="3000" dirty="0"/>
              <a:t>, it is possible to implement it or manually build it using a </a:t>
            </a:r>
            <a:r>
              <a:rPr lang="en-US" sz="3000" b="1" dirty="0"/>
              <a:t>circular</a:t>
            </a:r>
            <a:r>
              <a:rPr lang="en-US" sz="3000" dirty="0"/>
              <a:t> </a:t>
            </a:r>
            <a:r>
              <a:rPr lang="en-US" sz="3000" b="1" dirty="0"/>
              <a:t>array or a linked list.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84287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</a:rPr>
              <a:t>Queue Implementation Using Arrays</a:t>
            </a:r>
            <a:endParaRPr lang="en-P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5" y="1506071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7028"/>
              </p:ext>
            </p:extLst>
          </p:nvPr>
        </p:nvGraphicFramePr>
        <p:xfrm>
          <a:off x="1098139" y="1506071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 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57924" y="18815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3" y="22417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2" y="25742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41199" y="29076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88526"/>
              </p:ext>
            </p:extLst>
          </p:nvPr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B6CBD7C1-1E63-0571-D0B1-46C2024780BE}"/>
              </a:ext>
            </a:extLst>
          </p:cNvPr>
          <p:cNvGrpSpPr/>
          <p:nvPr/>
        </p:nvGrpSpPr>
        <p:grpSpPr>
          <a:xfrm>
            <a:off x="1665037" y="1564084"/>
            <a:ext cx="914400" cy="3072207"/>
            <a:chOff x="1665037" y="1564084"/>
            <a:chExt cx="914400" cy="3072207"/>
          </a:xfrm>
        </p:grpSpPr>
        <p:pic>
          <p:nvPicPr>
            <p:cNvPr id="51" name="Graphic 50" descr="Office worker male with solid fill">
              <a:extLst>
                <a:ext uri="{FF2B5EF4-FFF2-40B4-BE49-F238E27FC236}">
                  <a16:creationId xmlns:a16="http://schemas.microsoft.com/office/drawing/2014/main" id="{E892C03F-68D3-EAD1-4BBA-BA3E842E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156408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Office worker male with solid fill">
              <a:extLst>
                <a:ext uri="{FF2B5EF4-FFF2-40B4-BE49-F238E27FC236}">
                  <a16:creationId xmlns:a16="http://schemas.microsoft.com/office/drawing/2014/main" id="{091EE3F6-56A6-4552-3935-F53B62DB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372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1DE99F-AD8A-B2FE-8731-4F8FA9CFC972}"/>
              </a:ext>
            </a:extLst>
          </p:cNvPr>
          <p:cNvGrpSpPr/>
          <p:nvPr/>
        </p:nvGrpSpPr>
        <p:grpSpPr>
          <a:xfrm>
            <a:off x="3687777" y="1560542"/>
            <a:ext cx="914400" cy="3085139"/>
            <a:chOff x="3687777" y="1560542"/>
            <a:chExt cx="914400" cy="3085139"/>
          </a:xfrm>
        </p:grpSpPr>
        <p:pic>
          <p:nvPicPr>
            <p:cNvPr id="53" name="Graphic 52" descr="Office worker male with solid fill">
              <a:extLst>
                <a:ext uri="{FF2B5EF4-FFF2-40B4-BE49-F238E27FC236}">
                  <a16:creationId xmlns:a16="http://schemas.microsoft.com/office/drawing/2014/main" id="{89230C25-84D0-1062-4A24-80E25B2B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37312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Office worker male with solid fill">
              <a:extLst>
                <a:ext uri="{FF2B5EF4-FFF2-40B4-BE49-F238E27FC236}">
                  <a16:creationId xmlns:a16="http://schemas.microsoft.com/office/drawing/2014/main" id="{6A6BA233-BF29-FE68-97FC-63EFA802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1560542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552DC3-E4D3-EE17-FBAD-4C75214742AD}"/>
              </a:ext>
            </a:extLst>
          </p:cNvPr>
          <p:cNvGrpSpPr/>
          <p:nvPr/>
        </p:nvGrpSpPr>
        <p:grpSpPr>
          <a:xfrm>
            <a:off x="5719483" y="1564084"/>
            <a:ext cx="927980" cy="3113787"/>
            <a:chOff x="5719483" y="1564084"/>
            <a:chExt cx="927980" cy="3113787"/>
          </a:xfrm>
        </p:grpSpPr>
        <p:pic>
          <p:nvPicPr>
            <p:cNvPr id="49" name="Graphic 48" descr="Office worker female with solid fill">
              <a:extLst>
                <a:ext uri="{FF2B5EF4-FFF2-40B4-BE49-F238E27FC236}">
                  <a16:creationId xmlns:a16="http://schemas.microsoft.com/office/drawing/2014/main" id="{E118A24C-EAAC-4707-0152-647E5F59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3063" y="376347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Office worker female with solid fill">
              <a:extLst>
                <a:ext uri="{FF2B5EF4-FFF2-40B4-BE49-F238E27FC236}">
                  <a16:creationId xmlns:a16="http://schemas.microsoft.com/office/drawing/2014/main" id="{46F58113-483C-4694-AD71-6E7676A0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483" y="1564084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487048-C9BD-1D08-CA84-D4B0C11076F8}"/>
              </a:ext>
            </a:extLst>
          </p:cNvPr>
          <p:cNvGrpSpPr/>
          <p:nvPr/>
        </p:nvGrpSpPr>
        <p:grpSpPr>
          <a:xfrm>
            <a:off x="7751189" y="1557489"/>
            <a:ext cx="1026112" cy="3107401"/>
            <a:chOff x="7751189" y="1557489"/>
            <a:chExt cx="1026112" cy="3107401"/>
          </a:xfrm>
        </p:grpSpPr>
        <p:pic>
          <p:nvPicPr>
            <p:cNvPr id="52" name="Graphic 51" descr="Office worker female with solid fill">
              <a:extLst>
                <a:ext uri="{FF2B5EF4-FFF2-40B4-BE49-F238E27FC236}">
                  <a16:creationId xmlns:a16="http://schemas.microsoft.com/office/drawing/2014/main" id="{E355E9AD-5DB9-C2E8-7D12-70CC9F9F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2901" y="3750490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Office worker female with solid fill">
              <a:extLst>
                <a:ext uri="{FF2B5EF4-FFF2-40B4-BE49-F238E27FC236}">
                  <a16:creationId xmlns:a16="http://schemas.microsoft.com/office/drawing/2014/main" id="{34B19F1C-EFDE-D505-A785-C5886236D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1189" y="1557489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67" name="Table 35">
            <a:extLst>
              <a:ext uri="{FF2B5EF4-FFF2-40B4-BE49-F238E27FC236}">
                <a16:creationId xmlns:a16="http://schemas.microsoft.com/office/drawing/2014/main" id="{9269D62E-E83C-5BDA-1170-262B3347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11711"/>
              </p:ext>
            </p:extLst>
          </p:nvPr>
        </p:nvGraphicFramePr>
        <p:xfrm>
          <a:off x="1353381" y="300625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8" name="Table 35">
            <a:extLst>
              <a:ext uri="{FF2B5EF4-FFF2-40B4-BE49-F238E27FC236}">
                <a16:creationId xmlns:a16="http://schemas.microsoft.com/office/drawing/2014/main" id="{8DAD780E-03D4-D79E-3D22-48CE2B6B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74378"/>
              </p:ext>
            </p:extLst>
          </p:nvPr>
        </p:nvGraphicFramePr>
        <p:xfrm>
          <a:off x="7439533" y="299911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9" name="Table 35">
            <a:extLst>
              <a:ext uri="{FF2B5EF4-FFF2-40B4-BE49-F238E27FC236}">
                <a16:creationId xmlns:a16="http://schemas.microsoft.com/office/drawing/2014/main" id="{4B42AAFA-C4FC-920F-F0D8-0BCDF896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11647"/>
              </p:ext>
            </p:extLst>
          </p:nvPr>
        </p:nvGraphicFramePr>
        <p:xfrm>
          <a:off x="1353381" y="504033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70" name="Table 35">
            <a:extLst>
              <a:ext uri="{FF2B5EF4-FFF2-40B4-BE49-F238E27FC236}">
                <a16:creationId xmlns:a16="http://schemas.microsoft.com/office/drawing/2014/main" id="{ACC524E1-4598-BF3C-0FB0-2BBCF701B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68154"/>
              </p:ext>
            </p:extLst>
          </p:nvPr>
        </p:nvGraphicFramePr>
        <p:xfrm>
          <a:off x="7439533" y="5013251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6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Add (Enqueue)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444057" y="1505216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1506071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 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444056" y="1880738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444055" y="2240875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444054" y="2573347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427331" y="2906790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62357"/>
              </p:ext>
            </p:extLst>
          </p:nvPr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B6CBD7C1-1E63-0571-D0B1-46C2024780BE}"/>
              </a:ext>
            </a:extLst>
          </p:cNvPr>
          <p:cNvGrpSpPr/>
          <p:nvPr/>
        </p:nvGrpSpPr>
        <p:grpSpPr>
          <a:xfrm>
            <a:off x="1665037" y="1564084"/>
            <a:ext cx="914400" cy="3072207"/>
            <a:chOff x="1665037" y="1564084"/>
            <a:chExt cx="914400" cy="3072207"/>
          </a:xfrm>
        </p:grpSpPr>
        <p:pic>
          <p:nvPicPr>
            <p:cNvPr id="51" name="Graphic 50" descr="Office worker male with solid fill">
              <a:extLst>
                <a:ext uri="{FF2B5EF4-FFF2-40B4-BE49-F238E27FC236}">
                  <a16:creationId xmlns:a16="http://schemas.microsoft.com/office/drawing/2014/main" id="{E892C03F-68D3-EAD1-4BBA-BA3E842E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156408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Office worker male with solid fill">
              <a:extLst>
                <a:ext uri="{FF2B5EF4-FFF2-40B4-BE49-F238E27FC236}">
                  <a16:creationId xmlns:a16="http://schemas.microsoft.com/office/drawing/2014/main" id="{091EE3F6-56A6-4552-3935-F53B62DB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372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1DE99F-AD8A-B2FE-8731-4F8FA9CFC972}"/>
              </a:ext>
            </a:extLst>
          </p:cNvPr>
          <p:cNvGrpSpPr/>
          <p:nvPr/>
        </p:nvGrpSpPr>
        <p:grpSpPr>
          <a:xfrm>
            <a:off x="3687777" y="1560542"/>
            <a:ext cx="914400" cy="3085139"/>
            <a:chOff x="3687777" y="1560542"/>
            <a:chExt cx="914400" cy="3085139"/>
          </a:xfrm>
        </p:grpSpPr>
        <p:pic>
          <p:nvPicPr>
            <p:cNvPr id="53" name="Graphic 52" descr="Office worker male with solid fill">
              <a:extLst>
                <a:ext uri="{FF2B5EF4-FFF2-40B4-BE49-F238E27FC236}">
                  <a16:creationId xmlns:a16="http://schemas.microsoft.com/office/drawing/2014/main" id="{89230C25-84D0-1062-4A24-80E25B2B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37312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Office worker male with solid fill">
              <a:extLst>
                <a:ext uri="{FF2B5EF4-FFF2-40B4-BE49-F238E27FC236}">
                  <a16:creationId xmlns:a16="http://schemas.microsoft.com/office/drawing/2014/main" id="{6A6BA233-BF29-FE68-97FC-63EFA802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1560542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552DC3-E4D3-EE17-FBAD-4C75214742AD}"/>
              </a:ext>
            </a:extLst>
          </p:cNvPr>
          <p:cNvGrpSpPr/>
          <p:nvPr/>
        </p:nvGrpSpPr>
        <p:grpSpPr>
          <a:xfrm>
            <a:off x="5719483" y="1564084"/>
            <a:ext cx="927980" cy="3113787"/>
            <a:chOff x="5719483" y="1564084"/>
            <a:chExt cx="927980" cy="3113787"/>
          </a:xfrm>
        </p:grpSpPr>
        <p:pic>
          <p:nvPicPr>
            <p:cNvPr id="49" name="Graphic 48" descr="Office worker female with solid fill">
              <a:extLst>
                <a:ext uri="{FF2B5EF4-FFF2-40B4-BE49-F238E27FC236}">
                  <a16:creationId xmlns:a16="http://schemas.microsoft.com/office/drawing/2014/main" id="{E118A24C-EAAC-4707-0152-647E5F59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3063" y="376347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Office worker female with solid fill">
              <a:extLst>
                <a:ext uri="{FF2B5EF4-FFF2-40B4-BE49-F238E27FC236}">
                  <a16:creationId xmlns:a16="http://schemas.microsoft.com/office/drawing/2014/main" id="{46F58113-483C-4694-AD71-6E7676A0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483" y="1564084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487048-C9BD-1D08-CA84-D4B0C11076F8}"/>
              </a:ext>
            </a:extLst>
          </p:cNvPr>
          <p:cNvGrpSpPr/>
          <p:nvPr/>
        </p:nvGrpSpPr>
        <p:grpSpPr>
          <a:xfrm>
            <a:off x="7751189" y="1557489"/>
            <a:ext cx="1026112" cy="3107401"/>
            <a:chOff x="7751189" y="1557489"/>
            <a:chExt cx="1026112" cy="3107401"/>
          </a:xfrm>
        </p:grpSpPr>
        <p:pic>
          <p:nvPicPr>
            <p:cNvPr id="52" name="Graphic 51" descr="Office worker female with solid fill">
              <a:extLst>
                <a:ext uri="{FF2B5EF4-FFF2-40B4-BE49-F238E27FC236}">
                  <a16:creationId xmlns:a16="http://schemas.microsoft.com/office/drawing/2014/main" id="{E355E9AD-5DB9-C2E8-7D12-70CC9F9F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2901" y="3750490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Office worker female with solid fill">
              <a:extLst>
                <a:ext uri="{FF2B5EF4-FFF2-40B4-BE49-F238E27FC236}">
                  <a16:creationId xmlns:a16="http://schemas.microsoft.com/office/drawing/2014/main" id="{34B19F1C-EFDE-D505-A785-C5886236D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1189" y="1557489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Arrow: Left 22">
            <a:extLst>
              <a:ext uri="{FF2B5EF4-FFF2-40B4-BE49-F238E27FC236}">
                <a16:creationId xmlns:a16="http://schemas.microsoft.com/office/drawing/2014/main" id="{F5ADFF71-288B-2FEA-1909-73840C054299}"/>
              </a:ext>
            </a:extLst>
          </p:cNvPr>
          <p:cNvSpPr/>
          <p:nvPr/>
        </p:nvSpPr>
        <p:spPr>
          <a:xfrm>
            <a:off x="9630820" y="3946165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D16C64-0ACD-278F-52BA-1240EE56E19F}"/>
              </a:ext>
            </a:extLst>
          </p:cNvPr>
          <p:cNvSpPr/>
          <p:nvPr/>
        </p:nvSpPr>
        <p:spPr>
          <a:xfrm>
            <a:off x="67493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5" name="Table 35">
            <a:extLst>
              <a:ext uri="{FF2B5EF4-FFF2-40B4-BE49-F238E27FC236}">
                <a16:creationId xmlns:a16="http://schemas.microsoft.com/office/drawing/2014/main" id="{4419F9BA-E9B1-060E-A46E-F7CADB16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64241"/>
              </p:ext>
            </p:extLst>
          </p:nvPr>
        </p:nvGraphicFramePr>
        <p:xfrm>
          <a:off x="1353381" y="3014251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40449"/>
              </p:ext>
            </p:extLst>
          </p:nvPr>
        </p:nvGraphicFramePr>
        <p:xfrm>
          <a:off x="7439533" y="300625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7" name="Table 35">
            <a:extLst>
              <a:ext uri="{FF2B5EF4-FFF2-40B4-BE49-F238E27FC236}">
                <a16:creationId xmlns:a16="http://schemas.microsoft.com/office/drawing/2014/main" id="{B2836754-B8E0-214E-781A-31796ECDC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85009"/>
              </p:ext>
            </p:extLst>
          </p:nvPr>
        </p:nvGraphicFramePr>
        <p:xfrm>
          <a:off x="1353381" y="506992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8" name="Table 35">
            <a:extLst>
              <a:ext uri="{FF2B5EF4-FFF2-40B4-BE49-F238E27FC236}">
                <a16:creationId xmlns:a16="http://schemas.microsoft.com/office/drawing/2014/main" id="{89A85440-4A49-D81E-C9A1-9993689A7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83447"/>
              </p:ext>
            </p:extLst>
          </p:nvPr>
        </p:nvGraphicFramePr>
        <p:xfrm>
          <a:off x="7439533" y="506775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Remove</a:t>
            </a:r>
            <a:r>
              <a:rPr lang="en-US" sz="6000" b="1" i="0" dirty="0">
                <a:effectLst/>
              </a:rPr>
              <a:t> (</a:t>
            </a:r>
            <a:r>
              <a:rPr lang="en-US" b="1" dirty="0"/>
              <a:t>De</a:t>
            </a:r>
            <a:r>
              <a:rPr lang="en-US" sz="6000" b="1" i="0" dirty="0">
                <a:effectLst/>
              </a:rPr>
              <a:t>queue)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4" y="1428855"/>
            <a:ext cx="20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Remove Sequence: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61039"/>
              </p:ext>
            </p:extLst>
          </p:nvPr>
        </p:nvGraphicFramePr>
        <p:xfrm>
          <a:off x="1098139" y="1506071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 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60225" y="1844389"/>
            <a:ext cx="274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5" y="2174238"/>
            <a:ext cx="279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5" y="2527656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Queue. remove(“Mariel”)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57925" y="282576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Queue. remove(“Jane”)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pic>
        <p:nvPicPr>
          <p:cNvPr id="51" name="Graphic 50" descr="Office worker male with solid fill">
            <a:extLst>
              <a:ext uri="{FF2B5EF4-FFF2-40B4-BE49-F238E27FC236}">
                <a16:creationId xmlns:a16="http://schemas.microsoft.com/office/drawing/2014/main" id="{E892C03F-68D3-EAD1-4BBA-BA3E842E7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037" y="1564084"/>
            <a:ext cx="914400" cy="914400"/>
          </a:xfrm>
          <a:prstGeom prst="rect">
            <a:avLst/>
          </a:prstGeom>
        </p:spPr>
      </p:pic>
      <p:pic>
        <p:nvPicPr>
          <p:cNvPr id="54" name="Graphic 53" descr="Office worker male with solid fill">
            <a:extLst>
              <a:ext uri="{FF2B5EF4-FFF2-40B4-BE49-F238E27FC236}">
                <a16:creationId xmlns:a16="http://schemas.microsoft.com/office/drawing/2014/main" id="{091EE3F6-56A6-4552-3935-F53B62DB9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037" y="3721891"/>
            <a:ext cx="914400" cy="914400"/>
          </a:xfrm>
          <a:prstGeom prst="rect">
            <a:avLst/>
          </a:prstGeom>
        </p:spPr>
      </p:pic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55" name="Graphic 54" descr="Office worker male with solid fill">
            <a:extLst>
              <a:ext uri="{FF2B5EF4-FFF2-40B4-BE49-F238E27FC236}">
                <a16:creationId xmlns:a16="http://schemas.microsoft.com/office/drawing/2014/main" id="{6A6BA233-BF29-FE68-97FC-63EFA802E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1560542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6" name="Graphic 55" descr="Office worker female with solid fill">
            <a:extLst>
              <a:ext uri="{FF2B5EF4-FFF2-40B4-BE49-F238E27FC236}">
                <a16:creationId xmlns:a16="http://schemas.microsoft.com/office/drawing/2014/main" id="{46F58113-483C-4694-AD71-6E7676A0F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9483" y="1564084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pic>
        <p:nvPicPr>
          <p:cNvPr id="57" name="Graphic 56" descr="Office worker female with solid fill">
            <a:extLst>
              <a:ext uri="{FF2B5EF4-FFF2-40B4-BE49-F238E27FC236}">
                <a16:creationId xmlns:a16="http://schemas.microsoft.com/office/drawing/2014/main" id="{34B19F1C-EFDE-D505-A785-C5886236D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1189" y="1557489"/>
            <a:ext cx="914400" cy="91440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F13222C7-6AED-4DB3-FACF-5BEAAD04F66C}"/>
              </a:ext>
            </a:extLst>
          </p:cNvPr>
          <p:cNvSpPr/>
          <p:nvPr/>
        </p:nvSpPr>
        <p:spPr>
          <a:xfrm>
            <a:off x="148919" y="394037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7B5C599-BB14-271B-0573-8DDDF909D806}"/>
              </a:ext>
            </a:extLst>
          </p:cNvPr>
          <p:cNvSpPr/>
          <p:nvPr/>
        </p:nvSpPr>
        <p:spPr>
          <a:xfrm>
            <a:off x="9503535" y="3933364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35">
            <a:extLst>
              <a:ext uri="{FF2B5EF4-FFF2-40B4-BE49-F238E27FC236}">
                <a16:creationId xmlns:a16="http://schemas.microsoft.com/office/drawing/2014/main" id="{F3437A70-1B15-8326-A91E-ACEAAECBC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07737"/>
              </p:ext>
            </p:extLst>
          </p:nvPr>
        </p:nvGraphicFramePr>
        <p:xfrm>
          <a:off x="1353381" y="3014251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2" name="Table 35">
            <a:extLst>
              <a:ext uri="{FF2B5EF4-FFF2-40B4-BE49-F238E27FC236}">
                <a16:creationId xmlns:a16="http://schemas.microsoft.com/office/drawing/2014/main" id="{EF10A4AE-5F75-E6AC-B92D-5FC7CA5DC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38657"/>
              </p:ext>
            </p:extLst>
          </p:nvPr>
        </p:nvGraphicFramePr>
        <p:xfrm>
          <a:off x="3376121" y="298624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7B0A443D-816E-5B5A-BEF2-E745D12F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06057"/>
              </p:ext>
            </p:extLst>
          </p:nvPr>
        </p:nvGraphicFramePr>
        <p:xfrm>
          <a:off x="5407827" y="295643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4" name="Table 35">
            <a:extLst>
              <a:ext uri="{FF2B5EF4-FFF2-40B4-BE49-F238E27FC236}">
                <a16:creationId xmlns:a16="http://schemas.microsoft.com/office/drawing/2014/main" id="{CB8BD55C-F4B7-F9A0-EA15-55D0697E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58555"/>
              </p:ext>
            </p:extLst>
          </p:nvPr>
        </p:nvGraphicFramePr>
        <p:xfrm>
          <a:off x="7439533" y="295643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PH" b="1" dirty="0">
                          <a:solidFill>
                            <a:schemeClr val="accent5"/>
                          </a:solidFill>
                        </a:rPr>
                        <a:t>Rear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4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300" b="1" i="0" dirty="0">
                <a:effectLst/>
              </a:rPr>
              <a:t>Queue Implementation Using Linked Lists</a:t>
            </a:r>
            <a:endParaRPr lang="en-PH" sz="4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5" y="1506071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57924" y="18815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3" y="22417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2" y="25742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41199" y="29076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pic>
        <p:nvPicPr>
          <p:cNvPr id="54" name="Graphic 53" descr="Office worker male with solid fill">
            <a:extLst>
              <a:ext uri="{FF2B5EF4-FFF2-40B4-BE49-F238E27FC236}">
                <a16:creationId xmlns:a16="http://schemas.microsoft.com/office/drawing/2014/main" id="{091EE3F6-56A6-4552-3935-F53B62DB9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037" y="3721891"/>
            <a:ext cx="914400" cy="914400"/>
          </a:xfrm>
          <a:prstGeom prst="rect">
            <a:avLst/>
          </a:prstGeom>
        </p:spPr>
      </p:pic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7A3F12D-B88E-6C73-671D-F72A1B04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23283"/>
              </p:ext>
            </p:extLst>
          </p:nvPr>
        </p:nvGraphicFramePr>
        <p:xfrm>
          <a:off x="1098139" y="2066453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38259021-FEA5-6130-66B4-8BB7274A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17274"/>
              </p:ext>
            </p:extLst>
          </p:nvPr>
        </p:nvGraphicFramePr>
        <p:xfrm>
          <a:off x="3155324" y="2062422"/>
          <a:ext cx="195019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95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975095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Lawrence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EF6EBE5-7EF6-F9E6-3FA3-8449EB3B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84111"/>
              </p:ext>
            </p:extLst>
          </p:nvPr>
        </p:nvGraphicFramePr>
        <p:xfrm>
          <a:off x="5551860" y="206963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Mariel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F3EA319-36E1-8A94-0BE8-9A2E3C8E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62240"/>
              </p:ext>
            </p:extLst>
          </p:nvPr>
        </p:nvGraphicFramePr>
        <p:xfrm>
          <a:off x="7612440" y="207044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88E87-E69B-4BD1-6B93-9AD773B5A43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637659" y="2245302"/>
            <a:ext cx="517665" cy="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4651A-7E07-377A-50B8-D2D3369721C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05514" y="2245302"/>
            <a:ext cx="446346" cy="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FE9AE-A7DC-193D-B49D-DFFCF4E1F6C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91380" y="2252517"/>
            <a:ext cx="521060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35">
            <a:extLst>
              <a:ext uri="{FF2B5EF4-FFF2-40B4-BE49-F238E27FC236}">
                <a16:creationId xmlns:a16="http://schemas.microsoft.com/office/drawing/2014/main" id="{5B1530A2-D4E6-395C-3EA0-AF6686B7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37170"/>
              </p:ext>
            </p:extLst>
          </p:nvPr>
        </p:nvGraphicFramePr>
        <p:xfrm>
          <a:off x="1099947" y="25107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3" name="Table 35">
            <a:extLst>
              <a:ext uri="{FF2B5EF4-FFF2-40B4-BE49-F238E27FC236}">
                <a16:creationId xmlns:a16="http://schemas.microsoft.com/office/drawing/2014/main" id="{113A4C25-7463-4EE6-5BC0-F4535D2C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8014"/>
              </p:ext>
            </p:extLst>
          </p:nvPr>
        </p:nvGraphicFramePr>
        <p:xfrm>
          <a:off x="7612440" y="248900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DBDE1BE3-7E90-B19D-C440-9BD1ED37F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53188"/>
              </p:ext>
            </p:extLst>
          </p:nvPr>
        </p:nvGraphicFramePr>
        <p:xfrm>
          <a:off x="7551245" y="509759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30C15353-786C-3CF9-BFAA-67609731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3670"/>
              </p:ext>
            </p:extLst>
          </p:nvPr>
        </p:nvGraphicFramePr>
        <p:xfrm>
          <a:off x="1353381" y="504188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300" b="1" i="0" dirty="0">
                <a:effectLst/>
              </a:rPr>
              <a:t>Add (Enqueue)</a:t>
            </a:r>
            <a:endParaRPr lang="en-PH" sz="4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5" y="1506071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57924" y="18815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3" y="22417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2" y="25742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41199" y="29076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2" name="Graphic 53" descr="Office worker male with solid fill">
            <a:extLst>
              <a:ext uri="{FF2B5EF4-FFF2-40B4-BE49-F238E27FC236}">
                <a16:creationId xmlns:a16="http://schemas.microsoft.com/office/drawing/2014/main" id="{4A81C1E6-0735-6922-E6DC-DAD51E7B544B}"/>
              </a:ext>
            </a:extLst>
          </p:cNvPr>
          <p:cNvGrpSpPr/>
          <p:nvPr/>
        </p:nvGrpSpPr>
        <p:grpSpPr>
          <a:xfrm>
            <a:off x="1817494" y="3807615"/>
            <a:ext cx="609561" cy="751636"/>
            <a:chOff x="1817494" y="3807615"/>
            <a:chExt cx="609561" cy="751636"/>
          </a:xfrm>
          <a:solidFill>
            <a:srgbClr val="00000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56459BC-EEF9-CF05-7D7C-4A56E999FE5F}"/>
                </a:ext>
              </a:extLst>
            </p:cNvPr>
            <p:cNvSpPr/>
            <p:nvPr/>
          </p:nvSpPr>
          <p:spPr>
            <a:xfrm>
              <a:off x="2074669" y="4236241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D8072F-5813-7C6D-0DA0-3D054B9051F0}"/>
                </a:ext>
              </a:extLst>
            </p:cNvPr>
            <p:cNvSpPr/>
            <p:nvPr/>
          </p:nvSpPr>
          <p:spPr>
            <a:xfrm>
              <a:off x="2081622" y="4312441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0DF78F-08FC-545D-490B-EF6EE30EF03F}"/>
                </a:ext>
              </a:extLst>
            </p:cNvPr>
            <p:cNvSpPr/>
            <p:nvPr/>
          </p:nvSpPr>
          <p:spPr>
            <a:xfrm>
              <a:off x="1817494" y="3807615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</p:grpSp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7A3F12D-B88E-6C73-671D-F72A1B04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7397"/>
              </p:ext>
            </p:extLst>
          </p:nvPr>
        </p:nvGraphicFramePr>
        <p:xfrm>
          <a:off x="1098139" y="2066453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38259021-FEA5-6130-66B4-8BB7274A4D71}"/>
              </a:ext>
            </a:extLst>
          </p:cNvPr>
          <p:cNvGraphicFramePr>
            <a:graphicFrameLocks noGrp="1"/>
          </p:cNvGraphicFramePr>
          <p:nvPr/>
        </p:nvGraphicFramePr>
        <p:xfrm>
          <a:off x="3155324" y="2062422"/>
          <a:ext cx="195019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95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975095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Lawrence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EF6EBE5-7EF6-F9E6-3FA3-8449EB3B4934}"/>
              </a:ext>
            </a:extLst>
          </p:cNvPr>
          <p:cNvGraphicFramePr>
            <a:graphicFrameLocks noGrp="1"/>
          </p:cNvGraphicFramePr>
          <p:nvPr/>
        </p:nvGraphicFramePr>
        <p:xfrm>
          <a:off x="5551860" y="206963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Mariel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F3EA319-36E1-8A94-0BE8-9A2E3C8E128F}"/>
              </a:ext>
            </a:extLst>
          </p:cNvPr>
          <p:cNvGraphicFramePr>
            <a:graphicFrameLocks noGrp="1"/>
          </p:cNvGraphicFramePr>
          <p:nvPr/>
        </p:nvGraphicFramePr>
        <p:xfrm>
          <a:off x="7612440" y="207044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88E87-E69B-4BD1-6B93-9AD773B5A43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637659" y="2245302"/>
            <a:ext cx="517665" cy="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4651A-7E07-377A-50B8-D2D3369721C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05514" y="2245302"/>
            <a:ext cx="446346" cy="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FE9AE-A7DC-193D-B49D-DFFCF4E1F6C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91380" y="2252517"/>
            <a:ext cx="521060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5">
            <a:extLst>
              <a:ext uri="{FF2B5EF4-FFF2-40B4-BE49-F238E27FC236}">
                <a16:creationId xmlns:a16="http://schemas.microsoft.com/office/drawing/2014/main" id="{C56AAD80-8C64-CFD5-4EBD-2A07439EA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27882"/>
              </p:ext>
            </p:extLst>
          </p:nvPr>
        </p:nvGraphicFramePr>
        <p:xfrm>
          <a:off x="1099947" y="25107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5" name="Table 35">
            <a:extLst>
              <a:ext uri="{FF2B5EF4-FFF2-40B4-BE49-F238E27FC236}">
                <a16:creationId xmlns:a16="http://schemas.microsoft.com/office/drawing/2014/main" id="{CCCD36F2-799D-F9BC-B6EA-672ECC8E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62988"/>
              </p:ext>
            </p:extLst>
          </p:nvPr>
        </p:nvGraphicFramePr>
        <p:xfrm>
          <a:off x="7612440" y="248900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6" name="Table 35">
            <a:extLst>
              <a:ext uri="{FF2B5EF4-FFF2-40B4-BE49-F238E27FC236}">
                <a16:creationId xmlns:a16="http://schemas.microsoft.com/office/drawing/2014/main" id="{EA413709-5713-67E4-A5B8-F55006B67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54487"/>
              </p:ext>
            </p:extLst>
          </p:nvPr>
        </p:nvGraphicFramePr>
        <p:xfrm>
          <a:off x="1353418" y="514664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8" name="Table 35">
            <a:extLst>
              <a:ext uri="{FF2B5EF4-FFF2-40B4-BE49-F238E27FC236}">
                <a16:creationId xmlns:a16="http://schemas.microsoft.com/office/drawing/2014/main" id="{E4C4A90F-04C5-FF63-38B2-B72F1F59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43983"/>
              </p:ext>
            </p:extLst>
          </p:nvPr>
        </p:nvGraphicFramePr>
        <p:xfrm>
          <a:off x="7551245" y="514664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300" b="1" i="0" dirty="0">
                <a:effectLst/>
              </a:rPr>
              <a:t>Remove (Dequeue)</a:t>
            </a:r>
            <a:endParaRPr lang="en-PH" sz="4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265542" y="1501177"/>
            <a:ext cx="202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Remove Sequence: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265542" y="1885846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265542" y="2248004"/>
            <a:ext cx="28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265542" y="266301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265542" y="3074754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2" name="Graphic 53" descr="Office worker male with solid fill">
            <a:extLst>
              <a:ext uri="{FF2B5EF4-FFF2-40B4-BE49-F238E27FC236}">
                <a16:creationId xmlns:a16="http://schemas.microsoft.com/office/drawing/2014/main" id="{4A81C1E6-0735-6922-E6DC-DAD51E7B544B}"/>
              </a:ext>
            </a:extLst>
          </p:cNvPr>
          <p:cNvGrpSpPr/>
          <p:nvPr/>
        </p:nvGrpSpPr>
        <p:grpSpPr>
          <a:xfrm>
            <a:off x="1817494" y="3807615"/>
            <a:ext cx="609561" cy="751636"/>
            <a:chOff x="1817494" y="3807615"/>
            <a:chExt cx="609561" cy="751636"/>
          </a:xfrm>
          <a:solidFill>
            <a:srgbClr val="00000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56459BC-EEF9-CF05-7D7C-4A56E999FE5F}"/>
                </a:ext>
              </a:extLst>
            </p:cNvPr>
            <p:cNvSpPr/>
            <p:nvPr/>
          </p:nvSpPr>
          <p:spPr>
            <a:xfrm>
              <a:off x="2074669" y="4236241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D8072F-5813-7C6D-0DA0-3D054B9051F0}"/>
                </a:ext>
              </a:extLst>
            </p:cNvPr>
            <p:cNvSpPr/>
            <p:nvPr/>
          </p:nvSpPr>
          <p:spPr>
            <a:xfrm>
              <a:off x="2081622" y="4312441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0DF78F-08FC-545D-490B-EF6EE30EF03F}"/>
                </a:ext>
              </a:extLst>
            </p:cNvPr>
            <p:cNvSpPr/>
            <p:nvPr/>
          </p:nvSpPr>
          <p:spPr>
            <a:xfrm>
              <a:off x="1817494" y="3807615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</p:grpSp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7A3F12D-B88E-6C73-671D-F72A1B042EE6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2066453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38259021-FEA5-6130-66B4-8BB7274A4D71}"/>
              </a:ext>
            </a:extLst>
          </p:cNvPr>
          <p:cNvGraphicFramePr>
            <a:graphicFrameLocks noGrp="1"/>
          </p:cNvGraphicFramePr>
          <p:nvPr/>
        </p:nvGraphicFramePr>
        <p:xfrm>
          <a:off x="3155324" y="2062422"/>
          <a:ext cx="195019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95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975095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Lawrence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EF6EBE5-7EF6-F9E6-3FA3-8449EB3B4934}"/>
              </a:ext>
            </a:extLst>
          </p:cNvPr>
          <p:cNvGraphicFramePr>
            <a:graphicFrameLocks noGrp="1"/>
          </p:cNvGraphicFramePr>
          <p:nvPr/>
        </p:nvGraphicFramePr>
        <p:xfrm>
          <a:off x="5551860" y="206963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Mariel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F3EA319-36E1-8A94-0BE8-9A2E3C8E128F}"/>
              </a:ext>
            </a:extLst>
          </p:cNvPr>
          <p:cNvGraphicFramePr>
            <a:graphicFrameLocks noGrp="1"/>
          </p:cNvGraphicFramePr>
          <p:nvPr/>
        </p:nvGraphicFramePr>
        <p:xfrm>
          <a:off x="7612440" y="207044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88E87-E69B-4BD1-6B93-9AD773B5A43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637659" y="2245302"/>
            <a:ext cx="517665" cy="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4651A-7E07-377A-50B8-D2D3369721C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05514" y="2245302"/>
            <a:ext cx="446346" cy="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FE9AE-A7DC-193D-B49D-DFFCF4E1F6C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91380" y="2252517"/>
            <a:ext cx="521060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5">
            <a:extLst>
              <a:ext uri="{FF2B5EF4-FFF2-40B4-BE49-F238E27FC236}">
                <a16:creationId xmlns:a16="http://schemas.microsoft.com/office/drawing/2014/main" id="{C56AAD80-8C64-CFD5-4EBD-2A07439EA814}"/>
              </a:ext>
            </a:extLst>
          </p:cNvPr>
          <p:cNvGraphicFramePr>
            <a:graphicFrameLocks noGrp="1"/>
          </p:cNvGraphicFramePr>
          <p:nvPr/>
        </p:nvGraphicFramePr>
        <p:xfrm>
          <a:off x="1099947" y="25107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9" name="Table 35">
            <a:extLst>
              <a:ext uri="{FF2B5EF4-FFF2-40B4-BE49-F238E27FC236}">
                <a16:creationId xmlns:a16="http://schemas.microsoft.com/office/drawing/2014/main" id="{23AA8753-2314-47F1-D361-A916240E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31937"/>
              </p:ext>
            </p:extLst>
          </p:nvPr>
        </p:nvGraphicFramePr>
        <p:xfrm>
          <a:off x="3376121" y="251423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1" name="Table 35">
            <a:extLst>
              <a:ext uri="{FF2B5EF4-FFF2-40B4-BE49-F238E27FC236}">
                <a16:creationId xmlns:a16="http://schemas.microsoft.com/office/drawing/2014/main" id="{78BA651B-841C-7787-0313-2D01BC471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7000"/>
              </p:ext>
            </p:extLst>
          </p:nvPr>
        </p:nvGraphicFramePr>
        <p:xfrm>
          <a:off x="5494280" y="251408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BB6BBA40-80A4-F3D5-6960-D0D1CFAB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36016"/>
              </p:ext>
            </p:extLst>
          </p:nvPr>
        </p:nvGraphicFramePr>
        <p:xfrm>
          <a:off x="7551245" y="251904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PH" b="1" dirty="0">
                          <a:solidFill>
                            <a:schemeClr val="accent5"/>
                          </a:solidFill>
                        </a:rPr>
                        <a:t>Rear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Framework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3000" dirty="0"/>
              <a:t>The Java Collection framework provides a Queue interface that models and implements a Queue data Structure.</a:t>
            </a:r>
          </a:p>
          <a:p>
            <a:pPr algn="l"/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 Queue interface can be used using the </a:t>
            </a:r>
            <a:r>
              <a:rPr lang="en-US" sz="3000" dirty="0" err="1"/>
              <a:t>Linkedlist</a:t>
            </a:r>
            <a:r>
              <a:rPr lang="en-US" sz="3000" dirty="0"/>
              <a:t> class or the </a:t>
            </a:r>
            <a:r>
              <a:rPr lang="en-US" sz="3000" dirty="0" err="1"/>
              <a:t>Priorityqueue</a:t>
            </a:r>
            <a:r>
              <a:rPr lang="en-US" sz="3000" dirty="0"/>
              <a:t> class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88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0" i="0" dirty="0">
                <a:effectLst/>
              </a:rPr>
              <a:t>A queue is a linear data structure that follows the principle of </a:t>
            </a:r>
            <a:r>
              <a:rPr lang="en-US" sz="3000" b="1" dirty="0"/>
              <a:t>First</a:t>
            </a:r>
            <a:r>
              <a:rPr lang="en-US" sz="3000" b="1" i="0" dirty="0">
                <a:effectLst/>
              </a:rPr>
              <a:t> In First Out (FIFO)</a:t>
            </a:r>
            <a:r>
              <a:rPr lang="en-US" sz="3000" b="0" i="0" dirty="0">
                <a:effectLst/>
              </a:rPr>
              <a:t>. This means the first element inserted in the queue is removed first.</a:t>
            </a:r>
          </a:p>
          <a:p>
            <a:pPr algn="l">
              <a:lnSpc>
                <a:spcPct val="150000"/>
              </a:lnSpc>
            </a:pPr>
            <a:endParaRPr lang="en-US" sz="3000" b="0" i="0" dirty="0">
              <a:effectLst/>
            </a:endParaRPr>
          </a:p>
          <a:p>
            <a:pPr algn="l">
              <a:lnSpc>
                <a:spcPct val="150000"/>
              </a:lnSpc>
            </a:pPr>
            <a:endParaRPr lang="en-US" sz="3000" dirty="0"/>
          </a:p>
          <a:p>
            <a:pPr algn="l">
              <a:lnSpc>
                <a:spcPct val="150000"/>
              </a:lnSpc>
            </a:pPr>
            <a:endParaRPr lang="en-US" sz="3000" b="0" i="0" dirty="0">
              <a:effectLst/>
            </a:endParaRPr>
          </a:p>
          <a:p>
            <a:pPr algn="l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D2303-CFAF-FF88-0340-C62FBF43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133600"/>
            <a:ext cx="571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First In First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87CF828-9402-EDE6-030F-9614696A5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67" y="1246739"/>
            <a:ext cx="8116866" cy="43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First In First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3CB8F4-34C8-0878-947A-4256D329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5096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3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Basic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</a:rPr>
              <a:t> Add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Remove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</a:rPr>
              <a:t> Size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Peek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3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0000"/>
                </a:solidFill>
              </a:rPr>
              <a:t> A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dds an element to the queue.</a:t>
            </a: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Also known as </a:t>
            </a:r>
            <a:r>
              <a:rPr lang="en-US" sz="3000" b="1" i="0" dirty="0">
                <a:solidFill>
                  <a:srgbClr val="000000"/>
                </a:solidFill>
                <a:effectLst/>
              </a:rPr>
              <a:t>Enqueue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Remove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0000"/>
                </a:solidFill>
              </a:rPr>
              <a:t> Removes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 an element </a:t>
            </a:r>
            <a:r>
              <a:rPr lang="en-US" sz="3000" dirty="0">
                <a:solidFill>
                  <a:srgbClr val="000000"/>
                </a:solidFill>
              </a:rPr>
              <a:t>in 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the queue.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 Also </a:t>
            </a:r>
            <a:r>
              <a:rPr lang="en-US" sz="3000" dirty="0">
                <a:solidFill>
                  <a:srgbClr val="000000"/>
                </a:solidFill>
              </a:rPr>
              <a:t>known as </a:t>
            </a:r>
            <a:r>
              <a:rPr lang="en-US" sz="3000" b="1" dirty="0">
                <a:solidFill>
                  <a:srgbClr val="000000"/>
                </a:solidFill>
              </a:rPr>
              <a:t>Dequeue</a:t>
            </a:r>
            <a:endParaRPr lang="en-US" sz="30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9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0000"/>
                </a:solidFill>
              </a:rPr>
              <a:t> Returns the number of elements in the queue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1419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/>
</file>

<file path=customXml/itemProps2.xml><?xml version="1.0" encoding="utf-8"?>
<ds:datastoreItem xmlns:ds="http://schemas.openxmlformats.org/officeDocument/2006/customXml" ds:itemID="{651370AF-26B9-4AFA-BA9D-5D4A7E1A6722}"/>
</file>

<file path=customXml/itemProps3.xml><?xml version="1.0" encoding="utf-8"?>
<ds:datastoreItem xmlns:ds="http://schemas.openxmlformats.org/officeDocument/2006/customXml" ds:itemID="{EA3362E2-FA54-4262-AE94-2FA98FF8142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1074</TotalTime>
  <Words>1059</Words>
  <Application>Microsoft Office PowerPoint</Application>
  <PresentationFormat>Widescreen</PresentationFormat>
  <Paragraphs>305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Wingdings</vt:lpstr>
      <vt:lpstr>Office Theme</vt:lpstr>
      <vt:lpstr>Queue</vt:lpstr>
      <vt:lpstr>What is a Queue?</vt:lpstr>
      <vt:lpstr>What is a Queue?</vt:lpstr>
      <vt:lpstr>First In First Out</vt:lpstr>
      <vt:lpstr>First In First Out</vt:lpstr>
      <vt:lpstr>Basic Operations</vt:lpstr>
      <vt:lpstr>Add</vt:lpstr>
      <vt:lpstr>Remove</vt:lpstr>
      <vt:lpstr>Size</vt:lpstr>
      <vt:lpstr>Peek</vt:lpstr>
      <vt:lpstr>Implementation of Queue</vt:lpstr>
      <vt:lpstr>Queue Implementation Using Arrays</vt:lpstr>
      <vt:lpstr>Add (Enqueue)</vt:lpstr>
      <vt:lpstr>Remove (Dequeue)</vt:lpstr>
      <vt:lpstr>Queue Implementation Using Linked Lists</vt:lpstr>
      <vt:lpstr>Add (Enqueue)</vt:lpstr>
      <vt:lpstr>Remove (Dequeue)</vt:lpstr>
      <vt:lpstr>Framework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55</cp:revision>
  <dcterms:created xsi:type="dcterms:W3CDTF">2022-05-11T03:47:05Z</dcterms:created>
  <dcterms:modified xsi:type="dcterms:W3CDTF">2022-09-10T14:39:32Z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