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71" r:id="rId6"/>
    <p:sldId id="292" r:id="rId7"/>
    <p:sldId id="281" r:id="rId8"/>
    <p:sldId id="272" r:id="rId9"/>
    <p:sldId id="283" r:id="rId10"/>
    <p:sldId id="293" r:id="rId11"/>
    <p:sldId id="275" r:id="rId12"/>
    <p:sldId id="294" r:id="rId13"/>
    <p:sldId id="284" r:id="rId14"/>
    <p:sldId id="285" r:id="rId15"/>
    <p:sldId id="287" r:id="rId16"/>
    <p:sldId id="286" r:id="rId17"/>
    <p:sldId id="288" r:id="rId18"/>
    <p:sldId id="289" r:id="rId19"/>
    <p:sldId id="290" r:id="rId20"/>
    <p:sldId id="295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5806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471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4025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0053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1915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614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9977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1630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037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130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524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03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62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132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48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366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03/09/2023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Queue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Implementation of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524000" y="1343172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Because a queue is a </a:t>
            </a:r>
            <a:r>
              <a:rPr lang="en-US" sz="3000" b="1" dirty="0"/>
              <a:t>linear data structure</a:t>
            </a:r>
            <a:r>
              <a:rPr lang="en-US" sz="3000" dirty="0"/>
              <a:t>, it is possible to implement it using a </a:t>
            </a:r>
            <a:r>
              <a:rPr lang="en-US" sz="3000" b="1" dirty="0"/>
              <a:t>list or a linked list.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84287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800" b="1" i="0" dirty="0">
                <a:effectLst/>
              </a:rPr>
              <a:t>Queue Implementation Using Lists</a:t>
            </a:r>
            <a:endParaRPr lang="en-PH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357925" y="1506071"/>
            <a:ext cx="17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Add Sequence: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7028"/>
              </p:ext>
            </p:extLst>
          </p:nvPr>
        </p:nvGraphicFramePr>
        <p:xfrm>
          <a:off x="1098139" y="1506071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 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357924" y="1881593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357923" y="2241730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357922" y="257420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341199" y="290764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88526"/>
              </p:ext>
            </p:extLst>
          </p:nvPr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B6CBD7C1-1E63-0571-D0B1-46C2024780BE}"/>
              </a:ext>
            </a:extLst>
          </p:cNvPr>
          <p:cNvGrpSpPr/>
          <p:nvPr/>
        </p:nvGrpSpPr>
        <p:grpSpPr>
          <a:xfrm>
            <a:off x="1665037" y="1564084"/>
            <a:ext cx="914400" cy="3072207"/>
            <a:chOff x="1665037" y="1564084"/>
            <a:chExt cx="914400" cy="3072207"/>
          </a:xfrm>
        </p:grpSpPr>
        <p:pic>
          <p:nvPicPr>
            <p:cNvPr id="51" name="Graphic 50" descr="Office worker male with solid fill">
              <a:extLst>
                <a:ext uri="{FF2B5EF4-FFF2-40B4-BE49-F238E27FC236}">
                  <a16:creationId xmlns:a16="http://schemas.microsoft.com/office/drawing/2014/main" id="{E892C03F-68D3-EAD1-4BBA-BA3E842E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5037" y="1564084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Office worker male with solid fill">
              <a:extLst>
                <a:ext uri="{FF2B5EF4-FFF2-40B4-BE49-F238E27FC236}">
                  <a16:creationId xmlns:a16="http://schemas.microsoft.com/office/drawing/2014/main" id="{091EE3F6-56A6-4552-3935-F53B62DB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5037" y="3721891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91DE99F-AD8A-B2FE-8731-4F8FA9CFC972}"/>
              </a:ext>
            </a:extLst>
          </p:cNvPr>
          <p:cNvGrpSpPr/>
          <p:nvPr/>
        </p:nvGrpSpPr>
        <p:grpSpPr>
          <a:xfrm>
            <a:off x="3687777" y="1560542"/>
            <a:ext cx="914400" cy="3085139"/>
            <a:chOff x="3687777" y="1560542"/>
            <a:chExt cx="914400" cy="3085139"/>
          </a:xfrm>
        </p:grpSpPr>
        <p:pic>
          <p:nvPicPr>
            <p:cNvPr id="53" name="Graphic 52" descr="Office worker male with solid fill">
              <a:extLst>
                <a:ext uri="{FF2B5EF4-FFF2-40B4-BE49-F238E27FC236}">
                  <a16:creationId xmlns:a16="http://schemas.microsoft.com/office/drawing/2014/main" id="{89230C25-84D0-1062-4A24-80E25B2B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777" y="37312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Office worker male with solid fill">
              <a:extLst>
                <a:ext uri="{FF2B5EF4-FFF2-40B4-BE49-F238E27FC236}">
                  <a16:creationId xmlns:a16="http://schemas.microsoft.com/office/drawing/2014/main" id="{6A6BA233-BF29-FE68-97FC-63EFA802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777" y="1560542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552DC3-E4D3-EE17-FBAD-4C75214742AD}"/>
              </a:ext>
            </a:extLst>
          </p:cNvPr>
          <p:cNvGrpSpPr/>
          <p:nvPr/>
        </p:nvGrpSpPr>
        <p:grpSpPr>
          <a:xfrm>
            <a:off x="5719483" y="1564084"/>
            <a:ext cx="927980" cy="3113787"/>
            <a:chOff x="5719483" y="1564084"/>
            <a:chExt cx="927980" cy="3113787"/>
          </a:xfrm>
        </p:grpSpPr>
        <p:pic>
          <p:nvPicPr>
            <p:cNvPr id="49" name="Graphic 48" descr="Office worker female with solid fill">
              <a:extLst>
                <a:ext uri="{FF2B5EF4-FFF2-40B4-BE49-F238E27FC236}">
                  <a16:creationId xmlns:a16="http://schemas.microsoft.com/office/drawing/2014/main" id="{E118A24C-EAAC-4707-0152-647E5F59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3063" y="376347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Office worker female with solid fill">
              <a:extLst>
                <a:ext uri="{FF2B5EF4-FFF2-40B4-BE49-F238E27FC236}">
                  <a16:creationId xmlns:a16="http://schemas.microsoft.com/office/drawing/2014/main" id="{46F58113-483C-4694-AD71-6E7676A0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9483" y="1564084"/>
              <a:ext cx="914400" cy="9144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487048-C9BD-1D08-CA84-D4B0C11076F8}"/>
              </a:ext>
            </a:extLst>
          </p:cNvPr>
          <p:cNvGrpSpPr/>
          <p:nvPr/>
        </p:nvGrpSpPr>
        <p:grpSpPr>
          <a:xfrm>
            <a:off x="7751189" y="1557489"/>
            <a:ext cx="1026112" cy="3107401"/>
            <a:chOff x="7751189" y="1557489"/>
            <a:chExt cx="1026112" cy="3107401"/>
          </a:xfrm>
        </p:grpSpPr>
        <p:pic>
          <p:nvPicPr>
            <p:cNvPr id="52" name="Graphic 51" descr="Office worker female with solid fill">
              <a:extLst>
                <a:ext uri="{FF2B5EF4-FFF2-40B4-BE49-F238E27FC236}">
                  <a16:creationId xmlns:a16="http://schemas.microsoft.com/office/drawing/2014/main" id="{E355E9AD-5DB9-C2E8-7D12-70CC9F9F1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2901" y="3750490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Office worker female with solid fill">
              <a:extLst>
                <a:ext uri="{FF2B5EF4-FFF2-40B4-BE49-F238E27FC236}">
                  <a16:creationId xmlns:a16="http://schemas.microsoft.com/office/drawing/2014/main" id="{34B19F1C-EFDE-D505-A785-C5886236D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51189" y="1557489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Arrow: Left 64">
            <a:extLst>
              <a:ext uri="{FF2B5EF4-FFF2-40B4-BE49-F238E27FC236}">
                <a16:creationId xmlns:a16="http://schemas.microsoft.com/office/drawing/2014/main" id="{4FBC1E00-CB0E-C14F-EC90-3DFCFEFC7432}"/>
              </a:ext>
            </a:extLst>
          </p:cNvPr>
          <p:cNvSpPr/>
          <p:nvPr/>
        </p:nvSpPr>
        <p:spPr>
          <a:xfrm>
            <a:off x="9548555" y="3975776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11C655F3-0066-32D3-7C8C-0D7CD12EA230}"/>
              </a:ext>
            </a:extLst>
          </p:cNvPr>
          <p:cNvSpPr/>
          <p:nvPr/>
        </p:nvSpPr>
        <p:spPr>
          <a:xfrm>
            <a:off x="78910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67" name="Table 35">
            <a:extLst>
              <a:ext uri="{FF2B5EF4-FFF2-40B4-BE49-F238E27FC236}">
                <a16:creationId xmlns:a16="http://schemas.microsoft.com/office/drawing/2014/main" id="{9269D62E-E83C-5BDA-1170-262B3347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11711"/>
              </p:ext>
            </p:extLst>
          </p:nvPr>
        </p:nvGraphicFramePr>
        <p:xfrm>
          <a:off x="1353381" y="3006253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68" name="Table 35">
            <a:extLst>
              <a:ext uri="{FF2B5EF4-FFF2-40B4-BE49-F238E27FC236}">
                <a16:creationId xmlns:a16="http://schemas.microsoft.com/office/drawing/2014/main" id="{8DAD780E-03D4-D79E-3D22-48CE2B6B1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74378"/>
              </p:ext>
            </p:extLst>
          </p:nvPr>
        </p:nvGraphicFramePr>
        <p:xfrm>
          <a:off x="7439533" y="2999114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69" name="Table 35">
            <a:extLst>
              <a:ext uri="{FF2B5EF4-FFF2-40B4-BE49-F238E27FC236}">
                <a16:creationId xmlns:a16="http://schemas.microsoft.com/office/drawing/2014/main" id="{4B42AAFA-C4FC-920F-F0D8-0BCDF896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11647"/>
              </p:ext>
            </p:extLst>
          </p:nvPr>
        </p:nvGraphicFramePr>
        <p:xfrm>
          <a:off x="1353381" y="5040333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70" name="Table 35">
            <a:extLst>
              <a:ext uri="{FF2B5EF4-FFF2-40B4-BE49-F238E27FC236}">
                <a16:creationId xmlns:a16="http://schemas.microsoft.com/office/drawing/2014/main" id="{ACC524E1-4598-BF3C-0FB0-2BBCF701B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68154"/>
              </p:ext>
            </p:extLst>
          </p:nvPr>
        </p:nvGraphicFramePr>
        <p:xfrm>
          <a:off x="7439533" y="5013251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6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Enqueue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444057" y="1505216"/>
            <a:ext cx="17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Add Sequence: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1506071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 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444056" y="1880738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444055" y="2240875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444054" y="2573347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427331" y="2906790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62357"/>
              </p:ext>
            </p:extLst>
          </p:nvPr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B6CBD7C1-1E63-0571-D0B1-46C2024780BE}"/>
              </a:ext>
            </a:extLst>
          </p:cNvPr>
          <p:cNvGrpSpPr/>
          <p:nvPr/>
        </p:nvGrpSpPr>
        <p:grpSpPr>
          <a:xfrm>
            <a:off x="1665037" y="1564084"/>
            <a:ext cx="914400" cy="3072207"/>
            <a:chOff x="1665037" y="1564084"/>
            <a:chExt cx="914400" cy="3072207"/>
          </a:xfrm>
        </p:grpSpPr>
        <p:pic>
          <p:nvPicPr>
            <p:cNvPr id="51" name="Graphic 50" descr="Office worker male with solid fill">
              <a:extLst>
                <a:ext uri="{FF2B5EF4-FFF2-40B4-BE49-F238E27FC236}">
                  <a16:creationId xmlns:a16="http://schemas.microsoft.com/office/drawing/2014/main" id="{E892C03F-68D3-EAD1-4BBA-BA3E842E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5037" y="1564084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Office worker male with solid fill">
              <a:extLst>
                <a:ext uri="{FF2B5EF4-FFF2-40B4-BE49-F238E27FC236}">
                  <a16:creationId xmlns:a16="http://schemas.microsoft.com/office/drawing/2014/main" id="{091EE3F6-56A6-4552-3935-F53B62DB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65037" y="3721891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91DE99F-AD8A-B2FE-8731-4F8FA9CFC972}"/>
              </a:ext>
            </a:extLst>
          </p:cNvPr>
          <p:cNvGrpSpPr/>
          <p:nvPr/>
        </p:nvGrpSpPr>
        <p:grpSpPr>
          <a:xfrm>
            <a:off x="3687777" y="1560542"/>
            <a:ext cx="914400" cy="3085139"/>
            <a:chOff x="3687777" y="1560542"/>
            <a:chExt cx="914400" cy="3085139"/>
          </a:xfrm>
        </p:grpSpPr>
        <p:pic>
          <p:nvPicPr>
            <p:cNvPr id="53" name="Graphic 52" descr="Office worker male with solid fill">
              <a:extLst>
                <a:ext uri="{FF2B5EF4-FFF2-40B4-BE49-F238E27FC236}">
                  <a16:creationId xmlns:a16="http://schemas.microsoft.com/office/drawing/2014/main" id="{89230C25-84D0-1062-4A24-80E25B2B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777" y="3731281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Office worker male with solid fill">
              <a:extLst>
                <a:ext uri="{FF2B5EF4-FFF2-40B4-BE49-F238E27FC236}">
                  <a16:creationId xmlns:a16="http://schemas.microsoft.com/office/drawing/2014/main" id="{6A6BA233-BF29-FE68-97FC-63EFA802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7777" y="1560542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552DC3-E4D3-EE17-FBAD-4C75214742AD}"/>
              </a:ext>
            </a:extLst>
          </p:cNvPr>
          <p:cNvGrpSpPr/>
          <p:nvPr/>
        </p:nvGrpSpPr>
        <p:grpSpPr>
          <a:xfrm>
            <a:off x="5719483" y="1564084"/>
            <a:ext cx="927980" cy="3113787"/>
            <a:chOff x="5719483" y="1564084"/>
            <a:chExt cx="927980" cy="3113787"/>
          </a:xfrm>
        </p:grpSpPr>
        <p:pic>
          <p:nvPicPr>
            <p:cNvPr id="49" name="Graphic 48" descr="Office worker female with solid fill">
              <a:extLst>
                <a:ext uri="{FF2B5EF4-FFF2-40B4-BE49-F238E27FC236}">
                  <a16:creationId xmlns:a16="http://schemas.microsoft.com/office/drawing/2014/main" id="{E118A24C-EAAC-4707-0152-647E5F59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3063" y="3763471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Office worker female with solid fill">
              <a:extLst>
                <a:ext uri="{FF2B5EF4-FFF2-40B4-BE49-F238E27FC236}">
                  <a16:creationId xmlns:a16="http://schemas.microsoft.com/office/drawing/2014/main" id="{46F58113-483C-4694-AD71-6E7676A0F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9483" y="1564084"/>
              <a:ext cx="914400" cy="9144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4487048-C9BD-1D08-CA84-D4B0C11076F8}"/>
              </a:ext>
            </a:extLst>
          </p:cNvPr>
          <p:cNvGrpSpPr/>
          <p:nvPr/>
        </p:nvGrpSpPr>
        <p:grpSpPr>
          <a:xfrm>
            <a:off x="7751189" y="1557489"/>
            <a:ext cx="1026112" cy="3107401"/>
            <a:chOff x="7751189" y="1557489"/>
            <a:chExt cx="1026112" cy="3107401"/>
          </a:xfrm>
        </p:grpSpPr>
        <p:pic>
          <p:nvPicPr>
            <p:cNvPr id="52" name="Graphic 51" descr="Office worker female with solid fill">
              <a:extLst>
                <a:ext uri="{FF2B5EF4-FFF2-40B4-BE49-F238E27FC236}">
                  <a16:creationId xmlns:a16="http://schemas.microsoft.com/office/drawing/2014/main" id="{E355E9AD-5DB9-C2E8-7D12-70CC9F9F1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2901" y="3750490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Office worker female with solid fill">
              <a:extLst>
                <a:ext uri="{FF2B5EF4-FFF2-40B4-BE49-F238E27FC236}">
                  <a16:creationId xmlns:a16="http://schemas.microsoft.com/office/drawing/2014/main" id="{34B19F1C-EFDE-D505-A785-C5886236D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51189" y="1557489"/>
              <a:ext cx="914400" cy="914400"/>
            </a:xfrm>
            <a:prstGeom prst="rect">
              <a:avLst/>
            </a:prstGeom>
          </p:spPr>
        </p:pic>
      </p:grpSp>
      <p:sp>
        <p:nvSpPr>
          <p:cNvPr id="23" name="Arrow: Left 22">
            <a:extLst>
              <a:ext uri="{FF2B5EF4-FFF2-40B4-BE49-F238E27FC236}">
                <a16:creationId xmlns:a16="http://schemas.microsoft.com/office/drawing/2014/main" id="{F5ADFF71-288B-2FEA-1909-73840C054299}"/>
              </a:ext>
            </a:extLst>
          </p:cNvPr>
          <p:cNvSpPr/>
          <p:nvPr/>
        </p:nvSpPr>
        <p:spPr>
          <a:xfrm>
            <a:off x="9630820" y="3946165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3D16C64-0ACD-278F-52BA-1240EE56E19F}"/>
              </a:ext>
            </a:extLst>
          </p:cNvPr>
          <p:cNvSpPr/>
          <p:nvPr/>
        </p:nvSpPr>
        <p:spPr>
          <a:xfrm>
            <a:off x="67493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5" name="Table 35">
            <a:extLst>
              <a:ext uri="{FF2B5EF4-FFF2-40B4-BE49-F238E27FC236}">
                <a16:creationId xmlns:a16="http://schemas.microsoft.com/office/drawing/2014/main" id="{4419F9BA-E9B1-060E-A46E-F7CADB166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64241"/>
              </p:ext>
            </p:extLst>
          </p:nvPr>
        </p:nvGraphicFramePr>
        <p:xfrm>
          <a:off x="1353381" y="3014251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6" name="Table 35">
            <a:extLst>
              <a:ext uri="{FF2B5EF4-FFF2-40B4-BE49-F238E27FC236}">
                <a16:creationId xmlns:a16="http://schemas.microsoft.com/office/drawing/2014/main" id="{B6E64518-259B-738A-2627-687DD691D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40449"/>
              </p:ext>
            </p:extLst>
          </p:nvPr>
        </p:nvGraphicFramePr>
        <p:xfrm>
          <a:off x="7439533" y="3006253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7" name="Table 35">
            <a:extLst>
              <a:ext uri="{FF2B5EF4-FFF2-40B4-BE49-F238E27FC236}">
                <a16:creationId xmlns:a16="http://schemas.microsoft.com/office/drawing/2014/main" id="{B2836754-B8E0-214E-781A-31796ECDC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85009"/>
              </p:ext>
            </p:extLst>
          </p:nvPr>
        </p:nvGraphicFramePr>
        <p:xfrm>
          <a:off x="1353381" y="5069923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28" name="Table 35">
            <a:extLst>
              <a:ext uri="{FF2B5EF4-FFF2-40B4-BE49-F238E27FC236}">
                <a16:creationId xmlns:a16="http://schemas.microsoft.com/office/drawing/2014/main" id="{89A85440-4A49-D81E-C9A1-9993689A7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83447"/>
              </p:ext>
            </p:extLst>
          </p:nvPr>
        </p:nvGraphicFramePr>
        <p:xfrm>
          <a:off x="7439533" y="506775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16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</a:t>
            </a:r>
            <a:r>
              <a:rPr lang="en-US" sz="6000" b="1" i="0" dirty="0">
                <a:effectLst/>
              </a:rPr>
              <a:t>queue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357924" y="1428855"/>
            <a:ext cx="204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Remove Sequence: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3AC519B0-C58D-1A5B-2A24-87040E5EE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61039"/>
              </p:ext>
            </p:extLst>
          </p:nvPr>
        </p:nvGraphicFramePr>
        <p:xfrm>
          <a:off x="1098139" y="1506071"/>
          <a:ext cx="8128000" cy="1816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14991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 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360225" y="1844389"/>
            <a:ext cx="274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357925" y="2174238"/>
            <a:ext cx="279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357925" y="2527656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Queue. remove(“Mariel”)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357925" y="282576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Queue. remove(“Jane”)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pic>
        <p:nvPicPr>
          <p:cNvPr id="51" name="Graphic 50" descr="Office worker male with solid fill">
            <a:extLst>
              <a:ext uri="{FF2B5EF4-FFF2-40B4-BE49-F238E27FC236}">
                <a16:creationId xmlns:a16="http://schemas.microsoft.com/office/drawing/2014/main" id="{E892C03F-68D3-EAD1-4BBA-BA3E842E7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5037" y="1564084"/>
            <a:ext cx="914400" cy="914400"/>
          </a:xfrm>
          <a:prstGeom prst="rect">
            <a:avLst/>
          </a:prstGeom>
        </p:spPr>
      </p:pic>
      <p:pic>
        <p:nvPicPr>
          <p:cNvPr id="54" name="Graphic 53" descr="Office worker male with solid fill">
            <a:extLst>
              <a:ext uri="{FF2B5EF4-FFF2-40B4-BE49-F238E27FC236}">
                <a16:creationId xmlns:a16="http://schemas.microsoft.com/office/drawing/2014/main" id="{091EE3F6-56A6-4552-3935-F53B62DB9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5037" y="3721891"/>
            <a:ext cx="914400" cy="914400"/>
          </a:xfrm>
          <a:prstGeom prst="rect">
            <a:avLst/>
          </a:prstGeom>
        </p:spPr>
      </p:pic>
      <p:pic>
        <p:nvPicPr>
          <p:cNvPr id="53" name="Graphic 52" descr="Office worker male with solid fill">
            <a:extLst>
              <a:ext uri="{FF2B5EF4-FFF2-40B4-BE49-F238E27FC236}">
                <a16:creationId xmlns:a16="http://schemas.microsoft.com/office/drawing/2014/main" id="{89230C25-84D0-1062-4A24-80E25B2BE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3731281"/>
            <a:ext cx="914400" cy="914400"/>
          </a:xfrm>
          <a:prstGeom prst="rect">
            <a:avLst/>
          </a:prstGeom>
        </p:spPr>
      </p:pic>
      <p:pic>
        <p:nvPicPr>
          <p:cNvPr id="55" name="Graphic 54" descr="Office worker male with solid fill">
            <a:extLst>
              <a:ext uri="{FF2B5EF4-FFF2-40B4-BE49-F238E27FC236}">
                <a16:creationId xmlns:a16="http://schemas.microsoft.com/office/drawing/2014/main" id="{6A6BA233-BF29-FE68-97FC-63EFA802E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1560542"/>
            <a:ext cx="914400" cy="914400"/>
          </a:xfrm>
          <a:prstGeom prst="rect">
            <a:avLst/>
          </a:prstGeom>
        </p:spPr>
      </p:pic>
      <p:pic>
        <p:nvPicPr>
          <p:cNvPr id="49" name="Graphic 48" descr="Office worker female with solid fill">
            <a:extLst>
              <a:ext uri="{FF2B5EF4-FFF2-40B4-BE49-F238E27FC236}">
                <a16:creationId xmlns:a16="http://schemas.microsoft.com/office/drawing/2014/main" id="{E118A24C-EAAC-4707-0152-647E5F59A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063" y="3763471"/>
            <a:ext cx="914400" cy="914400"/>
          </a:xfrm>
          <a:prstGeom prst="rect">
            <a:avLst/>
          </a:prstGeom>
        </p:spPr>
      </p:pic>
      <p:pic>
        <p:nvPicPr>
          <p:cNvPr id="56" name="Graphic 55" descr="Office worker female with solid fill">
            <a:extLst>
              <a:ext uri="{FF2B5EF4-FFF2-40B4-BE49-F238E27FC236}">
                <a16:creationId xmlns:a16="http://schemas.microsoft.com/office/drawing/2014/main" id="{46F58113-483C-4694-AD71-6E7676A0F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9483" y="1564084"/>
            <a:ext cx="914400" cy="914400"/>
          </a:xfrm>
          <a:prstGeom prst="rect">
            <a:avLst/>
          </a:prstGeom>
        </p:spPr>
      </p:pic>
      <p:pic>
        <p:nvPicPr>
          <p:cNvPr id="52" name="Graphic 51" descr="Office worker female with solid fill">
            <a:extLst>
              <a:ext uri="{FF2B5EF4-FFF2-40B4-BE49-F238E27FC236}">
                <a16:creationId xmlns:a16="http://schemas.microsoft.com/office/drawing/2014/main" id="{E355E9AD-5DB9-C2E8-7D12-70CC9F9F1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2901" y="3750490"/>
            <a:ext cx="914400" cy="914400"/>
          </a:xfrm>
          <a:prstGeom prst="rect">
            <a:avLst/>
          </a:prstGeom>
        </p:spPr>
      </p:pic>
      <p:pic>
        <p:nvPicPr>
          <p:cNvPr id="57" name="Graphic 56" descr="Office worker female with solid fill">
            <a:extLst>
              <a:ext uri="{FF2B5EF4-FFF2-40B4-BE49-F238E27FC236}">
                <a16:creationId xmlns:a16="http://schemas.microsoft.com/office/drawing/2014/main" id="{34B19F1C-EFDE-D505-A785-C5886236D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1189" y="1557489"/>
            <a:ext cx="914400" cy="914400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F13222C7-6AED-4DB3-FACF-5BEAAD04F66C}"/>
              </a:ext>
            </a:extLst>
          </p:cNvPr>
          <p:cNvSpPr/>
          <p:nvPr/>
        </p:nvSpPr>
        <p:spPr>
          <a:xfrm>
            <a:off x="148919" y="394037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7B5C599-BB14-271B-0573-8DDDF909D806}"/>
              </a:ext>
            </a:extLst>
          </p:cNvPr>
          <p:cNvSpPr/>
          <p:nvPr/>
        </p:nvSpPr>
        <p:spPr>
          <a:xfrm>
            <a:off x="9503535" y="3933364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9" name="Table 35">
            <a:extLst>
              <a:ext uri="{FF2B5EF4-FFF2-40B4-BE49-F238E27FC236}">
                <a16:creationId xmlns:a16="http://schemas.microsoft.com/office/drawing/2014/main" id="{F3437A70-1B15-8326-A91E-ACEAAECBC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07737"/>
              </p:ext>
            </p:extLst>
          </p:nvPr>
        </p:nvGraphicFramePr>
        <p:xfrm>
          <a:off x="1353381" y="3014251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32" name="Table 35">
            <a:extLst>
              <a:ext uri="{FF2B5EF4-FFF2-40B4-BE49-F238E27FC236}">
                <a16:creationId xmlns:a16="http://schemas.microsoft.com/office/drawing/2014/main" id="{EF10A4AE-5F75-E6AC-B92D-5FC7CA5DC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38657"/>
              </p:ext>
            </p:extLst>
          </p:nvPr>
        </p:nvGraphicFramePr>
        <p:xfrm>
          <a:off x="3376121" y="2986244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33" name="Table 35">
            <a:extLst>
              <a:ext uri="{FF2B5EF4-FFF2-40B4-BE49-F238E27FC236}">
                <a16:creationId xmlns:a16="http://schemas.microsoft.com/office/drawing/2014/main" id="{7B0A443D-816E-5B5A-BEF2-E745D12F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06057"/>
              </p:ext>
            </p:extLst>
          </p:nvPr>
        </p:nvGraphicFramePr>
        <p:xfrm>
          <a:off x="5407827" y="2956439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34" name="Table 35">
            <a:extLst>
              <a:ext uri="{FF2B5EF4-FFF2-40B4-BE49-F238E27FC236}">
                <a16:creationId xmlns:a16="http://schemas.microsoft.com/office/drawing/2014/main" id="{CB8BD55C-F4B7-F9A0-EA15-55D0697E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58555"/>
              </p:ext>
            </p:extLst>
          </p:nvPr>
        </p:nvGraphicFramePr>
        <p:xfrm>
          <a:off x="7439533" y="2956439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PH" b="1" dirty="0">
                          <a:solidFill>
                            <a:schemeClr val="accent5"/>
                          </a:solidFill>
                        </a:rPr>
                        <a:t>Rear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4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300" b="1" i="0" dirty="0">
                <a:effectLst/>
              </a:rPr>
              <a:t>Queue Implementation Using Linked Lists</a:t>
            </a:r>
            <a:endParaRPr lang="en-PH" sz="4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357925" y="1506071"/>
            <a:ext cx="17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Add Sequence: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357924" y="1881593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357923" y="2241730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357922" y="257420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341199" y="290764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pic>
        <p:nvPicPr>
          <p:cNvPr id="54" name="Graphic 53" descr="Office worker male with solid fill">
            <a:extLst>
              <a:ext uri="{FF2B5EF4-FFF2-40B4-BE49-F238E27FC236}">
                <a16:creationId xmlns:a16="http://schemas.microsoft.com/office/drawing/2014/main" id="{091EE3F6-56A6-4552-3935-F53B62DB9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5037" y="3721891"/>
            <a:ext cx="914400" cy="914400"/>
          </a:xfrm>
          <a:prstGeom prst="rect">
            <a:avLst/>
          </a:prstGeom>
        </p:spPr>
      </p:pic>
      <p:pic>
        <p:nvPicPr>
          <p:cNvPr id="53" name="Graphic 52" descr="Office worker male with solid fill">
            <a:extLst>
              <a:ext uri="{FF2B5EF4-FFF2-40B4-BE49-F238E27FC236}">
                <a16:creationId xmlns:a16="http://schemas.microsoft.com/office/drawing/2014/main" id="{89230C25-84D0-1062-4A24-80E25B2BE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3731281"/>
            <a:ext cx="914400" cy="914400"/>
          </a:xfrm>
          <a:prstGeom prst="rect">
            <a:avLst/>
          </a:prstGeom>
        </p:spPr>
      </p:pic>
      <p:pic>
        <p:nvPicPr>
          <p:cNvPr id="49" name="Graphic 48" descr="Office worker female with solid fill">
            <a:extLst>
              <a:ext uri="{FF2B5EF4-FFF2-40B4-BE49-F238E27FC236}">
                <a16:creationId xmlns:a16="http://schemas.microsoft.com/office/drawing/2014/main" id="{E118A24C-EAAC-4707-0152-647E5F59A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063" y="3763471"/>
            <a:ext cx="914400" cy="914400"/>
          </a:xfrm>
          <a:prstGeom prst="rect">
            <a:avLst/>
          </a:prstGeom>
        </p:spPr>
      </p:pic>
      <p:pic>
        <p:nvPicPr>
          <p:cNvPr id="52" name="Graphic 51" descr="Office worker female with solid fill">
            <a:extLst>
              <a:ext uri="{FF2B5EF4-FFF2-40B4-BE49-F238E27FC236}">
                <a16:creationId xmlns:a16="http://schemas.microsoft.com/office/drawing/2014/main" id="{E355E9AD-5DB9-C2E8-7D12-70CC9F9F1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2901" y="3750490"/>
            <a:ext cx="914400" cy="914400"/>
          </a:xfrm>
          <a:prstGeom prst="rect">
            <a:avLst/>
          </a:prstGeom>
        </p:spPr>
      </p:pic>
      <p:sp>
        <p:nvSpPr>
          <p:cNvPr id="65" name="Arrow: Left 64">
            <a:extLst>
              <a:ext uri="{FF2B5EF4-FFF2-40B4-BE49-F238E27FC236}">
                <a16:creationId xmlns:a16="http://schemas.microsoft.com/office/drawing/2014/main" id="{4FBC1E00-CB0E-C14F-EC90-3DFCFEFC7432}"/>
              </a:ext>
            </a:extLst>
          </p:cNvPr>
          <p:cNvSpPr/>
          <p:nvPr/>
        </p:nvSpPr>
        <p:spPr>
          <a:xfrm>
            <a:off x="9548555" y="3975776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11C655F3-0066-32D3-7C8C-0D7CD12EA230}"/>
              </a:ext>
            </a:extLst>
          </p:cNvPr>
          <p:cNvSpPr/>
          <p:nvPr/>
        </p:nvSpPr>
        <p:spPr>
          <a:xfrm>
            <a:off x="78910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D7A3F12D-B88E-6C73-671D-F72A1B04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23283"/>
              </p:ext>
            </p:extLst>
          </p:nvPr>
        </p:nvGraphicFramePr>
        <p:xfrm>
          <a:off x="1098139" y="2066453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Neil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38259021-FEA5-6130-66B4-8BB7274A4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17274"/>
              </p:ext>
            </p:extLst>
          </p:nvPr>
        </p:nvGraphicFramePr>
        <p:xfrm>
          <a:off x="3155324" y="2062422"/>
          <a:ext cx="195019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95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975095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Lawrence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EF6EBE5-7EF6-F9E6-3FA3-8449EB3B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84111"/>
              </p:ext>
            </p:extLst>
          </p:nvPr>
        </p:nvGraphicFramePr>
        <p:xfrm>
          <a:off x="5551860" y="206963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Mariel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7F3EA319-36E1-8A94-0BE8-9A2E3C8E1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62240"/>
              </p:ext>
            </p:extLst>
          </p:nvPr>
        </p:nvGraphicFramePr>
        <p:xfrm>
          <a:off x="7612440" y="207044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A88E87-E69B-4BD1-6B93-9AD773B5A43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2637659" y="2245302"/>
            <a:ext cx="517665" cy="4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44651A-7E07-377A-50B8-D2D3369721C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105514" y="2245302"/>
            <a:ext cx="446346" cy="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8FE9AE-A7DC-193D-B49D-DFFCF4E1F6C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091380" y="2252517"/>
            <a:ext cx="521060" cy="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35">
            <a:extLst>
              <a:ext uri="{FF2B5EF4-FFF2-40B4-BE49-F238E27FC236}">
                <a16:creationId xmlns:a16="http://schemas.microsoft.com/office/drawing/2014/main" id="{5B1530A2-D4E6-395C-3EA0-AF6686B72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37170"/>
              </p:ext>
            </p:extLst>
          </p:nvPr>
        </p:nvGraphicFramePr>
        <p:xfrm>
          <a:off x="1099947" y="251070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3" name="Table 35">
            <a:extLst>
              <a:ext uri="{FF2B5EF4-FFF2-40B4-BE49-F238E27FC236}">
                <a16:creationId xmlns:a16="http://schemas.microsoft.com/office/drawing/2014/main" id="{113A4C25-7463-4EE6-5BC0-F4535D2C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8014"/>
              </p:ext>
            </p:extLst>
          </p:nvPr>
        </p:nvGraphicFramePr>
        <p:xfrm>
          <a:off x="7612440" y="248900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4" name="Table 35">
            <a:extLst>
              <a:ext uri="{FF2B5EF4-FFF2-40B4-BE49-F238E27FC236}">
                <a16:creationId xmlns:a16="http://schemas.microsoft.com/office/drawing/2014/main" id="{DBDE1BE3-7E90-B19D-C440-9BD1ED37F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53188"/>
              </p:ext>
            </p:extLst>
          </p:nvPr>
        </p:nvGraphicFramePr>
        <p:xfrm>
          <a:off x="7551245" y="5097594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5" name="Table 35">
            <a:extLst>
              <a:ext uri="{FF2B5EF4-FFF2-40B4-BE49-F238E27FC236}">
                <a16:creationId xmlns:a16="http://schemas.microsoft.com/office/drawing/2014/main" id="{30C15353-786C-3CF9-BFAA-67609731B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3670"/>
              </p:ext>
            </p:extLst>
          </p:nvPr>
        </p:nvGraphicFramePr>
        <p:xfrm>
          <a:off x="1353381" y="5041882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i="0" dirty="0">
                <a:effectLst/>
              </a:rPr>
              <a:t>Enqueue</a:t>
            </a:r>
            <a:endParaRPr lang="en-PH" sz="5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357925" y="1506071"/>
            <a:ext cx="173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Add Sequence: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357924" y="1881593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357923" y="2241730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357922" y="2574202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341199" y="290764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Queue.add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pSp>
        <p:nvGrpSpPr>
          <p:cNvPr id="2" name="Graphic 53" descr="Office worker male with solid fill">
            <a:extLst>
              <a:ext uri="{FF2B5EF4-FFF2-40B4-BE49-F238E27FC236}">
                <a16:creationId xmlns:a16="http://schemas.microsoft.com/office/drawing/2014/main" id="{4A81C1E6-0735-6922-E6DC-DAD51E7B544B}"/>
              </a:ext>
            </a:extLst>
          </p:cNvPr>
          <p:cNvGrpSpPr/>
          <p:nvPr/>
        </p:nvGrpSpPr>
        <p:grpSpPr>
          <a:xfrm>
            <a:off x="1817494" y="3807615"/>
            <a:ext cx="609561" cy="751636"/>
            <a:chOff x="1817494" y="3807615"/>
            <a:chExt cx="609561" cy="751636"/>
          </a:xfrm>
          <a:solidFill>
            <a:srgbClr val="000000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56459BC-EEF9-CF05-7D7C-4A56E999FE5F}"/>
                </a:ext>
              </a:extLst>
            </p:cNvPr>
            <p:cNvSpPr/>
            <p:nvPr/>
          </p:nvSpPr>
          <p:spPr>
            <a:xfrm>
              <a:off x="2074669" y="4236241"/>
              <a:ext cx="95250" cy="57150"/>
            </a:xfrm>
            <a:custGeom>
              <a:avLst/>
              <a:gdLst>
                <a:gd name="connsiteX0" fmla="*/ 18478 w 95250"/>
                <a:gd name="connsiteY0" fmla="*/ 57150 h 57150"/>
                <a:gd name="connsiteX1" fmla="*/ 76772 w 95250"/>
                <a:gd name="connsiteY1" fmla="*/ 57150 h 57150"/>
                <a:gd name="connsiteX2" fmla="*/ 95250 w 95250"/>
                <a:gd name="connsiteY2" fmla="*/ 0 h 57150"/>
                <a:gd name="connsiteX3" fmla="*/ 0 w 95250"/>
                <a:gd name="connsiteY3" fmla="*/ 0 h 57150"/>
                <a:gd name="connsiteX4" fmla="*/ 18478 w 952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57150">
                  <a:moveTo>
                    <a:pt x="18478" y="57150"/>
                  </a:moveTo>
                  <a:lnTo>
                    <a:pt x="76772" y="5715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18478" y="57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D8072F-5813-7C6D-0DA0-3D054B9051F0}"/>
                </a:ext>
              </a:extLst>
            </p:cNvPr>
            <p:cNvSpPr/>
            <p:nvPr/>
          </p:nvSpPr>
          <p:spPr>
            <a:xfrm>
              <a:off x="2081622" y="4312441"/>
              <a:ext cx="81343" cy="228600"/>
            </a:xfrm>
            <a:custGeom>
              <a:avLst/>
              <a:gdLst>
                <a:gd name="connsiteX0" fmla="*/ 12954 w 81343"/>
                <a:gd name="connsiteY0" fmla="*/ 0 h 228600"/>
                <a:gd name="connsiteX1" fmla="*/ 0 w 81343"/>
                <a:gd name="connsiteY1" fmla="*/ 187928 h 228600"/>
                <a:gd name="connsiteX2" fmla="*/ 40672 w 81343"/>
                <a:gd name="connsiteY2" fmla="*/ 228600 h 228600"/>
                <a:gd name="connsiteX3" fmla="*/ 81344 w 81343"/>
                <a:gd name="connsiteY3" fmla="*/ 187928 h 228600"/>
                <a:gd name="connsiteX4" fmla="*/ 68390 w 81343"/>
                <a:gd name="connsiteY4" fmla="*/ 0 h 228600"/>
                <a:gd name="connsiteX5" fmla="*/ 12954 w 81343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" h="228600">
                  <a:moveTo>
                    <a:pt x="12954" y="0"/>
                  </a:moveTo>
                  <a:lnTo>
                    <a:pt x="0" y="187928"/>
                  </a:lnTo>
                  <a:lnTo>
                    <a:pt x="40672" y="228600"/>
                  </a:lnTo>
                  <a:lnTo>
                    <a:pt x="81344" y="187928"/>
                  </a:lnTo>
                  <a:lnTo>
                    <a:pt x="68390" y="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30DF78F-08FC-545D-490B-EF6EE30EF03F}"/>
                </a:ext>
              </a:extLst>
            </p:cNvPr>
            <p:cNvSpPr/>
            <p:nvPr/>
          </p:nvSpPr>
          <p:spPr>
            <a:xfrm>
              <a:off x="1817494" y="3807615"/>
              <a:ext cx="609561" cy="751636"/>
            </a:xfrm>
            <a:custGeom>
              <a:avLst/>
              <a:gdLst>
                <a:gd name="connsiteX0" fmla="*/ 609543 w 609561"/>
                <a:gd name="connsiteY0" fmla="*/ 533019 h 751636"/>
                <a:gd name="connsiteX1" fmla="*/ 573977 w 609561"/>
                <a:gd name="connsiteY1" fmla="*/ 461582 h 751636"/>
                <a:gd name="connsiteX2" fmla="*/ 452666 w 609561"/>
                <a:gd name="connsiteY2" fmla="*/ 398774 h 751636"/>
                <a:gd name="connsiteX3" fmla="*/ 405946 w 609561"/>
                <a:gd name="connsiteY3" fmla="*/ 379600 h 751636"/>
                <a:gd name="connsiteX4" fmla="*/ 400040 w 609561"/>
                <a:gd name="connsiteY4" fmla="*/ 370789 h 751636"/>
                <a:gd name="connsiteX5" fmla="*/ 400040 w 609561"/>
                <a:gd name="connsiteY5" fmla="*/ 347415 h 751636"/>
                <a:gd name="connsiteX6" fmla="*/ 457057 w 609561"/>
                <a:gd name="connsiteY6" fmla="*/ 231562 h 751636"/>
                <a:gd name="connsiteX7" fmla="*/ 481327 w 609561"/>
                <a:gd name="connsiteY7" fmla="*/ 189929 h 751636"/>
                <a:gd name="connsiteX8" fmla="*/ 485575 w 609561"/>
                <a:gd name="connsiteY8" fmla="*/ 162716 h 751636"/>
                <a:gd name="connsiteX9" fmla="*/ 385839 w 609561"/>
                <a:gd name="connsiteY9" fmla="*/ 17936 h 751636"/>
                <a:gd name="connsiteX10" fmla="*/ 371875 w 609561"/>
                <a:gd name="connsiteY10" fmla="*/ 19183 h 751636"/>
                <a:gd name="connsiteX11" fmla="*/ 362255 w 609561"/>
                <a:gd name="connsiteY11" fmla="*/ 25851 h 751636"/>
                <a:gd name="connsiteX12" fmla="*/ 351615 w 609561"/>
                <a:gd name="connsiteY12" fmla="*/ 11306 h 751636"/>
                <a:gd name="connsiteX13" fmla="*/ 337871 w 609561"/>
                <a:gd name="connsiteY13" fmla="*/ 2553 h 751636"/>
                <a:gd name="connsiteX14" fmla="*/ 307867 w 609561"/>
                <a:gd name="connsiteY14" fmla="*/ 0 h 751636"/>
                <a:gd name="connsiteX15" fmla="*/ 132512 w 609561"/>
                <a:gd name="connsiteY15" fmla="*/ 145352 h 751636"/>
                <a:gd name="connsiteX16" fmla="*/ 132131 w 609561"/>
                <a:gd name="connsiteY16" fmla="*/ 147428 h 751636"/>
                <a:gd name="connsiteX17" fmla="*/ 103975 w 609561"/>
                <a:gd name="connsiteY17" fmla="*/ 216646 h 751636"/>
                <a:gd name="connsiteX18" fmla="*/ 152438 w 609561"/>
                <a:gd name="connsiteY18" fmla="*/ 216646 h 751636"/>
                <a:gd name="connsiteX19" fmla="*/ 152438 w 609561"/>
                <a:gd name="connsiteY19" fmla="*/ 228600 h 751636"/>
                <a:gd name="connsiteX20" fmla="*/ 209493 w 609561"/>
                <a:gd name="connsiteY20" fmla="*/ 347348 h 751636"/>
                <a:gd name="connsiteX21" fmla="*/ 209493 w 609561"/>
                <a:gd name="connsiteY21" fmla="*/ 370742 h 751636"/>
                <a:gd name="connsiteX22" fmla="*/ 203587 w 609561"/>
                <a:gd name="connsiteY22" fmla="*/ 379552 h 751636"/>
                <a:gd name="connsiteX23" fmla="*/ 156915 w 609561"/>
                <a:gd name="connsiteY23" fmla="*/ 398688 h 751636"/>
                <a:gd name="connsiteX24" fmla="*/ 35814 w 609561"/>
                <a:gd name="connsiteY24" fmla="*/ 461277 h 751636"/>
                <a:gd name="connsiteX25" fmla="*/ 0 w 609561"/>
                <a:gd name="connsiteY25" fmla="*/ 533400 h 751636"/>
                <a:gd name="connsiteX26" fmla="*/ 0 w 609561"/>
                <a:gd name="connsiteY26" fmla="*/ 700088 h 751636"/>
                <a:gd name="connsiteX27" fmla="*/ 7620 w 609561"/>
                <a:gd name="connsiteY27" fmla="*/ 705803 h 751636"/>
                <a:gd name="connsiteX28" fmla="*/ 221933 w 609561"/>
                <a:gd name="connsiteY28" fmla="*/ 750456 h 751636"/>
                <a:gd name="connsiteX29" fmla="*/ 244345 w 609561"/>
                <a:gd name="connsiteY29" fmla="*/ 751618 h 751636"/>
                <a:gd name="connsiteX30" fmla="*/ 207274 w 609561"/>
                <a:gd name="connsiteY30" fmla="*/ 419195 h 751636"/>
                <a:gd name="connsiteX31" fmla="*/ 218046 w 609561"/>
                <a:gd name="connsiteY31" fmla="*/ 414776 h 751636"/>
                <a:gd name="connsiteX32" fmla="*/ 247593 w 609561"/>
                <a:gd name="connsiteY32" fmla="*/ 370742 h 751636"/>
                <a:gd name="connsiteX33" fmla="*/ 247593 w 609561"/>
                <a:gd name="connsiteY33" fmla="*/ 369789 h 751636"/>
                <a:gd name="connsiteX34" fmla="*/ 361950 w 609561"/>
                <a:gd name="connsiteY34" fmla="*/ 369789 h 751636"/>
                <a:gd name="connsiteX35" fmla="*/ 361950 w 609561"/>
                <a:gd name="connsiteY35" fmla="*/ 370742 h 751636"/>
                <a:gd name="connsiteX36" fmla="*/ 391478 w 609561"/>
                <a:gd name="connsiteY36" fmla="*/ 414795 h 751636"/>
                <a:gd name="connsiteX37" fmla="*/ 402250 w 609561"/>
                <a:gd name="connsiteY37" fmla="*/ 419214 h 751636"/>
                <a:gd name="connsiteX38" fmla="*/ 365169 w 609561"/>
                <a:gd name="connsiteY38" fmla="*/ 751637 h 751636"/>
                <a:gd name="connsiteX39" fmla="*/ 387572 w 609561"/>
                <a:gd name="connsiteY39" fmla="*/ 750475 h 751636"/>
                <a:gd name="connsiteX40" fmla="*/ 601942 w 609561"/>
                <a:gd name="connsiteY40" fmla="*/ 705822 h 751636"/>
                <a:gd name="connsiteX41" fmla="*/ 609562 w 609561"/>
                <a:gd name="connsiteY41" fmla="*/ 700107 h 751636"/>
                <a:gd name="connsiteX42" fmla="*/ 190538 w 609561"/>
                <a:gd name="connsiteY42" fmla="*/ 228600 h 751636"/>
                <a:gd name="connsiteX43" fmla="*/ 190538 w 609561"/>
                <a:gd name="connsiteY43" fmla="*/ 216646 h 751636"/>
                <a:gd name="connsiteX44" fmla="*/ 256918 w 609561"/>
                <a:gd name="connsiteY44" fmla="*/ 216646 h 751636"/>
                <a:gd name="connsiteX45" fmla="*/ 384362 w 609561"/>
                <a:gd name="connsiteY45" fmla="*/ 127435 h 751636"/>
                <a:gd name="connsiteX46" fmla="*/ 419138 w 609561"/>
                <a:gd name="connsiteY46" fmla="*/ 131912 h 751636"/>
                <a:gd name="connsiteX47" fmla="*/ 419138 w 609561"/>
                <a:gd name="connsiteY47" fmla="*/ 228600 h 751636"/>
                <a:gd name="connsiteX48" fmla="*/ 304838 w 609561"/>
                <a:gd name="connsiteY48" fmla="*/ 342900 h 751636"/>
                <a:gd name="connsiteX49" fmla="*/ 190538 w 609561"/>
                <a:gd name="connsiteY49" fmla="*/ 228600 h 751636"/>
                <a:gd name="connsiteX50" fmla="*/ 533390 w 609561"/>
                <a:gd name="connsiteY50" fmla="*/ 581025 h 751636"/>
                <a:gd name="connsiteX51" fmla="*/ 447665 w 609561"/>
                <a:gd name="connsiteY51" fmla="*/ 581025 h 751636"/>
                <a:gd name="connsiteX52" fmla="*/ 447665 w 609561"/>
                <a:gd name="connsiteY52" fmla="*/ 561975 h 751636"/>
                <a:gd name="connsiteX53" fmla="*/ 533390 w 609561"/>
                <a:gd name="connsiteY53" fmla="*/ 561975 h 7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9561" h="751636">
                  <a:moveTo>
                    <a:pt x="609543" y="533019"/>
                  </a:moveTo>
                  <a:cubicBezTo>
                    <a:pt x="609008" y="505076"/>
                    <a:pt x="595951" y="478850"/>
                    <a:pt x="573977" y="461582"/>
                  </a:cubicBezTo>
                  <a:cubicBezTo>
                    <a:pt x="538391" y="432454"/>
                    <a:pt x="496567" y="414471"/>
                    <a:pt x="452666" y="398774"/>
                  </a:cubicBezTo>
                  <a:lnTo>
                    <a:pt x="405946" y="379600"/>
                  </a:lnTo>
                  <a:cubicBezTo>
                    <a:pt x="402373" y="378132"/>
                    <a:pt x="400040" y="374652"/>
                    <a:pt x="400040" y="370789"/>
                  </a:cubicBezTo>
                  <a:lnTo>
                    <a:pt x="400040" y="347415"/>
                  </a:lnTo>
                  <a:cubicBezTo>
                    <a:pt x="435313" y="319185"/>
                    <a:pt x="456206" y="276733"/>
                    <a:pt x="457057" y="231562"/>
                  </a:cubicBezTo>
                  <a:lnTo>
                    <a:pt x="481327" y="189929"/>
                  </a:lnTo>
                  <a:cubicBezTo>
                    <a:pt x="484961" y="181346"/>
                    <a:pt x="486420" y="171998"/>
                    <a:pt x="485575" y="162716"/>
                  </a:cubicBezTo>
                  <a:cubicBezTo>
                    <a:pt x="480054" y="100293"/>
                    <a:pt x="442197" y="45338"/>
                    <a:pt x="385839" y="17936"/>
                  </a:cubicBezTo>
                  <a:cubicBezTo>
                    <a:pt x="381299" y="15806"/>
                    <a:pt x="375965" y="16282"/>
                    <a:pt x="371875" y="19183"/>
                  </a:cubicBezTo>
                  <a:lnTo>
                    <a:pt x="362255" y="25851"/>
                  </a:lnTo>
                  <a:lnTo>
                    <a:pt x="351615" y="11306"/>
                  </a:lnTo>
                  <a:cubicBezTo>
                    <a:pt x="348341" y="6719"/>
                    <a:pt x="343413" y="3581"/>
                    <a:pt x="337871" y="2553"/>
                  </a:cubicBezTo>
                  <a:cubicBezTo>
                    <a:pt x="327961" y="843"/>
                    <a:pt x="317923" y="-11"/>
                    <a:pt x="307867" y="0"/>
                  </a:cubicBezTo>
                  <a:cubicBezTo>
                    <a:pt x="222079" y="11"/>
                    <a:pt x="148435" y="61054"/>
                    <a:pt x="132512" y="145352"/>
                  </a:cubicBezTo>
                  <a:lnTo>
                    <a:pt x="132131" y="147428"/>
                  </a:lnTo>
                  <a:cubicBezTo>
                    <a:pt x="127506" y="172163"/>
                    <a:pt x="117929" y="195706"/>
                    <a:pt x="103975" y="216646"/>
                  </a:cubicBezTo>
                  <a:lnTo>
                    <a:pt x="152438" y="216646"/>
                  </a:lnTo>
                  <a:lnTo>
                    <a:pt x="152438" y="228600"/>
                  </a:lnTo>
                  <a:cubicBezTo>
                    <a:pt x="152441" y="274793"/>
                    <a:pt x="173432" y="318481"/>
                    <a:pt x="209493" y="347348"/>
                  </a:cubicBezTo>
                  <a:lnTo>
                    <a:pt x="209493" y="370742"/>
                  </a:lnTo>
                  <a:cubicBezTo>
                    <a:pt x="209493" y="374604"/>
                    <a:pt x="207160" y="378085"/>
                    <a:pt x="203587" y="379552"/>
                  </a:cubicBezTo>
                  <a:lnTo>
                    <a:pt x="156915" y="398688"/>
                  </a:lnTo>
                  <a:cubicBezTo>
                    <a:pt x="112986" y="414395"/>
                    <a:pt x="71190" y="432349"/>
                    <a:pt x="35814" y="461277"/>
                  </a:cubicBezTo>
                  <a:cubicBezTo>
                    <a:pt x="13593" y="478673"/>
                    <a:pt x="430" y="505183"/>
                    <a:pt x="0" y="533400"/>
                  </a:cubicBezTo>
                  <a:lnTo>
                    <a:pt x="0" y="700088"/>
                  </a:lnTo>
                  <a:lnTo>
                    <a:pt x="7620" y="705803"/>
                  </a:lnTo>
                  <a:cubicBezTo>
                    <a:pt x="49387" y="737130"/>
                    <a:pt x="159849" y="747227"/>
                    <a:pt x="221933" y="750456"/>
                  </a:cubicBezTo>
                  <a:lnTo>
                    <a:pt x="244345" y="751618"/>
                  </a:lnTo>
                  <a:lnTo>
                    <a:pt x="207274" y="419195"/>
                  </a:lnTo>
                  <a:lnTo>
                    <a:pt x="218046" y="414776"/>
                  </a:lnTo>
                  <a:cubicBezTo>
                    <a:pt x="235941" y="407482"/>
                    <a:pt x="247626" y="390066"/>
                    <a:pt x="247593" y="370742"/>
                  </a:cubicBezTo>
                  <a:lnTo>
                    <a:pt x="247593" y="369789"/>
                  </a:lnTo>
                  <a:cubicBezTo>
                    <a:pt x="284243" y="384757"/>
                    <a:pt x="325300" y="384757"/>
                    <a:pt x="361950" y="369789"/>
                  </a:cubicBezTo>
                  <a:lnTo>
                    <a:pt x="361950" y="370742"/>
                  </a:lnTo>
                  <a:cubicBezTo>
                    <a:pt x="361905" y="390068"/>
                    <a:pt x="373584" y="407492"/>
                    <a:pt x="391478" y="414795"/>
                  </a:cubicBezTo>
                  <a:lnTo>
                    <a:pt x="402250" y="419214"/>
                  </a:lnTo>
                  <a:lnTo>
                    <a:pt x="365169" y="751637"/>
                  </a:lnTo>
                  <a:lnTo>
                    <a:pt x="387572" y="750475"/>
                  </a:lnTo>
                  <a:cubicBezTo>
                    <a:pt x="449704" y="747246"/>
                    <a:pt x="560165" y="737140"/>
                    <a:pt x="601942" y="705822"/>
                  </a:cubicBezTo>
                  <a:lnTo>
                    <a:pt x="609562" y="700107"/>
                  </a:lnTo>
                  <a:close/>
                  <a:moveTo>
                    <a:pt x="190538" y="228600"/>
                  </a:moveTo>
                  <a:lnTo>
                    <a:pt x="190538" y="216646"/>
                  </a:lnTo>
                  <a:lnTo>
                    <a:pt x="256918" y="216646"/>
                  </a:lnTo>
                  <a:cubicBezTo>
                    <a:pt x="354835" y="216646"/>
                    <a:pt x="341519" y="138608"/>
                    <a:pt x="384362" y="127435"/>
                  </a:cubicBezTo>
                  <a:cubicBezTo>
                    <a:pt x="396137" y="125242"/>
                    <a:pt x="408302" y="126808"/>
                    <a:pt x="419138" y="131912"/>
                  </a:cubicBezTo>
                  <a:lnTo>
                    <a:pt x="419138" y="228600"/>
                  </a:lnTo>
                  <a:cubicBezTo>
                    <a:pt x="419138" y="291726"/>
                    <a:pt x="367964" y="342900"/>
                    <a:pt x="304838" y="342900"/>
                  </a:cubicBezTo>
                  <a:cubicBezTo>
                    <a:pt x="241712" y="342900"/>
                    <a:pt x="190538" y="291726"/>
                    <a:pt x="190538" y="228600"/>
                  </a:cubicBezTo>
                  <a:close/>
                  <a:moveTo>
                    <a:pt x="533390" y="581025"/>
                  </a:moveTo>
                  <a:lnTo>
                    <a:pt x="447665" y="581025"/>
                  </a:lnTo>
                  <a:lnTo>
                    <a:pt x="447665" y="561975"/>
                  </a:lnTo>
                  <a:lnTo>
                    <a:pt x="533390" y="5619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</p:grpSp>
      <p:pic>
        <p:nvPicPr>
          <p:cNvPr id="53" name="Graphic 52" descr="Office worker male with solid fill">
            <a:extLst>
              <a:ext uri="{FF2B5EF4-FFF2-40B4-BE49-F238E27FC236}">
                <a16:creationId xmlns:a16="http://schemas.microsoft.com/office/drawing/2014/main" id="{89230C25-84D0-1062-4A24-80E25B2BE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3731281"/>
            <a:ext cx="914400" cy="914400"/>
          </a:xfrm>
          <a:prstGeom prst="rect">
            <a:avLst/>
          </a:prstGeom>
        </p:spPr>
      </p:pic>
      <p:pic>
        <p:nvPicPr>
          <p:cNvPr id="49" name="Graphic 48" descr="Office worker female with solid fill">
            <a:extLst>
              <a:ext uri="{FF2B5EF4-FFF2-40B4-BE49-F238E27FC236}">
                <a16:creationId xmlns:a16="http://schemas.microsoft.com/office/drawing/2014/main" id="{E118A24C-EAAC-4707-0152-647E5F59A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063" y="3763471"/>
            <a:ext cx="914400" cy="914400"/>
          </a:xfrm>
          <a:prstGeom prst="rect">
            <a:avLst/>
          </a:prstGeom>
        </p:spPr>
      </p:pic>
      <p:pic>
        <p:nvPicPr>
          <p:cNvPr id="52" name="Graphic 51" descr="Office worker female with solid fill">
            <a:extLst>
              <a:ext uri="{FF2B5EF4-FFF2-40B4-BE49-F238E27FC236}">
                <a16:creationId xmlns:a16="http://schemas.microsoft.com/office/drawing/2014/main" id="{E355E9AD-5DB9-C2E8-7D12-70CC9F9F1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2901" y="3750490"/>
            <a:ext cx="914400" cy="914400"/>
          </a:xfrm>
          <a:prstGeom prst="rect">
            <a:avLst/>
          </a:prstGeom>
        </p:spPr>
      </p:pic>
      <p:sp>
        <p:nvSpPr>
          <p:cNvPr id="65" name="Arrow: Left 64">
            <a:extLst>
              <a:ext uri="{FF2B5EF4-FFF2-40B4-BE49-F238E27FC236}">
                <a16:creationId xmlns:a16="http://schemas.microsoft.com/office/drawing/2014/main" id="{4FBC1E00-CB0E-C14F-EC90-3DFCFEFC7432}"/>
              </a:ext>
            </a:extLst>
          </p:cNvPr>
          <p:cNvSpPr/>
          <p:nvPr/>
        </p:nvSpPr>
        <p:spPr>
          <a:xfrm>
            <a:off x="9548555" y="3975776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11C655F3-0066-32D3-7C8C-0D7CD12EA230}"/>
              </a:ext>
            </a:extLst>
          </p:cNvPr>
          <p:cNvSpPr/>
          <p:nvPr/>
        </p:nvSpPr>
        <p:spPr>
          <a:xfrm>
            <a:off x="78910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D7A3F12D-B88E-6C73-671D-F72A1B042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7397"/>
              </p:ext>
            </p:extLst>
          </p:nvPr>
        </p:nvGraphicFramePr>
        <p:xfrm>
          <a:off x="1098139" y="2066453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Neil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38259021-FEA5-6130-66B4-8BB7274A4D71}"/>
              </a:ext>
            </a:extLst>
          </p:cNvPr>
          <p:cNvGraphicFramePr>
            <a:graphicFrameLocks noGrp="1"/>
          </p:cNvGraphicFramePr>
          <p:nvPr/>
        </p:nvGraphicFramePr>
        <p:xfrm>
          <a:off x="3155324" y="2062422"/>
          <a:ext cx="195019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95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975095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Lawrence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EF6EBE5-7EF6-F9E6-3FA3-8449EB3B4934}"/>
              </a:ext>
            </a:extLst>
          </p:cNvPr>
          <p:cNvGraphicFramePr>
            <a:graphicFrameLocks noGrp="1"/>
          </p:cNvGraphicFramePr>
          <p:nvPr/>
        </p:nvGraphicFramePr>
        <p:xfrm>
          <a:off x="5551860" y="206963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Mariel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7F3EA319-36E1-8A94-0BE8-9A2E3C8E128F}"/>
              </a:ext>
            </a:extLst>
          </p:cNvPr>
          <p:cNvGraphicFramePr>
            <a:graphicFrameLocks noGrp="1"/>
          </p:cNvGraphicFramePr>
          <p:nvPr/>
        </p:nvGraphicFramePr>
        <p:xfrm>
          <a:off x="7612440" y="207044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A88E87-E69B-4BD1-6B93-9AD773B5A43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2637659" y="2245302"/>
            <a:ext cx="517665" cy="4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44651A-7E07-377A-50B8-D2D3369721C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105514" y="2245302"/>
            <a:ext cx="446346" cy="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8FE9AE-A7DC-193D-B49D-DFFCF4E1F6C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091380" y="2252517"/>
            <a:ext cx="521060" cy="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5">
            <a:extLst>
              <a:ext uri="{FF2B5EF4-FFF2-40B4-BE49-F238E27FC236}">
                <a16:creationId xmlns:a16="http://schemas.microsoft.com/office/drawing/2014/main" id="{C56AAD80-8C64-CFD5-4EBD-2A07439EA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27882"/>
              </p:ext>
            </p:extLst>
          </p:nvPr>
        </p:nvGraphicFramePr>
        <p:xfrm>
          <a:off x="1099947" y="251070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5" name="Table 35">
            <a:extLst>
              <a:ext uri="{FF2B5EF4-FFF2-40B4-BE49-F238E27FC236}">
                <a16:creationId xmlns:a16="http://schemas.microsoft.com/office/drawing/2014/main" id="{CCCD36F2-799D-F9BC-B6EA-672ECC8E5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62988"/>
              </p:ext>
            </p:extLst>
          </p:nvPr>
        </p:nvGraphicFramePr>
        <p:xfrm>
          <a:off x="7612440" y="2489000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6" name="Table 35">
            <a:extLst>
              <a:ext uri="{FF2B5EF4-FFF2-40B4-BE49-F238E27FC236}">
                <a16:creationId xmlns:a16="http://schemas.microsoft.com/office/drawing/2014/main" id="{EA413709-5713-67E4-A5B8-F55006B67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54487"/>
              </p:ext>
            </p:extLst>
          </p:nvPr>
        </p:nvGraphicFramePr>
        <p:xfrm>
          <a:off x="1353418" y="514664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58" name="Table 35">
            <a:extLst>
              <a:ext uri="{FF2B5EF4-FFF2-40B4-BE49-F238E27FC236}">
                <a16:creationId xmlns:a16="http://schemas.microsoft.com/office/drawing/2014/main" id="{E4C4A90F-04C5-FF63-38B2-B72F1F59D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43983"/>
              </p:ext>
            </p:extLst>
          </p:nvPr>
        </p:nvGraphicFramePr>
        <p:xfrm>
          <a:off x="7551245" y="514664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F0"/>
                          </a:solidFill>
                        </a:rPr>
                        <a:t>Rear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DB85ED-01ED-ADE4-AC3F-26BE00F97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i="0" dirty="0">
                <a:effectLst/>
              </a:rPr>
              <a:t>Dequeue</a:t>
            </a:r>
            <a:endParaRPr lang="en-PH" sz="5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F93E0-B635-4B68-FDEE-4346CC46B67A}"/>
              </a:ext>
            </a:extLst>
          </p:cNvPr>
          <p:cNvSpPr txBox="1"/>
          <p:nvPr/>
        </p:nvSpPr>
        <p:spPr>
          <a:xfrm>
            <a:off x="9265542" y="1501177"/>
            <a:ext cx="202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Remove Sequence: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06F63-F1A2-AE60-91CB-EF71310EFC6C}"/>
              </a:ext>
            </a:extLst>
          </p:cNvPr>
          <p:cNvSpPr txBox="1"/>
          <p:nvPr/>
        </p:nvSpPr>
        <p:spPr>
          <a:xfrm>
            <a:off x="9265542" y="1885846"/>
            <a:ext cx="24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(“Neil”)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F850F-3702-8F9A-7320-FCC15030880C}"/>
              </a:ext>
            </a:extLst>
          </p:cNvPr>
          <p:cNvSpPr txBox="1"/>
          <p:nvPr/>
        </p:nvSpPr>
        <p:spPr>
          <a:xfrm>
            <a:off x="9265542" y="2248004"/>
            <a:ext cx="280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(“Lawrence”)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F9A5A-D28A-28A4-0218-18C2226783AE}"/>
              </a:ext>
            </a:extLst>
          </p:cNvPr>
          <p:cNvSpPr txBox="1"/>
          <p:nvPr/>
        </p:nvSpPr>
        <p:spPr>
          <a:xfrm>
            <a:off x="9265542" y="2663015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(“Mariel”)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EE1B04-78BF-6607-1C00-EFA4092291CA}"/>
              </a:ext>
            </a:extLst>
          </p:cNvPr>
          <p:cNvSpPr txBox="1"/>
          <p:nvPr/>
        </p:nvSpPr>
        <p:spPr>
          <a:xfrm>
            <a:off x="9265542" y="3074754"/>
            <a:ext cx="26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/>
              <a:t>Queue.remove</a:t>
            </a:r>
            <a:r>
              <a:rPr lang="en-PH" dirty="0"/>
              <a:t>(“Jane”)</a:t>
            </a:r>
          </a:p>
        </p:txBody>
      </p:sp>
      <p:graphicFrame>
        <p:nvGraphicFramePr>
          <p:cNvPr id="40" name="Table 10">
            <a:extLst>
              <a:ext uri="{FF2B5EF4-FFF2-40B4-BE49-F238E27FC236}">
                <a16:creationId xmlns:a16="http://schemas.microsoft.com/office/drawing/2014/main" id="{B741B7DF-AEB4-80E9-8C1F-C5A1A0EBD59B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3664079"/>
          <a:ext cx="8128000" cy="1687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249415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8113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082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385027"/>
                    </a:ext>
                  </a:extLst>
                </a:gridCol>
              </a:tblGrid>
              <a:tr h="1068689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dirty="0"/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662644"/>
                  </a:ext>
                </a:extLst>
              </a:tr>
              <a:tr h="61916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 3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519892"/>
                  </a:ext>
                </a:extLst>
              </a:tr>
            </a:tbl>
          </a:graphicData>
        </a:graphic>
      </p:graphicFrame>
      <p:grpSp>
        <p:nvGrpSpPr>
          <p:cNvPr id="2" name="Graphic 53" descr="Office worker male with solid fill">
            <a:extLst>
              <a:ext uri="{FF2B5EF4-FFF2-40B4-BE49-F238E27FC236}">
                <a16:creationId xmlns:a16="http://schemas.microsoft.com/office/drawing/2014/main" id="{4A81C1E6-0735-6922-E6DC-DAD51E7B544B}"/>
              </a:ext>
            </a:extLst>
          </p:cNvPr>
          <p:cNvGrpSpPr/>
          <p:nvPr/>
        </p:nvGrpSpPr>
        <p:grpSpPr>
          <a:xfrm>
            <a:off x="1817494" y="3807615"/>
            <a:ext cx="609561" cy="751636"/>
            <a:chOff x="1817494" y="3807615"/>
            <a:chExt cx="609561" cy="751636"/>
          </a:xfrm>
          <a:solidFill>
            <a:srgbClr val="000000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56459BC-EEF9-CF05-7D7C-4A56E999FE5F}"/>
                </a:ext>
              </a:extLst>
            </p:cNvPr>
            <p:cNvSpPr/>
            <p:nvPr/>
          </p:nvSpPr>
          <p:spPr>
            <a:xfrm>
              <a:off x="2074669" y="4236241"/>
              <a:ext cx="95250" cy="57150"/>
            </a:xfrm>
            <a:custGeom>
              <a:avLst/>
              <a:gdLst>
                <a:gd name="connsiteX0" fmla="*/ 18478 w 95250"/>
                <a:gd name="connsiteY0" fmla="*/ 57150 h 57150"/>
                <a:gd name="connsiteX1" fmla="*/ 76772 w 95250"/>
                <a:gd name="connsiteY1" fmla="*/ 57150 h 57150"/>
                <a:gd name="connsiteX2" fmla="*/ 95250 w 95250"/>
                <a:gd name="connsiteY2" fmla="*/ 0 h 57150"/>
                <a:gd name="connsiteX3" fmla="*/ 0 w 95250"/>
                <a:gd name="connsiteY3" fmla="*/ 0 h 57150"/>
                <a:gd name="connsiteX4" fmla="*/ 18478 w 952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57150">
                  <a:moveTo>
                    <a:pt x="18478" y="57150"/>
                  </a:moveTo>
                  <a:lnTo>
                    <a:pt x="76772" y="57150"/>
                  </a:lnTo>
                  <a:lnTo>
                    <a:pt x="95250" y="0"/>
                  </a:lnTo>
                  <a:lnTo>
                    <a:pt x="0" y="0"/>
                  </a:lnTo>
                  <a:lnTo>
                    <a:pt x="18478" y="57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D8072F-5813-7C6D-0DA0-3D054B9051F0}"/>
                </a:ext>
              </a:extLst>
            </p:cNvPr>
            <p:cNvSpPr/>
            <p:nvPr/>
          </p:nvSpPr>
          <p:spPr>
            <a:xfrm>
              <a:off x="2081622" y="4312441"/>
              <a:ext cx="81343" cy="228600"/>
            </a:xfrm>
            <a:custGeom>
              <a:avLst/>
              <a:gdLst>
                <a:gd name="connsiteX0" fmla="*/ 12954 w 81343"/>
                <a:gd name="connsiteY0" fmla="*/ 0 h 228600"/>
                <a:gd name="connsiteX1" fmla="*/ 0 w 81343"/>
                <a:gd name="connsiteY1" fmla="*/ 187928 h 228600"/>
                <a:gd name="connsiteX2" fmla="*/ 40672 w 81343"/>
                <a:gd name="connsiteY2" fmla="*/ 228600 h 228600"/>
                <a:gd name="connsiteX3" fmla="*/ 81344 w 81343"/>
                <a:gd name="connsiteY3" fmla="*/ 187928 h 228600"/>
                <a:gd name="connsiteX4" fmla="*/ 68390 w 81343"/>
                <a:gd name="connsiteY4" fmla="*/ 0 h 228600"/>
                <a:gd name="connsiteX5" fmla="*/ 12954 w 81343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43" h="228600">
                  <a:moveTo>
                    <a:pt x="12954" y="0"/>
                  </a:moveTo>
                  <a:lnTo>
                    <a:pt x="0" y="187928"/>
                  </a:lnTo>
                  <a:lnTo>
                    <a:pt x="40672" y="228600"/>
                  </a:lnTo>
                  <a:lnTo>
                    <a:pt x="81344" y="187928"/>
                  </a:lnTo>
                  <a:lnTo>
                    <a:pt x="68390" y="0"/>
                  </a:lnTo>
                  <a:lnTo>
                    <a:pt x="12954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30DF78F-08FC-545D-490B-EF6EE30EF03F}"/>
                </a:ext>
              </a:extLst>
            </p:cNvPr>
            <p:cNvSpPr/>
            <p:nvPr/>
          </p:nvSpPr>
          <p:spPr>
            <a:xfrm>
              <a:off x="1817494" y="3807615"/>
              <a:ext cx="609561" cy="751636"/>
            </a:xfrm>
            <a:custGeom>
              <a:avLst/>
              <a:gdLst>
                <a:gd name="connsiteX0" fmla="*/ 609543 w 609561"/>
                <a:gd name="connsiteY0" fmla="*/ 533019 h 751636"/>
                <a:gd name="connsiteX1" fmla="*/ 573977 w 609561"/>
                <a:gd name="connsiteY1" fmla="*/ 461582 h 751636"/>
                <a:gd name="connsiteX2" fmla="*/ 452666 w 609561"/>
                <a:gd name="connsiteY2" fmla="*/ 398774 h 751636"/>
                <a:gd name="connsiteX3" fmla="*/ 405946 w 609561"/>
                <a:gd name="connsiteY3" fmla="*/ 379600 h 751636"/>
                <a:gd name="connsiteX4" fmla="*/ 400040 w 609561"/>
                <a:gd name="connsiteY4" fmla="*/ 370789 h 751636"/>
                <a:gd name="connsiteX5" fmla="*/ 400040 w 609561"/>
                <a:gd name="connsiteY5" fmla="*/ 347415 h 751636"/>
                <a:gd name="connsiteX6" fmla="*/ 457057 w 609561"/>
                <a:gd name="connsiteY6" fmla="*/ 231562 h 751636"/>
                <a:gd name="connsiteX7" fmla="*/ 481327 w 609561"/>
                <a:gd name="connsiteY7" fmla="*/ 189929 h 751636"/>
                <a:gd name="connsiteX8" fmla="*/ 485575 w 609561"/>
                <a:gd name="connsiteY8" fmla="*/ 162716 h 751636"/>
                <a:gd name="connsiteX9" fmla="*/ 385839 w 609561"/>
                <a:gd name="connsiteY9" fmla="*/ 17936 h 751636"/>
                <a:gd name="connsiteX10" fmla="*/ 371875 w 609561"/>
                <a:gd name="connsiteY10" fmla="*/ 19183 h 751636"/>
                <a:gd name="connsiteX11" fmla="*/ 362255 w 609561"/>
                <a:gd name="connsiteY11" fmla="*/ 25851 h 751636"/>
                <a:gd name="connsiteX12" fmla="*/ 351615 w 609561"/>
                <a:gd name="connsiteY12" fmla="*/ 11306 h 751636"/>
                <a:gd name="connsiteX13" fmla="*/ 337871 w 609561"/>
                <a:gd name="connsiteY13" fmla="*/ 2553 h 751636"/>
                <a:gd name="connsiteX14" fmla="*/ 307867 w 609561"/>
                <a:gd name="connsiteY14" fmla="*/ 0 h 751636"/>
                <a:gd name="connsiteX15" fmla="*/ 132512 w 609561"/>
                <a:gd name="connsiteY15" fmla="*/ 145352 h 751636"/>
                <a:gd name="connsiteX16" fmla="*/ 132131 w 609561"/>
                <a:gd name="connsiteY16" fmla="*/ 147428 h 751636"/>
                <a:gd name="connsiteX17" fmla="*/ 103975 w 609561"/>
                <a:gd name="connsiteY17" fmla="*/ 216646 h 751636"/>
                <a:gd name="connsiteX18" fmla="*/ 152438 w 609561"/>
                <a:gd name="connsiteY18" fmla="*/ 216646 h 751636"/>
                <a:gd name="connsiteX19" fmla="*/ 152438 w 609561"/>
                <a:gd name="connsiteY19" fmla="*/ 228600 h 751636"/>
                <a:gd name="connsiteX20" fmla="*/ 209493 w 609561"/>
                <a:gd name="connsiteY20" fmla="*/ 347348 h 751636"/>
                <a:gd name="connsiteX21" fmla="*/ 209493 w 609561"/>
                <a:gd name="connsiteY21" fmla="*/ 370742 h 751636"/>
                <a:gd name="connsiteX22" fmla="*/ 203587 w 609561"/>
                <a:gd name="connsiteY22" fmla="*/ 379552 h 751636"/>
                <a:gd name="connsiteX23" fmla="*/ 156915 w 609561"/>
                <a:gd name="connsiteY23" fmla="*/ 398688 h 751636"/>
                <a:gd name="connsiteX24" fmla="*/ 35814 w 609561"/>
                <a:gd name="connsiteY24" fmla="*/ 461277 h 751636"/>
                <a:gd name="connsiteX25" fmla="*/ 0 w 609561"/>
                <a:gd name="connsiteY25" fmla="*/ 533400 h 751636"/>
                <a:gd name="connsiteX26" fmla="*/ 0 w 609561"/>
                <a:gd name="connsiteY26" fmla="*/ 700088 h 751636"/>
                <a:gd name="connsiteX27" fmla="*/ 7620 w 609561"/>
                <a:gd name="connsiteY27" fmla="*/ 705803 h 751636"/>
                <a:gd name="connsiteX28" fmla="*/ 221933 w 609561"/>
                <a:gd name="connsiteY28" fmla="*/ 750456 h 751636"/>
                <a:gd name="connsiteX29" fmla="*/ 244345 w 609561"/>
                <a:gd name="connsiteY29" fmla="*/ 751618 h 751636"/>
                <a:gd name="connsiteX30" fmla="*/ 207274 w 609561"/>
                <a:gd name="connsiteY30" fmla="*/ 419195 h 751636"/>
                <a:gd name="connsiteX31" fmla="*/ 218046 w 609561"/>
                <a:gd name="connsiteY31" fmla="*/ 414776 h 751636"/>
                <a:gd name="connsiteX32" fmla="*/ 247593 w 609561"/>
                <a:gd name="connsiteY32" fmla="*/ 370742 h 751636"/>
                <a:gd name="connsiteX33" fmla="*/ 247593 w 609561"/>
                <a:gd name="connsiteY33" fmla="*/ 369789 h 751636"/>
                <a:gd name="connsiteX34" fmla="*/ 361950 w 609561"/>
                <a:gd name="connsiteY34" fmla="*/ 369789 h 751636"/>
                <a:gd name="connsiteX35" fmla="*/ 361950 w 609561"/>
                <a:gd name="connsiteY35" fmla="*/ 370742 h 751636"/>
                <a:gd name="connsiteX36" fmla="*/ 391478 w 609561"/>
                <a:gd name="connsiteY36" fmla="*/ 414795 h 751636"/>
                <a:gd name="connsiteX37" fmla="*/ 402250 w 609561"/>
                <a:gd name="connsiteY37" fmla="*/ 419214 h 751636"/>
                <a:gd name="connsiteX38" fmla="*/ 365169 w 609561"/>
                <a:gd name="connsiteY38" fmla="*/ 751637 h 751636"/>
                <a:gd name="connsiteX39" fmla="*/ 387572 w 609561"/>
                <a:gd name="connsiteY39" fmla="*/ 750475 h 751636"/>
                <a:gd name="connsiteX40" fmla="*/ 601942 w 609561"/>
                <a:gd name="connsiteY40" fmla="*/ 705822 h 751636"/>
                <a:gd name="connsiteX41" fmla="*/ 609562 w 609561"/>
                <a:gd name="connsiteY41" fmla="*/ 700107 h 751636"/>
                <a:gd name="connsiteX42" fmla="*/ 190538 w 609561"/>
                <a:gd name="connsiteY42" fmla="*/ 228600 h 751636"/>
                <a:gd name="connsiteX43" fmla="*/ 190538 w 609561"/>
                <a:gd name="connsiteY43" fmla="*/ 216646 h 751636"/>
                <a:gd name="connsiteX44" fmla="*/ 256918 w 609561"/>
                <a:gd name="connsiteY44" fmla="*/ 216646 h 751636"/>
                <a:gd name="connsiteX45" fmla="*/ 384362 w 609561"/>
                <a:gd name="connsiteY45" fmla="*/ 127435 h 751636"/>
                <a:gd name="connsiteX46" fmla="*/ 419138 w 609561"/>
                <a:gd name="connsiteY46" fmla="*/ 131912 h 751636"/>
                <a:gd name="connsiteX47" fmla="*/ 419138 w 609561"/>
                <a:gd name="connsiteY47" fmla="*/ 228600 h 751636"/>
                <a:gd name="connsiteX48" fmla="*/ 304838 w 609561"/>
                <a:gd name="connsiteY48" fmla="*/ 342900 h 751636"/>
                <a:gd name="connsiteX49" fmla="*/ 190538 w 609561"/>
                <a:gd name="connsiteY49" fmla="*/ 228600 h 751636"/>
                <a:gd name="connsiteX50" fmla="*/ 533390 w 609561"/>
                <a:gd name="connsiteY50" fmla="*/ 581025 h 751636"/>
                <a:gd name="connsiteX51" fmla="*/ 447665 w 609561"/>
                <a:gd name="connsiteY51" fmla="*/ 581025 h 751636"/>
                <a:gd name="connsiteX52" fmla="*/ 447665 w 609561"/>
                <a:gd name="connsiteY52" fmla="*/ 561975 h 751636"/>
                <a:gd name="connsiteX53" fmla="*/ 533390 w 609561"/>
                <a:gd name="connsiteY53" fmla="*/ 561975 h 75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9561" h="751636">
                  <a:moveTo>
                    <a:pt x="609543" y="533019"/>
                  </a:moveTo>
                  <a:cubicBezTo>
                    <a:pt x="609008" y="505076"/>
                    <a:pt x="595951" y="478850"/>
                    <a:pt x="573977" y="461582"/>
                  </a:cubicBezTo>
                  <a:cubicBezTo>
                    <a:pt x="538391" y="432454"/>
                    <a:pt x="496567" y="414471"/>
                    <a:pt x="452666" y="398774"/>
                  </a:cubicBezTo>
                  <a:lnTo>
                    <a:pt x="405946" y="379600"/>
                  </a:lnTo>
                  <a:cubicBezTo>
                    <a:pt x="402373" y="378132"/>
                    <a:pt x="400040" y="374652"/>
                    <a:pt x="400040" y="370789"/>
                  </a:cubicBezTo>
                  <a:lnTo>
                    <a:pt x="400040" y="347415"/>
                  </a:lnTo>
                  <a:cubicBezTo>
                    <a:pt x="435313" y="319185"/>
                    <a:pt x="456206" y="276733"/>
                    <a:pt x="457057" y="231562"/>
                  </a:cubicBezTo>
                  <a:lnTo>
                    <a:pt x="481327" y="189929"/>
                  </a:lnTo>
                  <a:cubicBezTo>
                    <a:pt x="484961" y="181346"/>
                    <a:pt x="486420" y="171998"/>
                    <a:pt x="485575" y="162716"/>
                  </a:cubicBezTo>
                  <a:cubicBezTo>
                    <a:pt x="480054" y="100293"/>
                    <a:pt x="442197" y="45338"/>
                    <a:pt x="385839" y="17936"/>
                  </a:cubicBezTo>
                  <a:cubicBezTo>
                    <a:pt x="381299" y="15806"/>
                    <a:pt x="375965" y="16282"/>
                    <a:pt x="371875" y="19183"/>
                  </a:cubicBezTo>
                  <a:lnTo>
                    <a:pt x="362255" y="25851"/>
                  </a:lnTo>
                  <a:lnTo>
                    <a:pt x="351615" y="11306"/>
                  </a:lnTo>
                  <a:cubicBezTo>
                    <a:pt x="348341" y="6719"/>
                    <a:pt x="343413" y="3581"/>
                    <a:pt x="337871" y="2553"/>
                  </a:cubicBezTo>
                  <a:cubicBezTo>
                    <a:pt x="327961" y="843"/>
                    <a:pt x="317923" y="-11"/>
                    <a:pt x="307867" y="0"/>
                  </a:cubicBezTo>
                  <a:cubicBezTo>
                    <a:pt x="222079" y="11"/>
                    <a:pt x="148435" y="61054"/>
                    <a:pt x="132512" y="145352"/>
                  </a:cubicBezTo>
                  <a:lnTo>
                    <a:pt x="132131" y="147428"/>
                  </a:lnTo>
                  <a:cubicBezTo>
                    <a:pt x="127506" y="172163"/>
                    <a:pt x="117929" y="195706"/>
                    <a:pt x="103975" y="216646"/>
                  </a:cubicBezTo>
                  <a:lnTo>
                    <a:pt x="152438" y="216646"/>
                  </a:lnTo>
                  <a:lnTo>
                    <a:pt x="152438" y="228600"/>
                  </a:lnTo>
                  <a:cubicBezTo>
                    <a:pt x="152441" y="274793"/>
                    <a:pt x="173432" y="318481"/>
                    <a:pt x="209493" y="347348"/>
                  </a:cubicBezTo>
                  <a:lnTo>
                    <a:pt x="209493" y="370742"/>
                  </a:lnTo>
                  <a:cubicBezTo>
                    <a:pt x="209493" y="374604"/>
                    <a:pt x="207160" y="378085"/>
                    <a:pt x="203587" y="379552"/>
                  </a:cubicBezTo>
                  <a:lnTo>
                    <a:pt x="156915" y="398688"/>
                  </a:lnTo>
                  <a:cubicBezTo>
                    <a:pt x="112986" y="414395"/>
                    <a:pt x="71190" y="432349"/>
                    <a:pt x="35814" y="461277"/>
                  </a:cubicBezTo>
                  <a:cubicBezTo>
                    <a:pt x="13593" y="478673"/>
                    <a:pt x="430" y="505183"/>
                    <a:pt x="0" y="533400"/>
                  </a:cubicBezTo>
                  <a:lnTo>
                    <a:pt x="0" y="700088"/>
                  </a:lnTo>
                  <a:lnTo>
                    <a:pt x="7620" y="705803"/>
                  </a:lnTo>
                  <a:cubicBezTo>
                    <a:pt x="49387" y="737130"/>
                    <a:pt x="159849" y="747227"/>
                    <a:pt x="221933" y="750456"/>
                  </a:cubicBezTo>
                  <a:lnTo>
                    <a:pt x="244345" y="751618"/>
                  </a:lnTo>
                  <a:lnTo>
                    <a:pt x="207274" y="419195"/>
                  </a:lnTo>
                  <a:lnTo>
                    <a:pt x="218046" y="414776"/>
                  </a:lnTo>
                  <a:cubicBezTo>
                    <a:pt x="235941" y="407482"/>
                    <a:pt x="247626" y="390066"/>
                    <a:pt x="247593" y="370742"/>
                  </a:cubicBezTo>
                  <a:lnTo>
                    <a:pt x="247593" y="369789"/>
                  </a:lnTo>
                  <a:cubicBezTo>
                    <a:pt x="284243" y="384757"/>
                    <a:pt x="325300" y="384757"/>
                    <a:pt x="361950" y="369789"/>
                  </a:cubicBezTo>
                  <a:lnTo>
                    <a:pt x="361950" y="370742"/>
                  </a:lnTo>
                  <a:cubicBezTo>
                    <a:pt x="361905" y="390068"/>
                    <a:pt x="373584" y="407492"/>
                    <a:pt x="391478" y="414795"/>
                  </a:cubicBezTo>
                  <a:lnTo>
                    <a:pt x="402250" y="419214"/>
                  </a:lnTo>
                  <a:lnTo>
                    <a:pt x="365169" y="751637"/>
                  </a:lnTo>
                  <a:lnTo>
                    <a:pt x="387572" y="750475"/>
                  </a:lnTo>
                  <a:cubicBezTo>
                    <a:pt x="449704" y="747246"/>
                    <a:pt x="560165" y="737140"/>
                    <a:pt x="601942" y="705822"/>
                  </a:cubicBezTo>
                  <a:lnTo>
                    <a:pt x="609562" y="700107"/>
                  </a:lnTo>
                  <a:close/>
                  <a:moveTo>
                    <a:pt x="190538" y="228600"/>
                  </a:moveTo>
                  <a:lnTo>
                    <a:pt x="190538" y="216646"/>
                  </a:lnTo>
                  <a:lnTo>
                    <a:pt x="256918" y="216646"/>
                  </a:lnTo>
                  <a:cubicBezTo>
                    <a:pt x="354835" y="216646"/>
                    <a:pt x="341519" y="138608"/>
                    <a:pt x="384362" y="127435"/>
                  </a:cubicBezTo>
                  <a:cubicBezTo>
                    <a:pt x="396137" y="125242"/>
                    <a:pt x="408302" y="126808"/>
                    <a:pt x="419138" y="131912"/>
                  </a:cubicBezTo>
                  <a:lnTo>
                    <a:pt x="419138" y="228600"/>
                  </a:lnTo>
                  <a:cubicBezTo>
                    <a:pt x="419138" y="291726"/>
                    <a:pt x="367964" y="342900"/>
                    <a:pt x="304838" y="342900"/>
                  </a:cubicBezTo>
                  <a:cubicBezTo>
                    <a:pt x="241712" y="342900"/>
                    <a:pt x="190538" y="291726"/>
                    <a:pt x="190538" y="228600"/>
                  </a:cubicBezTo>
                  <a:close/>
                  <a:moveTo>
                    <a:pt x="533390" y="581025"/>
                  </a:moveTo>
                  <a:lnTo>
                    <a:pt x="447665" y="581025"/>
                  </a:lnTo>
                  <a:lnTo>
                    <a:pt x="447665" y="561975"/>
                  </a:lnTo>
                  <a:lnTo>
                    <a:pt x="533390" y="5619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H"/>
            </a:p>
          </p:txBody>
        </p:sp>
      </p:grpSp>
      <p:pic>
        <p:nvPicPr>
          <p:cNvPr id="53" name="Graphic 52" descr="Office worker male with solid fill">
            <a:extLst>
              <a:ext uri="{FF2B5EF4-FFF2-40B4-BE49-F238E27FC236}">
                <a16:creationId xmlns:a16="http://schemas.microsoft.com/office/drawing/2014/main" id="{89230C25-84D0-1062-4A24-80E25B2BE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7777" y="3731281"/>
            <a:ext cx="914400" cy="914400"/>
          </a:xfrm>
          <a:prstGeom prst="rect">
            <a:avLst/>
          </a:prstGeom>
        </p:spPr>
      </p:pic>
      <p:pic>
        <p:nvPicPr>
          <p:cNvPr id="49" name="Graphic 48" descr="Office worker female with solid fill">
            <a:extLst>
              <a:ext uri="{FF2B5EF4-FFF2-40B4-BE49-F238E27FC236}">
                <a16:creationId xmlns:a16="http://schemas.microsoft.com/office/drawing/2014/main" id="{E118A24C-EAAC-4707-0152-647E5F59A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063" y="3763471"/>
            <a:ext cx="914400" cy="914400"/>
          </a:xfrm>
          <a:prstGeom prst="rect">
            <a:avLst/>
          </a:prstGeom>
        </p:spPr>
      </p:pic>
      <p:pic>
        <p:nvPicPr>
          <p:cNvPr id="52" name="Graphic 51" descr="Office worker female with solid fill">
            <a:extLst>
              <a:ext uri="{FF2B5EF4-FFF2-40B4-BE49-F238E27FC236}">
                <a16:creationId xmlns:a16="http://schemas.microsoft.com/office/drawing/2014/main" id="{E355E9AD-5DB9-C2E8-7D12-70CC9F9F1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2901" y="3750490"/>
            <a:ext cx="914400" cy="914400"/>
          </a:xfrm>
          <a:prstGeom prst="rect">
            <a:avLst/>
          </a:prstGeom>
        </p:spPr>
      </p:pic>
      <p:sp>
        <p:nvSpPr>
          <p:cNvPr id="65" name="Arrow: Left 64">
            <a:extLst>
              <a:ext uri="{FF2B5EF4-FFF2-40B4-BE49-F238E27FC236}">
                <a16:creationId xmlns:a16="http://schemas.microsoft.com/office/drawing/2014/main" id="{4FBC1E00-CB0E-C14F-EC90-3DFCFEFC7432}"/>
              </a:ext>
            </a:extLst>
          </p:cNvPr>
          <p:cNvSpPr/>
          <p:nvPr/>
        </p:nvSpPr>
        <p:spPr>
          <a:xfrm>
            <a:off x="9548555" y="3975776"/>
            <a:ext cx="978408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Arrow: Left 65">
            <a:extLst>
              <a:ext uri="{FF2B5EF4-FFF2-40B4-BE49-F238E27FC236}">
                <a16:creationId xmlns:a16="http://schemas.microsoft.com/office/drawing/2014/main" id="{11C655F3-0066-32D3-7C8C-0D7CD12EA230}"/>
              </a:ext>
            </a:extLst>
          </p:cNvPr>
          <p:cNvSpPr/>
          <p:nvPr/>
        </p:nvSpPr>
        <p:spPr>
          <a:xfrm>
            <a:off x="78910" y="3936775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D7A3F12D-B88E-6C73-671D-F72A1B042EE6}"/>
              </a:ext>
            </a:extLst>
          </p:cNvPr>
          <p:cNvGraphicFramePr>
            <a:graphicFrameLocks noGrp="1"/>
          </p:cNvGraphicFramePr>
          <p:nvPr/>
        </p:nvGraphicFramePr>
        <p:xfrm>
          <a:off x="1098139" y="2066453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Neil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38259021-FEA5-6130-66B4-8BB7274A4D71}"/>
              </a:ext>
            </a:extLst>
          </p:cNvPr>
          <p:cNvGraphicFramePr>
            <a:graphicFrameLocks noGrp="1"/>
          </p:cNvGraphicFramePr>
          <p:nvPr/>
        </p:nvGraphicFramePr>
        <p:xfrm>
          <a:off x="3155324" y="2062422"/>
          <a:ext cx="195019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095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975095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Lawrence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5EF6EBE5-7EF6-F9E6-3FA3-8449EB3B4934}"/>
              </a:ext>
            </a:extLst>
          </p:cNvPr>
          <p:cNvGraphicFramePr>
            <a:graphicFrameLocks noGrp="1"/>
          </p:cNvGraphicFramePr>
          <p:nvPr/>
        </p:nvGraphicFramePr>
        <p:xfrm>
          <a:off x="5551860" y="206963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Mariel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7F3EA319-36E1-8A94-0BE8-9A2E3C8E128F}"/>
              </a:ext>
            </a:extLst>
          </p:cNvPr>
          <p:cNvGraphicFramePr>
            <a:graphicFrameLocks noGrp="1"/>
          </p:cNvGraphicFramePr>
          <p:nvPr/>
        </p:nvGraphicFramePr>
        <p:xfrm>
          <a:off x="7612440" y="2070447"/>
          <a:ext cx="1539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76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76976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217459">
                <a:tc>
                  <a:txBody>
                    <a:bodyPr/>
                    <a:lstStyle/>
                    <a:p>
                      <a:r>
                        <a:rPr lang="en-PH" sz="15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A88E87-E69B-4BD1-6B93-9AD773B5A434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2637659" y="2245302"/>
            <a:ext cx="517665" cy="4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44651A-7E07-377A-50B8-D2D3369721C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5105514" y="2245302"/>
            <a:ext cx="446346" cy="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8FE9AE-A7DC-193D-B49D-DFFCF4E1F6C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091380" y="2252517"/>
            <a:ext cx="521060" cy="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5">
            <a:extLst>
              <a:ext uri="{FF2B5EF4-FFF2-40B4-BE49-F238E27FC236}">
                <a16:creationId xmlns:a16="http://schemas.microsoft.com/office/drawing/2014/main" id="{C56AAD80-8C64-CFD5-4EBD-2A07439EA814}"/>
              </a:ext>
            </a:extLst>
          </p:cNvPr>
          <p:cNvGraphicFramePr>
            <a:graphicFrameLocks noGrp="1"/>
          </p:cNvGraphicFramePr>
          <p:nvPr/>
        </p:nvGraphicFramePr>
        <p:xfrm>
          <a:off x="1099947" y="2510707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39" name="Table 35">
            <a:extLst>
              <a:ext uri="{FF2B5EF4-FFF2-40B4-BE49-F238E27FC236}">
                <a16:creationId xmlns:a16="http://schemas.microsoft.com/office/drawing/2014/main" id="{23AA8753-2314-47F1-D361-A916240E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31937"/>
              </p:ext>
            </p:extLst>
          </p:nvPr>
        </p:nvGraphicFramePr>
        <p:xfrm>
          <a:off x="3376121" y="2514235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1" name="Table 35">
            <a:extLst>
              <a:ext uri="{FF2B5EF4-FFF2-40B4-BE49-F238E27FC236}">
                <a16:creationId xmlns:a16="http://schemas.microsoft.com/office/drawing/2014/main" id="{78BA651B-841C-7787-0313-2D01BC471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07000"/>
              </p:ext>
            </p:extLst>
          </p:nvPr>
        </p:nvGraphicFramePr>
        <p:xfrm>
          <a:off x="5494280" y="2514084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  <p:graphicFrame>
        <p:nvGraphicFramePr>
          <p:cNvPr id="44" name="Table 35">
            <a:extLst>
              <a:ext uri="{FF2B5EF4-FFF2-40B4-BE49-F238E27FC236}">
                <a16:creationId xmlns:a16="http://schemas.microsoft.com/office/drawing/2014/main" id="{BB6BBA40-80A4-F3D5-6960-D0D1CFABF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36016"/>
              </p:ext>
            </p:extLst>
          </p:nvPr>
        </p:nvGraphicFramePr>
        <p:xfrm>
          <a:off x="7551245" y="2519049"/>
          <a:ext cx="153771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1910134363"/>
                    </a:ext>
                  </a:extLst>
                </a:gridCol>
              </a:tblGrid>
              <a:tr h="29355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accent2"/>
                          </a:solidFill>
                        </a:rPr>
                        <a:t>Front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PH" b="1" dirty="0">
                          <a:solidFill>
                            <a:schemeClr val="accent5"/>
                          </a:solidFill>
                        </a:rPr>
                        <a:t>Rear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257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8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pPr algn="l"/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a Queue?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Queue Operations </a:t>
            </a:r>
            <a:endParaRPr lang="en-US" sz="3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Implementations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Applications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2C47E4EB-BEB7-985B-BE9C-2B45A1409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9159" y="1337153"/>
            <a:ext cx="597907" cy="597907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48A4C12D-7463-7D41-1743-09A3D83A1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92" y="2235900"/>
            <a:ext cx="597907" cy="597907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75D673BF-74A6-E16A-C575-9CE8346D9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9569" y="3063834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5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</a:rPr>
              <a:t>Applications of a Queue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Wingdings" panose="05000000000000000000" pitchFamily="2" charset="2"/>
              <a:buChar char="q"/>
            </a:pPr>
            <a:r>
              <a:rPr lang="en-US" sz="3000" dirty="0"/>
              <a:t>Operation scheduling in </a:t>
            </a:r>
            <a:r>
              <a:rPr lang="en-US" sz="3000" b="1" dirty="0"/>
              <a:t>CPUs</a:t>
            </a:r>
          </a:p>
          <a:p>
            <a:pPr algn="l"/>
            <a:endParaRPr lang="en-US" sz="3000" b="1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Ordering systems, Ticketing Systems.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88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Outline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What is a Queue?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Queue Operations</a:t>
            </a:r>
            <a:endParaRPr lang="en-US" sz="3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Implementations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Applications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0" i="0" dirty="0">
                <a:effectLst/>
              </a:rPr>
              <a:t>A queue is a linear data structure that follows the principle of </a:t>
            </a:r>
            <a:r>
              <a:rPr lang="en-US" sz="3000" b="1" dirty="0"/>
              <a:t>First</a:t>
            </a:r>
            <a:r>
              <a:rPr lang="en-US" sz="3000" b="1" i="0" dirty="0">
                <a:effectLst/>
              </a:rPr>
              <a:t> In First Out (FIFO)</a:t>
            </a:r>
            <a:r>
              <a:rPr lang="en-US" sz="3000" b="0" i="0" dirty="0">
                <a:effectLst/>
              </a:rPr>
              <a:t>. This means the first element inserted in the queue is removed first.</a:t>
            </a:r>
          </a:p>
          <a:p>
            <a:pPr algn="l">
              <a:lnSpc>
                <a:spcPct val="150000"/>
              </a:lnSpc>
            </a:pPr>
            <a:endParaRPr lang="en-US" sz="3000" b="0" i="0" dirty="0">
              <a:effectLst/>
            </a:endParaRPr>
          </a:p>
          <a:p>
            <a:pPr algn="l">
              <a:lnSpc>
                <a:spcPct val="150000"/>
              </a:lnSpc>
            </a:pPr>
            <a:endParaRPr lang="en-US" sz="3000" dirty="0"/>
          </a:p>
          <a:p>
            <a:pPr algn="l">
              <a:lnSpc>
                <a:spcPct val="150000"/>
              </a:lnSpc>
            </a:pPr>
            <a:endParaRPr lang="en-US" sz="3000" b="0" i="0" dirty="0">
              <a:effectLst/>
            </a:endParaRPr>
          </a:p>
          <a:p>
            <a:pPr algn="l"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420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 Queue?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D2303-CFAF-FF88-0340-C62FBF438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133600"/>
            <a:ext cx="571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8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First In First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pic>
        <p:nvPicPr>
          <p:cNvPr id="7" name="Picture 6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A87CF828-9402-EDE6-030F-9614696A5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67" y="1246739"/>
            <a:ext cx="8116866" cy="43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First In First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3CB8F4-34C8-0878-947A-4256D329F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050966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3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pPr algn="l"/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a Queue?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Queue Operations </a:t>
            </a:r>
            <a:endParaRPr lang="en-US" sz="3200" b="1" i="0" dirty="0">
              <a:effectLst/>
              <a:latin typeface="Calibri Light (Headings)"/>
            </a:endParaRP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Implementations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Applications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2C47E4EB-BEB7-985B-BE9C-2B45A1409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9159" y="1337153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2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887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Basic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7D3D01D9-C52B-40E0-DE77-88A42864C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26793"/>
              </p:ext>
            </p:extLst>
          </p:nvPr>
        </p:nvGraphicFramePr>
        <p:xfrm>
          <a:off x="2032000" y="1425892"/>
          <a:ext cx="8128000" cy="439032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041404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77751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Operation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Definition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2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000000"/>
                          </a:solidFill>
                        </a:rPr>
                        <a:t>Enqueue</a:t>
                      </a:r>
                      <a:endParaRPr lang="en-PH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2100" b="0" dirty="0">
                          <a:solidFill>
                            <a:srgbClr val="000000"/>
                          </a:solidFill>
                          <a:effectLst/>
                        </a:rPr>
                        <a:t>dds an element to the queue.</a:t>
                      </a:r>
                    </a:p>
                    <a:p>
                      <a:endParaRPr lang="en-PH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1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000000"/>
                          </a:solidFill>
                        </a:rPr>
                        <a:t>Dequeue</a:t>
                      </a:r>
                      <a:endParaRPr lang="en-PH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rgbClr val="000000"/>
                          </a:solidFill>
                        </a:rPr>
                        <a:t>Removes</a:t>
                      </a:r>
                      <a:r>
                        <a:rPr lang="en-US" sz="2100" b="0" dirty="0">
                          <a:solidFill>
                            <a:srgbClr val="000000"/>
                          </a:solidFill>
                          <a:effectLst/>
                        </a:rPr>
                        <a:t> an element </a:t>
                      </a:r>
                      <a:r>
                        <a:rPr lang="en-US" sz="2100" dirty="0">
                          <a:solidFill>
                            <a:srgbClr val="000000"/>
                          </a:solidFill>
                        </a:rPr>
                        <a:t>in </a:t>
                      </a:r>
                      <a:r>
                        <a:rPr lang="en-US" sz="2100" b="0" dirty="0">
                          <a:solidFill>
                            <a:srgbClr val="000000"/>
                          </a:solidFill>
                          <a:effectLst/>
                        </a:rPr>
                        <a:t>the queue</a:t>
                      </a:r>
                      <a:endParaRPr lang="en-PH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93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000000"/>
                          </a:solidFill>
                        </a:rPr>
                        <a:t>Size</a:t>
                      </a:r>
                      <a:endParaRPr lang="en-PH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</a:rPr>
                        <a:t>Returns the number of elements in the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4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000000"/>
                          </a:solidFill>
                        </a:rPr>
                        <a:t>Peek</a:t>
                      </a:r>
                      <a:endParaRPr lang="en-PH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</a:rPr>
                        <a:t>Shows the element in the front of the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000000"/>
                          </a:solidFill>
                        </a:rPr>
                        <a:t>Display</a:t>
                      </a:r>
                      <a:endParaRPr lang="en-PH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Shows all the elements in the queue</a:t>
                      </a:r>
                      <a:endParaRPr lang="en-PH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5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 err="1">
                          <a:solidFill>
                            <a:srgbClr val="000000"/>
                          </a:solidFill>
                        </a:rPr>
                        <a:t>IsEmpty</a:t>
                      </a:r>
                      <a:endParaRPr lang="en-PH" sz="2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Returns true if the queue is empty.</a:t>
                      </a:r>
                      <a:endParaRPr lang="en-PH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5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30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pPr algn="l"/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54811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What is a Queue?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Queue Operations </a:t>
            </a:r>
            <a:endParaRPr lang="en-US" sz="32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latin typeface="Calibri Light (Headings)"/>
              </a:rPr>
              <a:t>Implementations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Applications of a Queue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2C47E4EB-BEB7-985B-BE9C-2B45A1409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9159" y="1337153"/>
            <a:ext cx="597907" cy="597907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48A4C12D-7463-7D41-1743-09A3D83A1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5192" y="2235900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1093</TotalTime>
  <Words>1108</Words>
  <Application>Microsoft Office PowerPoint</Application>
  <PresentationFormat>Widescreen</PresentationFormat>
  <Paragraphs>354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Calibri Light (Headings)</vt:lpstr>
      <vt:lpstr>Charter</vt:lpstr>
      <vt:lpstr>Wingdings</vt:lpstr>
      <vt:lpstr>Office Theme</vt:lpstr>
      <vt:lpstr>Queue</vt:lpstr>
      <vt:lpstr>Outline</vt:lpstr>
      <vt:lpstr>What is a Queue?</vt:lpstr>
      <vt:lpstr>What is a Queue?</vt:lpstr>
      <vt:lpstr>First In First Out</vt:lpstr>
      <vt:lpstr>First In First Out</vt:lpstr>
      <vt:lpstr>PowerPoint Presentation</vt:lpstr>
      <vt:lpstr>Basic Operations</vt:lpstr>
      <vt:lpstr>PowerPoint Presentation</vt:lpstr>
      <vt:lpstr>Implementation of Queue</vt:lpstr>
      <vt:lpstr>Queue Implementation Using Lists</vt:lpstr>
      <vt:lpstr>Enqueue</vt:lpstr>
      <vt:lpstr>Dequeue</vt:lpstr>
      <vt:lpstr>Queue Implementation Using Linked Lists</vt:lpstr>
      <vt:lpstr>Enqueue</vt:lpstr>
      <vt:lpstr>Dequeue</vt:lpstr>
      <vt:lpstr>PowerPoint Presentation</vt:lpstr>
      <vt:lpstr>Applications of a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111</cp:revision>
  <dcterms:created xsi:type="dcterms:W3CDTF">2022-05-11T03:47:05Z</dcterms:created>
  <dcterms:modified xsi:type="dcterms:W3CDTF">2023-09-03T09:10:27Z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