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85" r:id="rId6"/>
    <p:sldId id="346" r:id="rId7"/>
    <p:sldId id="335" r:id="rId8"/>
    <p:sldId id="351" r:id="rId9"/>
    <p:sldId id="338" r:id="rId10"/>
    <p:sldId id="337" r:id="rId11"/>
    <p:sldId id="348" r:id="rId12"/>
    <p:sldId id="349" r:id="rId13"/>
    <p:sldId id="350" r:id="rId14"/>
    <p:sldId id="353" r:id="rId15"/>
    <p:sldId id="354" r:id="rId16"/>
    <p:sldId id="355" r:id="rId17"/>
    <p:sldId id="357" r:id="rId18"/>
    <p:sldId id="356" r:id="rId19"/>
    <p:sldId id="358" r:id="rId20"/>
    <p:sldId id="297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6" autoAdjust="0"/>
  </p:normalViewPr>
  <p:slideViewPr>
    <p:cSldViewPr snapToGrid="0">
      <p:cViewPr varScale="1">
        <p:scale>
          <a:sx n="105" d="100"/>
          <a:sy n="105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896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169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92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085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48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43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44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64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0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637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18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3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4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78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61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242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Expression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(-2 * 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  <a:blipFill>
                <a:blip r:embed="rId4"/>
                <a:stretch>
                  <a:fillRect t="-50427" b="-53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^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F7BE393-8613-3879-9054-FEBFC035B1AC}"/>
              </a:ext>
            </a:extLst>
          </p:cNvPr>
          <p:cNvSpPr/>
          <p:nvPr/>
        </p:nvSpPr>
        <p:spPr>
          <a:xfrm>
            <a:off x="2691758" y="48716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FDB71-36BD-6397-EA89-7056E66744EF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997307" y="4229971"/>
            <a:ext cx="5514" cy="641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0C8AEF-CEF7-D332-2F09-6F5C12956778}"/>
              </a:ext>
            </a:extLst>
          </p:cNvPr>
          <p:cNvSpPr txBox="1"/>
          <p:nvPr/>
        </p:nvSpPr>
        <p:spPr>
          <a:xfrm>
            <a:off x="2461819" y="563405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96382-1CC9-C75C-5126-C2062532B30D}"/>
              </a:ext>
            </a:extLst>
          </p:cNvPr>
          <p:cNvSpPr txBox="1"/>
          <p:nvPr/>
        </p:nvSpPr>
        <p:spPr>
          <a:xfrm>
            <a:off x="4213215" y="437340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4750B-CA2D-10CA-06C5-D56F5AF78E19}"/>
              </a:ext>
            </a:extLst>
          </p:cNvPr>
          <p:cNvSpPr txBox="1"/>
          <p:nvPr/>
        </p:nvSpPr>
        <p:spPr>
          <a:xfrm>
            <a:off x="6929251" y="43507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37B5-B015-3AEF-13D2-96131708C12D}"/>
              </a:ext>
            </a:extLst>
          </p:cNvPr>
          <p:cNvSpPr txBox="1"/>
          <p:nvPr/>
        </p:nvSpPr>
        <p:spPr>
          <a:xfrm>
            <a:off x="8970268" y="43507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17E46E-F77C-D908-62B3-5125A9F4885F}"/>
              </a:ext>
            </a:extLst>
          </p:cNvPr>
          <p:cNvSpPr txBox="1"/>
          <p:nvPr/>
        </p:nvSpPr>
        <p:spPr>
          <a:xfrm>
            <a:off x="3337518" y="215726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6344E-B8FD-EB3A-D374-7D2C6097087C}"/>
              </a:ext>
            </a:extLst>
          </p:cNvPr>
          <p:cNvSpPr txBox="1"/>
          <p:nvPr/>
        </p:nvSpPr>
        <p:spPr>
          <a:xfrm>
            <a:off x="1632500" y="37228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7F570-C130-2ECE-BB92-DD09874B61CA}"/>
              </a:ext>
            </a:extLst>
          </p:cNvPr>
          <p:cNvSpPr txBox="1"/>
          <p:nvPr/>
        </p:nvSpPr>
        <p:spPr>
          <a:xfrm>
            <a:off x="7842646" y="223537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302CF-43B1-95A8-A397-97AA375FEE3F}"/>
              </a:ext>
            </a:extLst>
          </p:cNvPr>
          <p:cNvSpPr txBox="1"/>
          <p:nvPr/>
        </p:nvSpPr>
        <p:spPr>
          <a:xfrm>
            <a:off x="5563171" y="225381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46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927199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(2 * 2) + </a:t>
                </a:r>
                <a14:m>
                  <m:oMath xmlns:m="http://schemas.openxmlformats.org/officeDocument/2006/math">
                    <m:r>
                      <a:rPr lang="en-PH" b="1" i="0" smtClean="0">
                        <a:latin typeface="Cambria Math" panose="02040503050406030204" pitchFamily="18" charset="0"/>
                      </a:rPr>
                      <m:t>𝟓𝐱</m:t>
                    </m:r>
                  </m:oMath>
                </a14:m>
                <a:r>
                  <a:rPr lang="en-PH" b="1" dirty="0"/>
                  <a:t> - 7 + (2 / 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927199"/>
                <a:ext cx="9144000" cy="718459"/>
              </a:xfrm>
              <a:blipFill>
                <a:blip r:embed="rId4"/>
                <a:stretch>
                  <a:fillRect t="-50000" b="-5254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8521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(2 * 2) + 5</a:t>
                </a:r>
                <a14:m>
                  <m:oMath xmlns:m="http://schemas.openxmlformats.org/officeDocument/2006/math">
                    <m:r>
                      <a:rPr lang="en-PH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PH" b="1" dirty="0"/>
                  <a:t> - 7 + (2 / 2)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497150"/>
                <a:ext cx="9144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893496" y="132458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2107331" y="410602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9174165" y="410602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1140525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3074137" y="50957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8260770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10301787" y="507299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9705183" y="4640603"/>
            <a:ext cx="687712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F437B5-B015-3AEF-13D2-96131708C12D}"/>
              </a:ext>
            </a:extLst>
          </p:cNvPr>
          <p:cNvSpPr txBox="1"/>
          <p:nvPr/>
        </p:nvSpPr>
        <p:spPr>
          <a:xfrm>
            <a:off x="6593016" y="468199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36152F-5C9F-F26D-DF23-9309560CA0F8}"/>
              </a:ext>
            </a:extLst>
          </p:cNvPr>
          <p:cNvSpPr/>
          <p:nvPr/>
        </p:nvSpPr>
        <p:spPr>
          <a:xfrm>
            <a:off x="3483775" y="28822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657BC7-C5B0-3E77-465E-5A58D22EFC48}"/>
              </a:ext>
            </a:extLst>
          </p:cNvPr>
          <p:cNvSpPr/>
          <p:nvPr/>
        </p:nvSpPr>
        <p:spPr>
          <a:xfrm>
            <a:off x="4843093" y="401892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2387AA-B294-A777-548E-19B9F5108467}"/>
              </a:ext>
            </a:extLst>
          </p:cNvPr>
          <p:cNvSpPr/>
          <p:nvPr/>
        </p:nvSpPr>
        <p:spPr>
          <a:xfrm>
            <a:off x="7847556" y="28822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2C543E-BB39-94E3-CE0C-585DF5A7F69F}"/>
              </a:ext>
            </a:extLst>
          </p:cNvPr>
          <p:cNvSpPr/>
          <p:nvPr/>
        </p:nvSpPr>
        <p:spPr>
          <a:xfrm>
            <a:off x="6736774" y="401892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7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1363EF-CCA0-BF6E-2039-44EE7DEF7E6C}"/>
              </a:ext>
            </a:extLst>
          </p:cNvPr>
          <p:cNvCxnSpPr>
            <a:stCxn id="37" idx="5"/>
            <a:endCxn id="7" idx="1"/>
          </p:cNvCxnSpPr>
          <p:nvPr/>
        </p:nvCxnSpPr>
        <p:spPr>
          <a:xfrm>
            <a:off x="8378574" y="3416809"/>
            <a:ext cx="886699" cy="7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4117BD-99B4-4673-B273-057FCD02044D}"/>
              </a:ext>
            </a:extLst>
          </p:cNvPr>
          <p:cNvCxnSpPr>
            <a:stCxn id="37" idx="3"/>
            <a:endCxn id="38" idx="7"/>
          </p:cNvCxnSpPr>
          <p:nvPr/>
        </p:nvCxnSpPr>
        <p:spPr>
          <a:xfrm flipH="1">
            <a:off x="7267792" y="3416809"/>
            <a:ext cx="670872" cy="69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53245D-318A-127E-465A-8BF13CA49997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638349" y="3416809"/>
            <a:ext cx="951663" cy="7809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7FAEB5-2FC0-7B88-43F8-7DA47DA1BA92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4014793" y="3416809"/>
            <a:ext cx="919408" cy="693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44FA6B-D95B-4609-6F36-538CB464B2C5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1671543" y="4640603"/>
            <a:ext cx="526896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5EC1E8-A7CF-F134-AC7A-45C13CF1112C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638349" y="4640603"/>
            <a:ext cx="526896" cy="5468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A2038C-28A3-A660-2BAC-AB2506D99951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8791788" y="4640603"/>
            <a:ext cx="473485" cy="524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5AC8F9-DEF2-DED5-E1C9-3EF4B10DB778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4014793" y="1859164"/>
            <a:ext cx="1969811" cy="1114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0DB26-319A-E7C5-F894-987DFB34057F}"/>
              </a:ext>
            </a:extLst>
          </p:cNvPr>
          <p:cNvCxnSpPr>
            <a:cxnSpLocks/>
            <a:stCxn id="3" idx="5"/>
            <a:endCxn id="37" idx="1"/>
          </p:cNvCxnSpPr>
          <p:nvPr/>
        </p:nvCxnSpPr>
        <p:spPr>
          <a:xfrm>
            <a:off x="6424514" y="1859164"/>
            <a:ext cx="1514150" cy="1114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DA285F-4E1F-0657-C1A4-333BB25C55B5}"/>
              </a:ext>
            </a:extLst>
          </p:cNvPr>
          <p:cNvSpPr txBox="1"/>
          <p:nvPr/>
        </p:nvSpPr>
        <p:spPr>
          <a:xfrm>
            <a:off x="2849712" y="56612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A17C93-1BD9-FBBE-C4A4-D6E0EA0BA8E5}"/>
              </a:ext>
            </a:extLst>
          </p:cNvPr>
          <p:cNvSpPr txBox="1"/>
          <p:nvPr/>
        </p:nvSpPr>
        <p:spPr>
          <a:xfrm>
            <a:off x="7267792" y="518746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CCDD6D-6495-8C06-DF62-182DC47F8C40}"/>
              </a:ext>
            </a:extLst>
          </p:cNvPr>
          <p:cNvSpPr txBox="1"/>
          <p:nvPr/>
        </p:nvSpPr>
        <p:spPr>
          <a:xfrm>
            <a:off x="4688252" y="47047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704218-ACC8-CD6D-049C-9D37534FED37}"/>
              </a:ext>
            </a:extLst>
          </p:cNvPr>
          <p:cNvSpPr txBox="1"/>
          <p:nvPr/>
        </p:nvSpPr>
        <p:spPr>
          <a:xfrm>
            <a:off x="10921706" y="526543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EEA797-2B91-19AE-CD69-3B83BBF6BB87}"/>
              </a:ext>
            </a:extLst>
          </p:cNvPr>
          <p:cNvSpPr txBox="1"/>
          <p:nvPr/>
        </p:nvSpPr>
        <p:spPr>
          <a:xfrm>
            <a:off x="949418" y="56338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35724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29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99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(2 + 2) * 5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332421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5E23B-023E-3B69-D6F2-8703D361D56F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AC53A-34C0-5749-1EB3-B384BCFE8158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CF312E-AD9C-71F6-A8CB-1479C87E10C1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04873-91BA-D7B1-40B8-D4398798FB98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27240-9752-404D-396D-0BAB5870AFB4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F44A0E-55B4-D394-0B59-15637CF59BE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2FFFB-C95A-8FE7-ADF6-080352F740C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8DF6B-4099-D11C-A337-9B9874A05B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A68B-1B59-7AF7-06C6-1218B233365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E669D-F844-82F4-DE85-B2AE656A9D3C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64965-5F13-D665-9D99-49BFBE7E27CC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5594-B737-0A79-A436-A84B1C239E8C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5E0D1-05A7-9A67-E2B5-4478F3BE17E9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5446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99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2x + 2 * 5y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389874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5E23B-023E-3B69-D6F2-8703D361D56F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AC53A-34C0-5749-1EB3-B384BCFE8158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CF312E-AD9C-71F6-A8CB-1479C87E10C1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04873-91BA-D7B1-40B8-D4398798FB98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27240-9752-404D-396D-0BAB5870AFB4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F44A0E-55B4-D394-0B59-15637CF59BE7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C2FFFB-C95A-8FE7-ADF6-080352F740C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8DF6B-4099-D11C-A337-9B9874A05B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A68B-1B59-7AF7-06C6-1218B233365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E669D-F844-82F4-DE85-B2AE656A9D3C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64965-5F13-D665-9D99-49BFBE7E27CC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5594-B737-0A79-A436-A84B1C239E8C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5E0D1-05A7-9A67-E2B5-4478F3BE17E9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258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Boolean Expressions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Operands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are variables or binary numbers (e.g. A, B, C, 0, 1)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Binary Operators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are logical operators (e.g. AND, OR, XOR)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000" b="0" i="1" dirty="0">
                <a:solidFill>
                  <a:srgbClr val="292929"/>
                </a:solidFill>
                <a:effectLst/>
              </a:rPr>
              <a:t>Unary Operators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just have one operation (e.g. NOT)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2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(A OR B) AND (C OR D)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b="1" dirty="0"/>
              <a:t>AND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/>
              <a:t>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/>
              <a:t>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6FE7D-2F91-3511-EA1A-ED5454276B3C}"/>
              </a:ext>
            </a:extLst>
          </p:cNvPr>
          <p:cNvSpPr txBox="1"/>
          <p:nvPr/>
        </p:nvSpPr>
        <p:spPr>
          <a:xfrm>
            <a:off x="2461819" y="44420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294DC-045F-52C2-C7C9-28772D07EA53}"/>
              </a:ext>
            </a:extLst>
          </p:cNvPr>
          <p:cNvSpPr txBox="1"/>
          <p:nvPr/>
        </p:nvSpPr>
        <p:spPr>
          <a:xfrm>
            <a:off x="4213215" y="440157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91F2A-F5A6-12D6-51F0-02E37407B51C}"/>
              </a:ext>
            </a:extLst>
          </p:cNvPr>
          <p:cNvSpPr txBox="1"/>
          <p:nvPr/>
        </p:nvSpPr>
        <p:spPr>
          <a:xfrm>
            <a:off x="6929251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234BF-EB16-260E-E4C4-9B33BA1D99B5}"/>
              </a:ext>
            </a:extLst>
          </p:cNvPr>
          <p:cNvSpPr txBox="1"/>
          <p:nvPr/>
        </p:nvSpPr>
        <p:spPr>
          <a:xfrm>
            <a:off x="8970268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B75A5-8DAB-7482-E6ED-6D78B45A5AC9}"/>
              </a:ext>
            </a:extLst>
          </p:cNvPr>
          <p:cNvSpPr txBox="1"/>
          <p:nvPr/>
        </p:nvSpPr>
        <p:spPr>
          <a:xfrm>
            <a:off x="3337518" y="22451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2662D-95CC-BB89-348D-CEC5E16AE4EA}"/>
              </a:ext>
            </a:extLst>
          </p:cNvPr>
          <p:cNvSpPr txBox="1"/>
          <p:nvPr/>
        </p:nvSpPr>
        <p:spPr>
          <a:xfrm>
            <a:off x="7842646" y="22403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DE525-E4CF-3F42-5B21-C9F2765EA0B2}"/>
              </a:ext>
            </a:extLst>
          </p:cNvPr>
          <p:cNvSpPr txBox="1"/>
          <p:nvPr/>
        </p:nvSpPr>
        <p:spPr>
          <a:xfrm>
            <a:off x="5560513" y="227484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8837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Binary Expression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Mathematical expressions in algorithms can be represented using 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Binary Expression Trees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 An expression consists of operands and operators.</a:t>
            </a: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Expressions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 An expression consists of operands and operators.</a:t>
            </a:r>
            <a:endParaRPr lang="en-US" sz="3000" b="1" dirty="0">
              <a:solidFill>
                <a:srgbClr val="292929"/>
              </a:solidFill>
            </a:endParaRPr>
          </a:p>
          <a:p>
            <a:pPr algn="l"/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100" b="0" i="0" dirty="0">
                <a:solidFill>
                  <a:srgbClr val="292929"/>
                </a:solidFill>
                <a:effectLst/>
              </a:rPr>
              <a:t>Two types: a</a:t>
            </a:r>
            <a:r>
              <a:rPr lang="en-PH" sz="3100" b="0" i="1" dirty="0">
                <a:solidFill>
                  <a:srgbClr val="292929"/>
                </a:solidFill>
                <a:effectLst/>
              </a:rPr>
              <a:t>lgebraic</a:t>
            </a:r>
            <a:r>
              <a:rPr lang="en-PH" sz="3100" b="0" i="0" dirty="0">
                <a:solidFill>
                  <a:srgbClr val="292929"/>
                </a:solidFill>
                <a:effectLst/>
              </a:rPr>
              <a:t> and B</a:t>
            </a:r>
            <a:r>
              <a:rPr lang="en-PH" sz="3100" b="0" i="1" dirty="0">
                <a:solidFill>
                  <a:srgbClr val="292929"/>
                </a:solidFill>
                <a:effectLst/>
              </a:rPr>
              <a:t>oolean.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100" b="0" i="1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100" i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9292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29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Structure of a Binary Expression Tree</a:t>
            </a:r>
            <a:endParaRPr lang="en-PH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92929"/>
                </a:solidFill>
              </a:rPr>
              <a:t>T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here must always be a </a:t>
            </a:r>
            <a:r>
              <a:rPr lang="en-US" sz="3000" b="0" i="1" dirty="0">
                <a:solidFill>
                  <a:srgbClr val="292929"/>
                </a:solidFill>
                <a:effectLst/>
              </a:rPr>
              <a:t>root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 node that connects the expression together.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The 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nodes represent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operators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 </a:t>
            </a:r>
            <a:r>
              <a:rPr lang="en-US" sz="3000" b="0" i="0" dirty="0">
                <a:solidFill>
                  <a:srgbClr val="292929"/>
                </a:solidFill>
                <a:effectLst/>
              </a:rPr>
              <a:t>while the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leaf nodes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 represent the </a:t>
            </a:r>
            <a:r>
              <a:rPr lang="en-US" sz="3000" b="1" i="1" dirty="0">
                <a:solidFill>
                  <a:srgbClr val="292929"/>
                </a:solidFill>
                <a:effectLst/>
              </a:rPr>
              <a:t>operands</a:t>
            </a:r>
            <a:r>
              <a:rPr lang="en-US" sz="3000" b="1" i="0" dirty="0">
                <a:solidFill>
                  <a:srgbClr val="292929"/>
                </a:solidFill>
                <a:effectLst/>
              </a:rPr>
              <a:t>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9292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92929"/>
                </a:solidFill>
                <a:effectLst/>
              </a:rPr>
              <a:t>The operations must then follow the proper order to produce the correct results.</a:t>
            </a:r>
          </a:p>
          <a:p>
            <a:pPr algn="l"/>
            <a:endParaRPr lang="en-US" sz="3000" dirty="0">
              <a:solidFill>
                <a:srgbClr val="292929"/>
              </a:solidFill>
            </a:endParaRPr>
          </a:p>
          <a:p>
            <a:pPr algn="l"/>
            <a:endParaRPr lang="en-US" sz="30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Algebraic Expression</a:t>
            </a:r>
            <a:endParaRPr lang="en-PH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Operands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the numbers or variables (e.g. 2, 4, 6, a, b, c).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Binary Operators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the expressions that use at least two operands to produce another operand (e.g. 1 + 3, 2 * 5, 20 / 4).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0" i="1" dirty="0">
                <a:solidFill>
                  <a:srgbClr val="292929"/>
                </a:solidFill>
                <a:effectLst/>
              </a:rPr>
              <a:t> Unary Operators</a:t>
            </a:r>
            <a:r>
              <a:rPr lang="en-US" sz="2800" b="0" i="0" dirty="0">
                <a:solidFill>
                  <a:srgbClr val="292929"/>
                </a:solidFill>
                <a:effectLst/>
              </a:rPr>
              <a:t> are expressions that use a single operand (e.g. -(x), ++y).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292929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92929"/>
              </a:solidFill>
              <a:effectLst/>
            </a:endParaRPr>
          </a:p>
          <a:p>
            <a:pPr algn="l"/>
            <a:endParaRPr lang="en-US" sz="2800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32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 + 1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995739-98C7-8F20-073E-FC3A5CCE9495}"/>
              </a:ext>
            </a:extLst>
          </p:cNvPr>
          <p:cNvSpPr/>
          <p:nvPr/>
        </p:nvSpPr>
        <p:spPr>
          <a:xfrm>
            <a:off x="582938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75C12-A46B-9B62-A618-251E025F36CF}"/>
              </a:ext>
            </a:extLst>
          </p:cNvPr>
          <p:cNvSpPr/>
          <p:nvPr/>
        </p:nvSpPr>
        <p:spPr>
          <a:xfrm>
            <a:off x="360639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2EAD2-1024-CCC8-F6C3-321C24300F58}"/>
              </a:ext>
            </a:extLst>
          </p:cNvPr>
          <p:cNvSpPr/>
          <p:nvPr/>
        </p:nvSpPr>
        <p:spPr>
          <a:xfrm>
            <a:off x="811152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AAEB-8E78-57B7-2F0C-4B25BAFF5B9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3741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4BE72-712A-B69E-25EA-C3DAFDD2C3DB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6040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23A628-B17E-0A27-BFA2-7EF9106B2A7E}"/>
              </a:ext>
            </a:extLst>
          </p:cNvPr>
          <p:cNvSpPr txBox="1"/>
          <p:nvPr/>
        </p:nvSpPr>
        <p:spPr>
          <a:xfrm>
            <a:off x="3381967" y="330824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9FF4C-B69D-7FEA-920B-7A2EDE5112CB}"/>
              </a:ext>
            </a:extLst>
          </p:cNvPr>
          <p:cNvSpPr txBox="1"/>
          <p:nvPr/>
        </p:nvSpPr>
        <p:spPr>
          <a:xfrm>
            <a:off x="7887096" y="3317638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57D610-6F92-38EA-E699-8FCF2B328BCB}"/>
              </a:ext>
            </a:extLst>
          </p:cNvPr>
          <p:cNvSpPr txBox="1"/>
          <p:nvPr/>
        </p:nvSpPr>
        <p:spPr>
          <a:xfrm>
            <a:off x="5604962" y="228214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5460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(3 * 2) + 5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0295B1-B9A2-F90B-82F2-30C969D27700}"/>
              </a:ext>
            </a:extLst>
          </p:cNvPr>
          <p:cNvSpPr txBox="1"/>
          <p:nvPr/>
        </p:nvSpPr>
        <p:spPr>
          <a:xfrm>
            <a:off x="2461819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32947-62F0-EE13-A4CE-8B9C4551B510}"/>
              </a:ext>
            </a:extLst>
          </p:cNvPr>
          <p:cNvSpPr txBox="1"/>
          <p:nvPr/>
        </p:nvSpPr>
        <p:spPr>
          <a:xfrm>
            <a:off x="4213215" y="4315365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8C892-D95A-A766-9DC1-40103CDD3A4A}"/>
              </a:ext>
            </a:extLst>
          </p:cNvPr>
          <p:cNvSpPr txBox="1"/>
          <p:nvPr/>
        </p:nvSpPr>
        <p:spPr>
          <a:xfrm>
            <a:off x="7842646" y="34086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62E4B-08F2-5D02-230E-B5ED69C59706}"/>
              </a:ext>
            </a:extLst>
          </p:cNvPr>
          <p:cNvSpPr txBox="1"/>
          <p:nvPr/>
        </p:nvSpPr>
        <p:spPr>
          <a:xfrm>
            <a:off x="5560513" y="230112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6560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(8 * 2) + (6 / 2)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A6FE7D-2F91-3511-EA1A-ED5454276B3C}"/>
              </a:ext>
            </a:extLst>
          </p:cNvPr>
          <p:cNvSpPr txBox="1"/>
          <p:nvPr/>
        </p:nvSpPr>
        <p:spPr>
          <a:xfrm>
            <a:off x="2461819" y="444207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294DC-045F-52C2-C7C9-28772D07EA53}"/>
              </a:ext>
            </a:extLst>
          </p:cNvPr>
          <p:cNvSpPr txBox="1"/>
          <p:nvPr/>
        </p:nvSpPr>
        <p:spPr>
          <a:xfrm>
            <a:off x="4213215" y="440157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91F2A-F5A6-12D6-51F0-02E37407B51C}"/>
              </a:ext>
            </a:extLst>
          </p:cNvPr>
          <p:cNvSpPr txBox="1"/>
          <p:nvPr/>
        </p:nvSpPr>
        <p:spPr>
          <a:xfrm>
            <a:off x="6929251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234BF-EB16-260E-E4C4-9B33BA1D99B5}"/>
              </a:ext>
            </a:extLst>
          </p:cNvPr>
          <p:cNvSpPr txBox="1"/>
          <p:nvPr/>
        </p:nvSpPr>
        <p:spPr>
          <a:xfrm>
            <a:off x="8970268" y="4358209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CB75A5-8DAB-7482-E6ED-6D78B45A5AC9}"/>
              </a:ext>
            </a:extLst>
          </p:cNvPr>
          <p:cNvSpPr txBox="1"/>
          <p:nvPr/>
        </p:nvSpPr>
        <p:spPr>
          <a:xfrm>
            <a:off x="3337518" y="22451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32662D-95CC-BB89-348D-CEC5E16AE4EA}"/>
              </a:ext>
            </a:extLst>
          </p:cNvPr>
          <p:cNvSpPr txBox="1"/>
          <p:nvPr/>
        </p:nvSpPr>
        <p:spPr>
          <a:xfrm>
            <a:off x="7842646" y="224032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DE525-E4CF-3F42-5B21-C9F2765EA0B2}"/>
              </a:ext>
            </a:extLst>
          </p:cNvPr>
          <p:cNvSpPr txBox="1"/>
          <p:nvPr/>
        </p:nvSpPr>
        <p:spPr>
          <a:xfrm>
            <a:off x="5560513" y="227484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041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(-2 * 2) + (6 / 2)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22BB2-4251-4F59-E2B6-B50DE8CF869C}"/>
              </a:ext>
            </a:extLst>
          </p:cNvPr>
          <p:cNvSpPr/>
          <p:nvPr/>
        </p:nvSpPr>
        <p:spPr>
          <a:xfrm>
            <a:off x="5784937" y="154589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8266B-1C29-EAD2-E366-253EC439D376}"/>
              </a:ext>
            </a:extLst>
          </p:cNvPr>
          <p:cNvSpPr/>
          <p:nvPr/>
        </p:nvSpPr>
        <p:spPr>
          <a:xfrm>
            <a:off x="3561942" y="262346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*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040CF8-8538-7103-EC18-9EB2173B437D}"/>
              </a:ext>
            </a:extLst>
          </p:cNvPr>
          <p:cNvSpPr/>
          <p:nvPr/>
        </p:nvSpPr>
        <p:spPr>
          <a:xfrm>
            <a:off x="8067071" y="263669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FA882-7F07-524E-6860-C353FCEB4B69}"/>
              </a:ext>
            </a:extLst>
          </p:cNvPr>
          <p:cNvSpPr/>
          <p:nvPr/>
        </p:nvSpPr>
        <p:spPr>
          <a:xfrm>
            <a:off x="2686244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918321-976A-B167-D1D9-47F00E100CEF}"/>
              </a:ext>
            </a:extLst>
          </p:cNvPr>
          <p:cNvSpPr/>
          <p:nvPr/>
        </p:nvSpPr>
        <p:spPr>
          <a:xfrm>
            <a:off x="4437640" y="360485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C8150-DE0A-92E9-04F4-E684BE9DAF57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208047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30B398-7C25-7212-8E6C-69DD8E2FE92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315804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B8DD51-1485-0F7D-1860-CDEA8855440A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208047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841DC-D238-50BC-7665-5DCAEDC9279B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315804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B256756-6E3D-4E90-8F66-C65AF367CD9F}"/>
              </a:ext>
            </a:extLst>
          </p:cNvPr>
          <p:cNvSpPr/>
          <p:nvPr/>
        </p:nvSpPr>
        <p:spPr>
          <a:xfrm>
            <a:off x="7153676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847F71-CDC7-6A13-1720-36CBEA748051}"/>
              </a:ext>
            </a:extLst>
          </p:cNvPr>
          <p:cNvSpPr/>
          <p:nvPr/>
        </p:nvSpPr>
        <p:spPr>
          <a:xfrm>
            <a:off x="9194693" y="360366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0F12-C56D-22D5-5B92-5409CCFABBBA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7684694" y="3171275"/>
            <a:ext cx="473485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2CE8-B76A-9C59-DB07-7E01E87A4D29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8598089" y="3171275"/>
            <a:ext cx="687712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F7BE393-8613-3879-9054-FEBFC035B1AC}"/>
              </a:ext>
            </a:extLst>
          </p:cNvPr>
          <p:cNvSpPr/>
          <p:nvPr/>
        </p:nvSpPr>
        <p:spPr>
          <a:xfrm>
            <a:off x="2691758" y="48716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AFDB71-36BD-6397-EA89-7056E66744EF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2997307" y="4229971"/>
            <a:ext cx="5514" cy="641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3B26E0-3D7B-6180-F41C-AC6A27986D41}"/>
              </a:ext>
            </a:extLst>
          </p:cNvPr>
          <p:cNvSpPr txBox="1"/>
          <p:nvPr/>
        </p:nvSpPr>
        <p:spPr>
          <a:xfrm>
            <a:off x="3337517" y="221316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210C1-0D23-8968-DF9D-ACF7BCAC490C}"/>
              </a:ext>
            </a:extLst>
          </p:cNvPr>
          <p:cNvSpPr txBox="1"/>
          <p:nvPr/>
        </p:nvSpPr>
        <p:spPr>
          <a:xfrm>
            <a:off x="1615269" y="3736051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9D64C-B642-310C-B077-9E2F17C20C10}"/>
              </a:ext>
            </a:extLst>
          </p:cNvPr>
          <p:cNvSpPr txBox="1"/>
          <p:nvPr/>
        </p:nvSpPr>
        <p:spPr>
          <a:xfrm>
            <a:off x="7842646" y="2167014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90C82-0E34-6F0B-E0FB-97953BB983F3}"/>
              </a:ext>
            </a:extLst>
          </p:cNvPr>
          <p:cNvSpPr txBox="1"/>
          <p:nvPr/>
        </p:nvSpPr>
        <p:spPr>
          <a:xfrm>
            <a:off x="5560512" y="2240490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89C5B-3777-FCD7-821B-E0DF17404019}"/>
              </a:ext>
            </a:extLst>
          </p:cNvPr>
          <p:cNvSpPr txBox="1"/>
          <p:nvPr/>
        </p:nvSpPr>
        <p:spPr>
          <a:xfrm>
            <a:off x="2461819" y="5585543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BDBA5-D33F-26E3-5CC8-B6EC1F45D65A}"/>
              </a:ext>
            </a:extLst>
          </p:cNvPr>
          <p:cNvSpPr txBox="1"/>
          <p:nvPr/>
        </p:nvSpPr>
        <p:spPr>
          <a:xfrm>
            <a:off x="4213215" y="4331936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A31BE-2B30-4D4B-2930-11B7D11F7440}"/>
              </a:ext>
            </a:extLst>
          </p:cNvPr>
          <p:cNvSpPr txBox="1"/>
          <p:nvPr/>
        </p:nvSpPr>
        <p:spPr>
          <a:xfrm>
            <a:off x="6929251" y="4367412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969E8-DCC5-14D1-FCFA-1235E7DB79B5}"/>
              </a:ext>
            </a:extLst>
          </p:cNvPr>
          <p:cNvSpPr txBox="1"/>
          <p:nvPr/>
        </p:nvSpPr>
        <p:spPr>
          <a:xfrm>
            <a:off x="8970268" y="4363467"/>
            <a:ext cx="10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2786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E9053-4ED0-4362-8F2D-90ACA45AEF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A62525-F082-4800-9957-B8546404E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586E43-7D2A-4643-9943-57501C9B0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1071</Words>
  <Application>Microsoft Macintosh PowerPoint</Application>
  <PresentationFormat>Widescreen</PresentationFormat>
  <Paragraphs>288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Charter</vt:lpstr>
      <vt:lpstr>Wingdings</vt:lpstr>
      <vt:lpstr>Office Theme</vt:lpstr>
      <vt:lpstr>Binary Expression Tree</vt:lpstr>
      <vt:lpstr>Binary Expression Tree</vt:lpstr>
      <vt:lpstr>Expressions</vt:lpstr>
      <vt:lpstr>Structure of a Binary Expression Tree</vt:lpstr>
      <vt:lpstr>Algebraic Expression</vt:lpstr>
      <vt:lpstr>1 + 1</vt:lpstr>
      <vt:lpstr>(3 * 2) + 5</vt:lpstr>
      <vt:lpstr>(8 * 2) + (6 / 2)</vt:lpstr>
      <vt:lpstr>(-2 * 2) + (6 / 2)</vt:lpstr>
      <vt:lpstr>(-2 * 2) + 3^2</vt:lpstr>
      <vt:lpstr>(2 * 2) + 5x - 7 + (2 / 2)</vt:lpstr>
      <vt:lpstr>(2 * 2) + 5x - 7 + (2 / 2)</vt:lpstr>
      <vt:lpstr>(2 + 2) * 5</vt:lpstr>
      <vt:lpstr>PowerPoint Presentation</vt:lpstr>
      <vt:lpstr>2x + 2 * 5y</vt:lpstr>
      <vt:lpstr>PowerPoint Presentation</vt:lpstr>
      <vt:lpstr>Boolean Expressions</vt:lpstr>
      <vt:lpstr>(A OR B) AND (C OR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81</cp:revision>
  <dcterms:created xsi:type="dcterms:W3CDTF">2022-05-11T03:47:05Z</dcterms:created>
  <dcterms:modified xsi:type="dcterms:W3CDTF">2023-10-09T03:07:08Z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