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7" r:id="rId5"/>
    <p:sldId id="285" r:id="rId6"/>
    <p:sldId id="286" r:id="rId7"/>
    <p:sldId id="303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0" r:id="rId16"/>
    <p:sldId id="294" r:id="rId17"/>
    <p:sldId id="301" r:id="rId18"/>
    <p:sldId id="295" r:id="rId19"/>
    <p:sldId id="296" r:id="rId20"/>
    <p:sldId id="302" r:id="rId21"/>
    <p:sldId id="297" r:id="rId22"/>
    <p:sldId id="298" r:id="rId23"/>
    <p:sldId id="299" r:id="rId24"/>
    <p:sldId id="304" r:id="rId25"/>
    <p:sldId id="306" r:id="rId26"/>
    <p:sldId id="307" r:id="rId27"/>
    <p:sldId id="305" r:id="rId28"/>
    <p:sldId id="3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7372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2150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64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83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27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8072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01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269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2355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966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9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144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116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2112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6013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9242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3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29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8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745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143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509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7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49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Binary Search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algn="l" defTabSz="914400" rtl="0" eaLnBrk="1" latinLnBrk="0" hangingPunct="1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Insert node 4 in the tree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3968837" y="186383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1745842" y="294141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6120343" y="293692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870144" y="39216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2621540" y="392280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2276860" y="2398419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1401162" y="3475992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499855" y="2398419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276860" y="3475992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1745842" y="486501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2276860" y="4457382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5268384" y="39216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7019780" y="39216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5799402" y="3471505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6651361" y="3471505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4A51033A-250F-59DF-FCD0-A4C52DD6B5D7}"/>
              </a:ext>
            </a:extLst>
          </p:cNvPr>
          <p:cNvGraphicFramePr>
            <a:graphicFrameLocks noGrp="1"/>
          </p:cNvGraphicFramePr>
          <p:nvPr/>
        </p:nvGraphicFramePr>
        <p:xfrm>
          <a:off x="9298205" y="2516894"/>
          <a:ext cx="2037080" cy="234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080">
                  <a:extLst>
                    <a:ext uri="{9D8B030D-6E8A-4147-A177-3AD203B41FA5}">
                      <a16:colId xmlns:a16="http://schemas.microsoft.com/office/drawing/2014/main" val="1867406527"/>
                    </a:ext>
                  </a:extLst>
                </a:gridCol>
              </a:tblGrid>
              <a:tr h="58702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2470"/>
                  </a:ext>
                </a:extLst>
              </a:tr>
              <a:tr h="58702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72172"/>
                  </a:ext>
                </a:extLst>
              </a:tr>
              <a:tr h="58702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62954"/>
                  </a:ext>
                </a:extLst>
              </a:tr>
              <a:tr h="58702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995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4CFC80-F7A2-204B-9924-D4FB831BB8DD}"/>
              </a:ext>
            </a:extLst>
          </p:cNvPr>
          <p:cNvSpPr txBox="1"/>
          <p:nvPr/>
        </p:nvSpPr>
        <p:spPr>
          <a:xfrm>
            <a:off x="9620668" y="2644122"/>
            <a:ext cx="1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EFCCA-8585-8417-EBBA-DCFEDD8564C7}"/>
              </a:ext>
            </a:extLst>
          </p:cNvPr>
          <p:cNvSpPr txBox="1"/>
          <p:nvPr/>
        </p:nvSpPr>
        <p:spPr>
          <a:xfrm>
            <a:off x="9610501" y="3238956"/>
            <a:ext cx="1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B88D1-E4DE-6B22-57BE-7C804EAF9270}"/>
              </a:ext>
            </a:extLst>
          </p:cNvPr>
          <p:cNvSpPr txBox="1"/>
          <p:nvPr/>
        </p:nvSpPr>
        <p:spPr>
          <a:xfrm>
            <a:off x="9738895" y="3769164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BB0D0-0F8C-F607-9E6C-19284C6969DB}"/>
              </a:ext>
            </a:extLst>
          </p:cNvPr>
          <p:cNvSpPr txBox="1"/>
          <p:nvPr/>
        </p:nvSpPr>
        <p:spPr>
          <a:xfrm>
            <a:off x="9738895" y="435677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5C37C2-6649-3DDC-EC94-FEF8B4A7AF35}"/>
              </a:ext>
            </a:extLst>
          </p:cNvPr>
          <p:cNvSpPr txBox="1"/>
          <p:nvPr/>
        </p:nvSpPr>
        <p:spPr>
          <a:xfrm>
            <a:off x="1684780" y="1980673"/>
            <a:ext cx="2284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4 is less than 8, go to the left child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566E7-2271-5FC2-7FFA-7014BA919357}"/>
              </a:ext>
            </a:extLst>
          </p:cNvPr>
          <p:cNvSpPr txBox="1"/>
          <p:nvPr/>
        </p:nvSpPr>
        <p:spPr>
          <a:xfrm>
            <a:off x="2494754" y="3071839"/>
            <a:ext cx="2753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4 is greater than 3, go to the right child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EE7A8-95FB-4FA4-CAA3-2C5B426267C1}"/>
              </a:ext>
            </a:extLst>
          </p:cNvPr>
          <p:cNvSpPr txBox="1"/>
          <p:nvPr/>
        </p:nvSpPr>
        <p:spPr>
          <a:xfrm>
            <a:off x="3251863" y="4051724"/>
            <a:ext cx="19964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4 is less than 6, insert 4 as the left child</a:t>
            </a:r>
          </a:p>
        </p:txBody>
      </p:sp>
    </p:spTree>
    <p:extLst>
      <p:ext uri="{BB962C8B-B14F-4D97-AF65-F5344CB8AC3E}">
        <p14:creationId xmlns:p14="http://schemas.microsoft.com/office/powerpoint/2010/main" val="39963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4" grpId="0" animBg="1"/>
      <p:bldP spid="19" grpId="0"/>
      <p:bldP spid="20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Deleting a leaf node.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Deleting a parent node with one child node.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Deleting a parent node with one two node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7120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156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Deleting a leaf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6911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Deleting a leaf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DAF6F5-DA9F-5405-AF8E-DF5103BDBAB1}"/>
              </a:ext>
            </a:extLst>
          </p:cNvPr>
          <p:cNvSpPr txBox="1"/>
          <p:nvPr/>
        </p:nvSpPr>
        <p:spPr>
          <a:xfrm>
            <a:off x="4507704" y="46803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Remove 4</a:t>
            </a:r>
          </a:p>
        </p:txBody>
      </p:sp>
    </p:spTree>
    <p:extLst>
      <p:ext uri="{BB962C8B-B14F-4D97-AF65-F5344CB8AC3E}">
        <p14:creationId xmlns:p14="http://schemas.microsoft.com/office/powerpoint/2010/main" val="15440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6796"/>
            <a:ext cx="9144000" cy="15538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Deleting a parent node with one child node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262167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</a:rPr>
              <a:t>Deleting a </a:t>
            </a:r>
            <a:r>
              <a:rPr lang="en-US" sz="4000" b="1" dirty="0"/>
              <a:t>parent node with one child node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60139F-4361-1263-C439-24AC76D310C0}"/>
              </a:ext>
            </a:extLst>
          </p:cNvPr>
          <p:cNvSpPr txBox="1"/>
          <p:nvPr/>
        </p:nvSpPr>
        <p:spPr>
          <a:xfrm>
            <a:off x="4086115" y="5403578"/>
            <a:ext cx="441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euclid_circular_a"/>
              </a:rPr>
              <a:t>Step 1:</a:t>
            </a:r>
            <a:r>
              <a:rPr lang="en-US" b="0" i="0" dirty="0">
                <a:effectLst/>
                <a:latin typeface="euclid_circular_a"/>
              </a:rPr>
              <a:t> Replace that node with its child node.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D57D1-483E-DB9E-EB02-692D6FE9C860}"/>
              </a:ext>
            </a:extLst>
          </p:cNvPr>
          <p:cNvSpPr txBox="1"/>
          <p:nvPr/>
        </p:nvSpPr>
        <p:spPr>
          <a:xfrm>
            <a:off x="5335736" y="3736948"/>
            <a:ext cx="11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euclid_circular_a"/>
              </a:rPr>
              <a:t>R</a:t>
            </a:r>
            <a:r>
              <a:rPr lang="en-US" b="0" i="0" dirty="0">
                <a:effectLst/>
                <a:latin typeface="euclid_circular_a"/>
              </a:rPr>
              <a:t>emove 6</a:t>
            </a:r>
          </a:p>
        </p:txBody>
      </p:sp>
    </p:spTree>
    <p:extLst>
      <p:ext uri="{BB962C8B-B14F-4D97-AF65-F5344CB8AC3E}">
        <p14:creationId xmlns:p14="http://schemas.microsoft.com/office/powerpoint/2010/main" val="26660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</a:rPr>
              <a:t>Deleting a </a:t>
            </a:r>
            <a:r>
              <a:rPr lang="en-US" sz="4000" b="1" dirty="0"/>
              <a:t>parent node with one child node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13A945-07C0-E432-5E76-459D5B857F75}"/>
              </a:ext>
            </a:extLst>
          </p:cNvPr>
          <p:cNvSpPr txBox="1"/>
          <p:nvPr/>
        </p:nvSpPr>
        <p:spPr>
          <a:xfrm>
            <a:off x="4086115" y="5403578"/>
            <a:ext cx="4415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euclid_circular_a"/>
              </a:rPr>
              <a:t>Step 2:</a:t>
            </a:r>
            <a:r>
              <a:rPr lang="en-US" b="0" i="0" dirty="0">
                <a:effectLst/>
                <a:latin typeface="euclid_circular_a"/>
              </a:rPr>
              <a:t> Remove the child node from its original position.</a:t>
            </a:r>
          </a:p>
        </p:txBody>
      </p:sp>
    </p:spTree>
    <p:extLst>
      <p:ext uri="{BB962C8B-B14F-4D97-AF65-F5344CB8AC3E}">
        <p14:creationId xmlns:p14="http://schemas.microsoft.com/office/powerpoint/2010/main" val="26951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6796"/>
            <a:ext cx="9144000" cy="15538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Deleting a parent node with two child nodes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</p:spTree>
    <p:extLst>
      <p:ext uri="{BB962C8B-B14F-4D97-AF65-F5344CB8AC3E}">
        <p14:creationId xmlns:p14="http://schemas.microsoft.com/office/powerpoint/2010/main" val="120244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</a:rPr>
              <a:t>Deleting a </a:t>
            </a:r>
            <a:r>
              <a:rPr lang="en-US" sz="4000" b="1" dirty="0"/>
              <a:t>parent node with two child node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60139F-4361-1263-C439-24AC76D310C0}"/>
              </a:ext>
            </a:extLst>
          </p:cNvPr>
          <p:cNvSpPr txBox="1"/>
          <p:nvPr/>
        </p:nvSpPr>
        <p:spPr>
          <a:xfrm>
            <a:off x="2512006" y="5405435"/>
            <a:ext cx="3304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euclid_circular_a"/>
              </a:rPr>
              <a:t>Step 1:</a:t>
            </a:r>
            <a:r>
              <a:rPr lang="en-US" b="0" i="0" dirty="0">
                <a:effectLst/>
                <a:latin typeface="euclid_circular_a"/>
              </a:rPr>
              <a:t> Get the </a:t>
            </a:r>
            <a:r>
              <a:rPr lang="en-US" b="0" i="0" dirty="0" err="1">
                <a:effectLst/>
                <a:latin typeface="euclid_circular_a"/>
              </a:rPr>
              <a:t>inorder</a:t>
            </a:r>
            <a:r>
              <a:rPr lang="en-US" b="0" i="0" dirty="0">
                <a:effectLst/>
                <a:latin typeface="euclid_circular_a"/>
              </a:rPr>
              <a:t> successor.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D57D1-483E-DB9E-EB02-692D6FE9C860}"/>
              </a:ext>
            </a:extLst>
          </p:cNvPr>
          <p:cNvSpPr txBox="1"/>
          <p:nvPr/>
        </p:nvSpPr>
        <p:spPr>
          <a:xfrm>
            <a:off x="2512006" y="2749924"/>
            <a:ext cx="11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euclid_circular_a"/>
              </a:rPr>
              <a:t>R</a:t>
            </a:r>
            <a:r>
              <a:rPr lang="en-US" b="0" i="0" dirty="0">
                <a:effectLst/>
                <a:latin typeface="euclid_circular_a"/>
              </a:rPr>
              <a:t>emove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E2551-D590-7B9E-5CE6-ED271ECA9CF3}"/>
              </a:ext>
            </a:extLst>
          </p:cNvPr>
          <p:cNvSpPr txBox="1"/>
          <p:nvPr/>
        </p:nvSpPr>
        <p:spPr>
          <a:xfrm>
            <a:off x="6366329" y="5409992"/>
            <a:ext cx="533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Inorder</a:t>
            </a:r>
            <a:r>
              <a:rPr lang="en-PH" dirty="0"/>
              <a:t> traversal: 1 -&gt; </a:t>
            </a:r>
            <a:r>
              <a:rPr lang="en-PH" b="1" dirty="0">
                <a:solidFill>
                  <a:srgbClr val="FF0000"/>
                </a:solidFill>
              </a:rPr>
              <a:t>3</a:t>
            </a:r>
            <a:r>
              <a:rPr lang="en-PH" dirty="0"/>
              <a:t> -&gt; </a:t>
            </a:r>
            <a:r>
              <a:rPr lang="en-PH" b="1" dirty="0">
                <a:solidFill>
                  <a:srgbClr val="00B050"/>
                </a:solidFill>
              </a:rPr>
              <a:t>4</a:t>
            </a:r>
            <a:r>
              <a:rPr lang="en-PH" dirty="0"/>
              <a:t> -&gt; 6 -&gt; 8 -&gt; 9 -&gt; 10 -&gt; 12 </a:t>
            </a:r>
          </a:p>
        </p:txBody>
      </p:sp>
    </p:spTree>
    <p:extLst>
      <p:ext uri="{BB962C8B-B14F-4D97-AF65-F5344CB8AC3E}">
        <p14:creationId xmlns:p14="http://schemas.microsoft.com/office/powerpoint/2010/main" val="159690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</a:rPr>
              <a:t>Deleting a </a:t>
            </a:r>
            <a:r>
              <a:rPr lang="en-US" sz="4000" b="1" dirty="0"/>
              <a:t>parent node with two child node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13A945-07C0-E432-5E76-459D5B857F75}"/>
              </a:ext>
            </a:extLst>
          </p:cNvPr>
          <p:cNvSpPr txBox="1"/>
          <p:nvPr/>
        </p:nvSpPr>
        <p:spPr>
          <a:xfrm>
            <a:off x="4086114" y="5403578"/>
            <a:ext cx="503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euclid_circular_a"/>
              </a:rPr>
              <a:t>Step 2:</a:t>
            </a:r>
            <a:r>
              <a:rPr lang="en-US" b="0" i="0" dirty="0">
                <a:effectLst/>
                <a:latin typeface="euclid_circular_a"/>
              </a:rPr>
              <a:t> </a:t>
            </a:r>
            <a:r>
              <a:rPr lang="en-US" dirty="0">
                <a:latin typeface="euclid_circular_a"/>
              </a:rPr>
              <a:t>Replace the node with the </a:t>
            </a:r>
            <a:r>
              <a:rPr lang="en-US" dirty="0" err="1">
                <a:latin typeface="euclid_circular_a"/>
              </a:rPr>
              <a:t>inorder</a:t>
            </a:r>
            <a:r>
              <a:rPr lang="en-US" dirty="0">
                <a:latin typeface="euclid_circular_a"/>
              </a:rPr>
              <a:t> successor</a:t>
            </a:r>
            <a:endParaRPr lang="en-US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12382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What is a Binary Search Tree?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It is</a:t>
            </a:r>
            <a:r>
              <a:rPr lang="en-US" sz="3000" b="0" i="0" dirty="0">
                <a:effectLst/>
              </a:rPr>
              <a:t> used to find if a </a:t>
            </a:r>
            <a:r>
              <a:rPr lang="en-US" sz="3000" dirty="0"/>
              <a:t>specific </a:t>
            </a:r>
            <a:r>
              <a:rPr lang="en-US" sz="3000" b="0" i="0" dirty="0">
                <a:effectLst/>
              </a:rPr>
              <a:t>number exists in the </a:t>
            </a:r>
            <a:r>
              <a:rPr lang="en-US" sz="3000" dirty="0"/>
              <a:t>tree i</a:t>
            </a:r>
            <a:r>
              <a:rPr lang="en-US" sz="3000" b="0" i="0" dirty="0">
                <a:effectLst/>
              </a:rPr>
              <a:t>n </a:t>
            </a:r>
            <a:r>
              <a:rPr lang="en-US" sz="3000" b="1" dirty="0">
                <a:effectLst/>
              </a:rPr>
              <a:t>O(log(n)) </a:t>
            </a:r>
            <a:r>
              <a:rPr lang="en-US" sz="3000" b="0" i="0" dirty="0">
                <a:effectLst/>
              </a:rPr>
              <a:t>time.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Like a </a:t>
            </a:r>
            <a:r>
              <a:rPr lang="en-US" sz="3000" b="0" i="0" dirty="0">
                <a:effectLst/>
              </a:rPr>
              <a:t>binary tree, each node in a binary search tree can only have a maximum of two child nodes.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479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000" b="1" i="0" dirty="0">
                <a:effectLst/>
              </a:rPr>
              <a:t>Deleting a </a:t>
            </a:r>
            <a:r>
              <a:rPr lang="en-US" sz="4000" b="1" dirty="0"/>
              <a:t>parent node with two child node</a:t>
            </a:r>
            <a:endParaRPr lang="en-P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13A945-07C0-E432-5E76-459D5B857F75}"/>
              </a:ext>
            </a:extLst>
          </p:cNvPr>
          <p:cNvSpPr txBox="1"/>
          <p:nvPr/>
        </p:nvSpPr>
        <p:spPr>
          <a:xfrm>
            <a:off x="3456812" y="5445354"/>
            <a:ext cx="6111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uclid_circular_a"/>
              </a:rPr>
              <a:t>Step 3:</a:t>
            </a:r>
            <a:r>
              <a:rPr lang="en-US" b="0" i="0" dirty="0">
                <a:effectLst/>
                <a:latin typeface="euclid_circular_a"/>
              </a:rPr>
              <a:t> </a:t>
            </a:r>
            <a:r>
              <a:rPr lang="en-US" dirty="0"/>
              <a:t>Remove the </a:t>
            </a:r>
            <a:r>
              <a:rPr lang="en-US" dirty="0" err="1"/>
              <a:t>inorder</a:t>
            </a:r>
            <a:r>
              <a:rPr lang="en-US" dirty="0"/>
              <a:t> successor from its original position.</a:t>
            </a:r>
          </a:p>
          <a:p>
            <a:pPr algn="l"/>
            <a:endParaRPr lang="en-US" b="0" i="0" dirty="0"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3714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4500" b="1" dirty="0"/>
              <a:t>More on finding the </a:t>
            </a:r>
            <a:r>
              <a:rPr lang="en-US" sz="4500" b="1" dirty="0" err="1"/>
              <a:t>Inorder</a:t>
            </a:r>
            <a:r>
              <a:rPr lang="en-US" sz="4500" b="1" dirty="0"/>
              <a:t> Successor </a:t>
            </a:r>
            <a:endParaRPr lang="en-PH" sz="4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If the right subtree of the </a:t>
            </a:r>
            <a:r>
              <a:rPr lang="en-US" sz="2500" b="0" i="1" dirty="0">
                <a:solidFill>
                  <a:srgbClr val="273239"/>
                </a:solidFill>
                <a:effectLst/>
              </a:rPr>
              <a:t>node 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is not </a:t>
            </a:r>
            <a:r>
              <a:rPr lang="en-US" sz="2500" b="0" i="1" dirty="0">
                <a:solidFill>
                  <a:srgbClr val="273239"/>
                </a:solidFill>
                <a:effectLst/>
              </a:rPr>
              <a:t>NULL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, then the successor</a:t>
            </a:r>
            <a:r>
              <a:rPr lang="en-US" sz="2500" b="0" i="1" dirty="0">
                <a:solidFill>
                  <a:srgbClr val="273239"/>
                </a:solidFill>
                <a:effectLst/>
              </a:rPr>
              <a:t> 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lies in the right subtree. 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</a:endParaRPr>
          </a:p>
          <a:p>
            <a:pPr algn="l" fontAlgn="base"/>
            <a:endParaRPr lang="en-US" sz="2500" b="0" i="0" dirty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sz="2500" b="1" dirty="0">
                <a:solidFill>
                  <a:srgbClr val="273239"/>
                </a:solidFill>
              </a:rPr>
              <a:t>Steps:</a:t>
            </a:r>
            <a:br>
              <a:rPr lang="en-US" sz="2500" b="0" i="0" dirty="0">
                <a:solidFill>
                  <a:srgbClr val="273239"/>
                </a:solidFill>
                <a:effectLst/>
              </a:rPr>
            </a:br>
            <a:r>
              <a:rPr lang="en-US" sz="2500" b="0" i="0" dirty="0">
                <a:solidFill>
                  <a:srgbClr val="273239"/>
                </a:solidFill>
                <a:effectLst/>
              </a:rPr>
              <a:t>1. Go to right subtree and return the node with minimum key value in the right subtree.</a:t>
            </a:r>
          </a:p>
          <a:p>
            <a:pPr algn="l" fontAlgn="base"/>
            <a:endParaRPr lang="en-US" sz="2500" b="0" i="0" dirty="0">
              <a:solidFill>
                <a:srgbClr val="273239"/>
              </a:solidFill>
              <a:effectLst/>
            </a:endParaRPr>
          </a:p>
          <a:p>
            <a:pPr algn="l" fontAlgn="base"/>
            <a:r>
              <a:rPr lang="en-US" sz="2500" dirty="0">
                <a:solidFill>
                  <a:srgbClr val="273239"/>
                </a:solidFill>
              </a:rPr>
              <a:t>2. R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eturn the node with the smallest value in the right subtree.</a:t>
            </a:r>
          </a:p>
          <a:p>
            <a:pPr algn="l" fontAlgn="base"/>
            <a:endParaRPr lang="en-US" sz="2500" b="0" i="0" dirty="0">
              <a:solidFill>
                <a:srgbClr val="273239"/>
              </a:solidFill>
              <a:effectLst/>
            </a:endParaRPr>
          </a:p>
          <a:p>
            <a:pPr algn="l" fontAlgn="base"/>
            <a:endParaRPr lang="en-US" sz="2500" b="0" i="0" dirty="0">
              <a:solidFill>
                <a:srgbClr val="273239"/>
              </a:solidFill>
              <a:effectLst/>
            </a:endParaRP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9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</a:t>
            </a:r>
            <a:r>
              <a:rPr lang="en-US" b="1" dirty="0" err="1"/>
              <a:t>inorder</a:t>
            </a:r>
            <a:r>
              <a:rPr lang="en-US" b="1" dirty="0"/>
              <a:t> successor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03CA8E-13FA-0492-8285-EB6BBBE71571}"/>
              </a:ext>
            </a:extLst>
          </p:cNvPr>
          <p:cNvCxnSpPr>
            <a:cxnSpLocks/>
          </p:cNvCxnSpPr>
          <p:nvPr/>
        </p:nvCxnSpPr>
        <p:spPr>
          <a:xfrm flipH="1">
            <a:off x="2883094" y="2940050"/>
            <a:ext cx="2050856" cy="2457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4263E-6554-F4E1-8009-2089CD5B9E32}"/>
              </a:ext>
            </a:extLst>
          </p:cNvPr>
          <p:cNvCxnSpPr>
            <a:cxnSpLocks/>
          </p:cNvCxnSpPr>
          <p:nvPr/>
        </p:nvCxnSpPr>
        <p:spPr>
          <a:xfrm flipH="1">
            <a:off x="2883094" y="5397500"/>
            <a:ext cx="35558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81462C-0EE6-EA2B-51FC-853A19450203}"/>
              </a:ext>
            </a:extLst>
          </p:cNvPr>
          <p:cNvCxnSpPr>
            <a:cxnSpLocks/>
          </p:cNvCxnSpPr>
          <p:nvPr/>
        </p:nvCxnSpPr>
        <p:spPr>
          <a:xfrm flipH="1" flipV="1">
            <a:off x="4933950" y="2940050"/>
            <a:ext cx="1504950" cy="24574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8C08C7-7C10-C0C6-8874-8DAC57CFA373}"/>
              </a:ext>
            </a:extLst>
          </p:cNvPr>
          <p:cNvSpPr txBox="1"/>
          <p:nvPr/>
        </p:nvSpPr>
        <p:spPr>
          <a:xfrm>
            <a:off x="4992174" y="5492750"/>
            <a:ext cx="272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Inorder</a:t>
            </a:r>
            <a:r>
              <a:rPr lang="en-PH" dirty="0"/>
              <a:t> successor of 3 is 4</a:t>
            </a:r>
          </a:p>
        </p:txBody>
      </p:sp>
    </p:spTree>
    <p:extLst>
      <p:ext uri="{BB962C8B-B14F-4D97-AF65-F5344CB8AC3E}">
        <p14:creationId xmlns:p14="http://schemas.microsoft.com/office/powerpoint/2010/main" val="19742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</a:t>
            </a:r>
            <a:r>
              <a:rPr lang="en-US" b="1" dirty="0" err="1"/>
              <a:t>inorder</a:t>
            </a:r>
            <a:r>
              <a:rPr lang="en-US" b="1" dirty="0"/>
              <a:t> successor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03CA8E-13FA-0492-8285-EB6BBBE71571}"/>
              </a:ext>
            </a:extLst>
          </p:cNvPr>
          <p:cNvCxnSpPr>
            <a:cxnSpLocks/>
          </p:cNvCxnSpPr>
          <p:nvPr/>
        </p:nvCxnSpPr>
        <p:spPr>
          <a:xfrm flipH="1">
            <a:off x="6603913" y="2012950"/>
            <a:ext cx="1916626" cy="2529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04263E-6554-F4E1-8009-2089CD5B9E32}"/>
              </a:ext>
            </a:extLst>
          </p:cNvPr>
          <p:cNvCxnSpPr>
            <a:cxnSpLocks/>
          </p:cNvCxnSpPr>
          <p:nvPr/>
        </p:nvCxnSpPr>
        <p:spPr>
          <a:xfrm flipH="1">
            <a:off x="6603913" y="4542718"/>
            <a:ext cx="35558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81462C-0EE6-EA2B-51FC-853A19450203}"/>
              </a:ext>
            </a:extLst>
          </p:cNvPr>
          <p:cNvCxnSpPr>
            <a:cxnSpLocks/>
          </p:cNvCxnSpPr>
          <p:nvPr/>
        </p:nvCxnSpPr>
        <p:spPr>
          <a:xfrm flipH="1" flipV="1">
            <a:off x="8520539" y="2012950"/>
            <a:ext cx="1639180" cy="2529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2F6AAB-74A7-F17C-6F00-C49379CAEBAD}"/>
              </a:ext>
            </a:extLst>
          </p:cNvPr>
          <p:cNvSpPr txBox="1"/>
          <p:nvPr/>
        </p:nvSpPr>
        <p:spPr>
          <a:xfrm>
            <a:off x="4992174" y="5492750"/>
            <a:ext cx="272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Inorder</a:t>
            </a:r>
            <a:r>
              <a:rPr lang="en-PH" dirty="0"/>
              <a:t> successor of 8 is 9</a:t>
            </a:r>
          </a:p>
        </p:txBody>
      </p:sp>
    </p:spTree>
    <p:extLst>
      <p:ext uri="{BB962C8B-B14F-4D97-AF65-F5344CB8AC3E}">
        <p14:creationId xmlns:p14="http://schemas.microsoft.com/office/powerpoint/2010/main" val="28608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4500" b="1" dirty="0"/>
              <a:t>More on finding the </a:t>
            </a:r>
            <a:r>
              <a:rPr lang="en-US" sz="4500" b="1" dirty="0" err="1"/>
              <a:t>Inorder</a:t>
            </a:r>
            <a:r>
              <a:rPr lang="en-US" sz="4500" b="1" dirty="0"/>
              <a:t> Successor </a:t>
            </a:r>
            <a:endParaRPr lang="en-PH" sz="4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</a:rPr>
              <a:t>If the right subtree of </a:t>
            </a:r>
            <a:r>
              <a:rPr lang="en-US" sz="2500" b="0" i="1" dirty="0">
                <a:solidFill>
                  <a:srgbClr val="273239"/>
                </a:solidFill>
                <a:effectLst/>
              </a:rPr>
              <a:t>node 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is NULL, then th</a:t>
            </a:r>
            <a:r>
              <a:rPr lang="en-US" sz="2500" dirty="0">
                <a:solidFill>
                  <a:srgbClr val="273239"/>
                </a:solidFill>
              </a:rPr>
              <a:t>e </a:t>
            </a:r>
            <a:r>
              <a:rPr lang="en-US" sz="2500" b="0" i="1" dirty="0">
                <a:solidFill>
                  <a:srgbClr val="273239"/>
                </a:solidFill>
                <a:effectLst/>
              </a:rPr>
              <a:t>successor </a:t>
            </a:r>
            <a:r>
              <a:rPr lang="en-US" sz="2500" b="0" i="0" dirty="0">
                <a:solidFill>
                  <a:srgbClr val="273239"/>
                </a:solidFill>
                <a:effectLst/>
              </a:rPr>
              <a:t>is one of the ancestors. 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</a:endParaRPr>
          </a:p>
          <a:p>
            <a:pPr algn="l" fontAlgn="base"/>
            <a:r>
              <a:rPr lang="en-US" sz="2500" b="0" i="0" dirty="0">
                <a:solidFill>
                  <a:srgbClr val="273239"/>
                </a:solidFill>
                <a:effectLst/>
              </a:rPr>
              <a:t>Steps:</a:t>
            </a:r>
            <a:br>
              <a:rPr lang="en-US" sz="2500" b="0" i="0" dirty="0">
                <a:solidFill>
                  <a:srgbClr val="273239"/>
                </a:solidFill>
                <a:effectLst/>
              </a:rPr>
            </a:br>
            <a:r>
              <a:rPr lang="en-US" sz="2500" b="0" i="0" dirty="0">
                <a:solidFill>
                  <a:srgbClr val="273239"/>
                </a:solidFill>
                <a:effectLst/>
              </a:rPr>
              <a:t>1. Travel up using the parent pointer until you see a node which is the left child of its parent. </a:t>
            </a:r>
          </a:p>
          <a:p>
            <a:pPr algn="l" fontAlgn="base"/>
            <a:endParaRPr lang="en-US" sz="2500" dirty="0">
              <a:solidFill>
                <a:srgbClr val="273239"/>
              </a:solidFill>
            </a:endParaRPr>
          </a:p>
          <a:p>
            <a:pPr algn="l" fontAlgn="base"/>
            <a:r>
              <a:rPr lang="en-US" sz="2500" b="0" i="0" dirty="0">
                <a:solidFill>
                  <a:srgbClr val="273239"/>
                </a:solidFill>
                <a:effectLst/>
              </a:rPr>
              <a:t>2. Return the parent.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</a:endParaRP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273239"/>
              </a:solidFill>
              <a:effectLst/>
            </a:endParaRP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</a:endParaRP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273239"/>
              </a:solidFill>
              <a:effectLst/>
            </a:endParaRP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7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</a:t>
            </a:r>
            <a:r>
              <a:rPr lang="en-US" b="1" dirty="0" err="1"/>
              <a:t>inorder</a:t>
            </a:r>
            <a:r>
              <a:rPr lang="en-US" b="1" dirty="0"/>
              <a:t> successor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981787" y="1550686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758792" y="26282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8133293" y="262377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88309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634490" y="360964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4289810" y="2085268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14112" y="3162841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512805" y="2085268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289810" y="3162841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758792" y="4551859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289810" y="4144231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281334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9032730" y="360846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812352" y="3158354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664311" y="3158354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2F6AAB-74A7-F17C-6F00-C49379CAEBAD}"/>
              </a:ext>
            </a:extLst>
          </p:cNvPr>
          <p:cNvSpPr txBox="1"/>
          <p:nvPr/>
        </p:nvSpPr>
        <p:spPr>
          <a:xfrm>
            <a:off x="4992174" y="5492750"/>
            <a:ext cx="272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Inorder</a:t>
            </a:r>
            <a:r>
              <a:rPr lang="en-PH" dirty="0"/>
              <a:t> successor of 6 is 8</a:t>
            </a:r>
          </a:p>
        </p:txBody>
      </p:sp>
    </p:spTree>
    <p:extLst>
      <p:ext uri="{BB962C8B-B14F-4D97-AF65-F5344CB8AC3E}">
        <p14:creationId xmlns:p14="http://schemas.microsoft.com/office/powerpoint/2010/main" val="16465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Properties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0" i="0" dirty="0">
                <a:effectLst/>
              </a:rPr>
              <a:t>Unlike regular binary trees, a binary search tree has different properties.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265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Properties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All nodes of left subtree are </a:t>
            </a:r>
            <a:r>
              <a:rPr lang="en-US" sz="3000" b="1" i="0" dirty="0">
                <a:effectLst/>
              </a:rPr>
              <a:t>less than the root node</a:t>
            </a:r>
            <a:r>
              <a:rPr lang="en-US" sz="3000" b="0" i="0" dirty="0">
                <a:effectLst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All nodes of right subtree </a:t>
            </a:r>
            <a:r>
              <a:rPr lang="en-US" sz="3000" b="1" i="0" dirty="0">
                <a:effectLst/>
              </a:rPr>
              <a:t>are greater than the root node</a:t>
            </a:r>
            <a:r>
              <a:rPr lang="en-US" sz="3000" b="0" i="0" dirty="0">
                <a:effectLst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Both subtrees of each node </a:t>
            </a:r>
            <a:r>
              <a:rPr lang="en-US" sz="3000" b="1" i="0" dirty="0">
                <a:effectLst/>
              </a:rPr>
              <a:t>are also Binary Search Trees</a:t>
            </a:r>
            <a:r>
              <a:rPr lang="en-US" sz="3000" b="0" i="0" dirty="0">
                <a:effectLst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99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Properties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5734137" y="170864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3511142" y="27862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7885643" y="27817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2635444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4386840" y="376760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042160" y="2243223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166462" y="3320796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6265155" y="2243223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042160" y="3320796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3511142" y="47098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4042160" y="4302186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7033684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8785080" y="3766418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7564702" y="3316309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8416661" y="3316309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2E14B4-D4AD-BDE5-9DB2-4CE9D85222D3}"/>
              </a:ext>
            </a:extLst>
          </p:cNvPr>
          <p:cNvSpPr txBox="1"/>
          <p:nvPr/>
        </p:nvSpPr>
        <p:spPr>
          <a:xfrm>
            <a:off x="1484484" y="2935832"/>
            <a:ext cx="18543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(LEFT) 3 is less than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CC3F48-8838-A5B9-F888-7EA52D3406B1}"/>
              </a:ext>
            </a:extLst>
          </p:cNvPr>
          <p:cNvSpPr txBox="1"/>
          <p:nvPr/>
        </p:nvSpPr>
        <p:spPr>
          <a:xfrm>
            <a:off x="8646423" y="2906589"/>
            <a:ext cx="2326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(RIGHT) 10 is greater than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CAECF8-3C30-5369-ADE2-154259528A90}"/>
              </a:ext>
            </a:extLst>
          </p:cNvPr>
          <p:cNvSpPr txBox="1"/>
          <p:nvPr/>
        </p:nvSpPr>
        <p:spPr>
          <a:xfrm>
            <a:off x="636565" y="3917384"/>
            <a:ext cx="18543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(LEFT) 1 is less than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994B1E-A57E-59CB-CB49-37D72A246240}"/>
              </a:ext>
            </a:extLst>
          </p:cNvPr>
          <p:cNvSpPr txBox="1"/>
          <p:nvPr/>
        </p:nvSpPr>
        <p:spPr>
          <a:xfrm>
            <a:off x="4404202" y="3380868"/>
            <a:ext cx="22848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(RIGHT) 6 is greater than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D879AF-4023-6C8A-7861-B19A5A33625C}"/>
              </a:ext>
            </a:extLst>
          </p:cNvPr>
          <p:cNvSpPr txBox="1"/>
          <p:nvPr/>
        </p:nvSpPr>
        <p:spPr>
          <a:xfrm>
            <a:off x="6265156" y="4514092"/>
            <a:ext cx="2006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(LEFT) 9 is less than 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BA2F15-96AA-A2FB-89D8-5F10AFD1AB54}"/>
              </a:ext>
            </a:extLst>
          </p:cNvPr>
          <p:cNvSpPr txBox="1"/>
          <p:nvPr/>
        </p:nvSpPr>
        <p:spPr>
          <a:xfrm>
            <a:off x="8703573" y="4489358"/>
            <a:ext cx="2459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(RIGHT) 12 is greater than 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339FF9-6D5D-B105-1579-E5F44452854C}"/>
              </a:ext>
            </a:extLst>
          </p:cNvPr>
          <p:cNvSpPr txBox="1"/>
          <p:nvPr/>
        </p:nvSpPr>
        <p:spPr>
          <a:xfrm>
            <a:off x="2818830" y="5529645"/>
            <a:ext cx="2006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/>
              <a:t>(LEFT) 4 is less than 6</a:t>
            </a:r>
          </a:p>
        </p:txBody>
      </p:sp>
    </p:spTree>
    <p:extLst>
      <p:ext uri="{BB962C8B-B14F-4D97-AF65-F5344CB8AC3E}">
        <p14:creationId xmlns:p14="http://schemas.microsoft.com/office/powerpoint/2010/main" val="38569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21" grpId="0" animBg="1"/>
      <p:bldP spid="22" grpId="0" animBg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Operations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Search</a:t>
            </a:r>
            <a:endParaRPr lang="en-US" sz="3000" b="0" i="0" dirty="0">
              <a:effectLst/>
            </a:endParaRPr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Insert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Delete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378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Search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If the number to be searched is less than the value of the root, start the search in the left subtree.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If the number to be searched is greater than the value of the root, start the search in the right subtree.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7001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Search the tree if node 4 exists 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AD348E-ECAD-DAA4-A3FC-8D6CF19010A7}"/>
              </a:ext>
            </a:extLst>
          </p:cNvPr>
          <p:cNvSpPr/>
          <p:nvPr/>
        </p:nvSpPr>
        <p:spPr>
          <a:xfrm>
            <a:off x="3968837" y="186383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42FB8-7278-CF09-99C6-51AE6F3345D6}"/>
              </a:ext>
            </a:extLst>
          </p:cNvPr>
          <p:cNvSpPr/>
          <p:nvPr/>
        </p:nvSpPr>
        <p:spPr>
          <a:xfrm>
            <a:off x="1745842" y="294141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CA767-9F3A-3DFD-18D9-107A5B076ED7}"/>
              </a:ext>
            </a:extLst>
          </p:cNvPr>
          <p:cNvSpPr/>
          <p:nvPr/>
        </p:nvSpPr>
        <p:spPr>
          <a:xfrm>
            <a:off x="6120343" y="2936923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5183F3-5727-C384-F684-B5506BD6FEC4}"/>
              </a:ext>
            </a:extLst>
          </p:cNvPr>
          <p:cNvSpPr/>
          <p:nvPr/>
        </p:nvSpPr>
        <p:spPr>
          <a:xfrm>
            <a:off x="870144" y="39216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4C2C4A-B8BC-B467-31AB-7C63B88BE7BD}"/>
              </a:ext>
            </a:extLst>
          </p:cNvPr>
          <p:cNvSpPr/>
          <p:nvPr/>
        </p:nvSpPr>
        <p:spPr>
          <a:xfrm>
            <a:off x="2621540" y="392280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EC96DF-A613-6B15-EE11-8DF06881B822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2276860" y="2398419"/>
            <a:ext cx="1783085" cy="634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BA503-2B5B-1A69-824F-D54FB402055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1401162" y="3475992"/>
            <a:ext cx="435788" cy="537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95274-8372-48F7-1F05-65E9EBAF1073}"/>
              </a:ext>
            </a:extLst>
          </p:cNvPr>
          <p:cNvCxnSpPr>
            <a:cxnSpLocks/>
            <a:stCxn id="3" idx="5"/>
            <a:endCxn id="7" idx="1"/>
          </p:cNvCxnSpPr>
          <p:nvPr/>
        </p:nvCxnSpPr>
        <p:spPr>
          <a:xfrm>
            <a:off x="4499855" y="2398419"/>
            <a:ext cx="1711596" cy="630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AD3A1-D17B-8C9E-1723-29031E7E59C0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276860" y="3475992"/>
            <a:ext cx="435788" cy="538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B2B0DB-D590-B3D4-A784-AB613CC4DFFD}"/>
              </a:ext>
            </a:extLst>
          </p:cNvPr>
          <p:cNvSpPr/>
          <p:nvPr/>
        </p:nvSpPr>
        <p:spPr>
          <a:xfrm>
            <a:off x="1745842" y="486501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13842-4689-D9CB-3185-773397D8918C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2276860" y="4457382"/>
            <a:ext cx="435788" cy="4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A4FAF99-4625-57C3-EB4D-B1BCB3E942F5}"/>
              </a:ext>
            </a:extLst>
          </p:cNvPr>
          <p:cNvSpPr/>
          <p:nvPr/>
        </p:nvSpPr>
        <p:spPr>
          <a:xfrm>
            <a:off x="5268384" y="39216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D0BFD4-16E7-4EC6-12B5-858321166E93}"/>
              </a:ext>
            </a:extLst>
          </p:cNvPr>
          <p:cNvSpPr/>
          <p:nvPr/>
        </p:nvSpPr>
        <p:spPr>
          <a:xfrm>
            <a:off x="7019780" y="392161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B330-D1C6-CE71-E424-5002285CA077}"/>
              </a:ext>
            </a:extLst>
          </p:cNvPr>
          <p:cNvCxnSpPr>
            <a:cxnSpLocks/>
            <a:stCxn id="7" idx="3"/>
            <a:endCxn id="21" idx="7"/>
          </p:cNvCxnSpPr>
          <p:nvPr/>
        </p:nvCxnSpPr>
        <p:spPr>
          <a:xfrm flipH="1">
            <a:off x="5799402" y="3471505"/>
            <a:ext cx="412049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F35C8-EB97-C7F0-EAF2-241534857FDA}"/>
              </a:ext>
            </a:extLst>
          </p:cNvPr>
          <p:cNvCxnSpPr>
            <a:cxnSpLocks/>
            <a:stCxn id="7" idx="5"/>
            <a:endCxn id="22" idx="1"/>
          </p:cNvCxnSpPr>
          <p:nvPr/>
        </p:nvCxnSpPr>
        <p:spPr>
          <a:xfrm>
            <a:off x="6651361" y="3471505"/>
            <a:ext cx="459527" cy="5418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31">
            <a:extLst>
              <a:ext uri="{FF2B5EF4-FFF2-40B4-BE49-F238E27FC236}">
                <a16:creationId xmlns:a16="http://schemas.microsoft.com/office/drawing/2014/main" id="{4A51033A-250F-59DF-FCD0-A4C52DD6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47074"/>
              </p:ext>
            </p:extLst>
          </p:nvPr>
        </p:nvGraphicFramePr>
        <p:xfrm>
          <a:off x="9298205" y="2516894"/>
          <a:ext cx="2037080" cy="2348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080">
                  <a:extLst>
                    <a:ext uri="{9D8B030D-6E8A-4147-A177-3AD203B41FA5}">
                      <a16:colId xmlns:a16="http://schemas.microsoft.com/office/drawing/2014/main" val="1867406527"/>
                    </a:ext>
                  </a:extLst>
                </a:gridCol>
              </a:tblGrid>
              <a:tr h="58702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2470"/>
                  </a:ext>
                </a:extLst>
              </a:tr>
              <a:tr h="58702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72172"/>
                  </a:ext>
                </a:extLst>
              </a:tr>
              <a:tr h="58702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62954"/>
                  </a:ext>
                </a:extLst>
              </a:tr>
              <a:tr h="58702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995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4CFC80-F7A2-204B-9924-D4FB831BB8DD}"/>
              </a:ext>
            </a:extLst>
          </p:cNvPr>
          <p:cNvSpPr txBox="1"/>
          <p:nvPr/>
        </p:nvSpPr>
        <p:spPr>
          <a:xfrm>
            <a:off x="9620668" y="2644122"/>
            <a:ext cx="1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EFCCA-8585-8417-EBBA-DCFEDD8564C7}"/>
              </a:ext>
            </a:extLst>
          </p:cNvPr>
          <p:cNvSpPr txBox="1"/>
          <p:nvPr/>
        </p:nvSpPr>
        <p:spPr>
          <a:xfrm>
            <a:off x="9610501" y="3238956"/>
            <a:ext cx="141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B88D1-E4DE-6B22-57BE-7C804EAF9270}"/>
              </a:ext>
            </a:extLst>
          </p:cNvPr>
          <p:cNvSpPr txBox="1"/>
          <p:nvPr/>
        </p:nvSpPr>
        <p:spPr>
          <a:xfrm>
            <a:off x="9738895" y="3769164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BB0D0-0F8C-F607-9E6C-19284C6969DB}"/>
              </a:ext>
            </a:extLst>
          </p:cNvPr>
          <p:cNvSpPr txBox="1"/>
          <p:nvPr/>
        </p:nvSpPr>
        <p:spPr>
          <a:xfrm>
            <a:off x="9738895" y="435677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5C37C2-6649-3DDC-EC94-FEF8B4A7AF35}"/>
              </a:ext>
            </a:extLst>
          </p:cNvPr>
          <p:cNvSpPr txBox="1"/>
          <p:nvPr/>
        </p:nvSpPr>
        <p:spPr>
          <a:xfrm>
            <a:off x="1684780" y="1980673"/>
            <a:ext cx="228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 is less than 8, go to the left child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566E7-2271-5FC2-7FFA-7014BA919357}"/>
              </a:ext>
            </a:extLst>
          </p:cNvPr>
          <p:cNvSpPr txBox="1"/>
          <p:nvPr/>
        </p:nvSpPr>
        <p:spPr>
          <a:xfrm>
            <a:off x="2494754" y="3071839"/>
            <a:ext cx="275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 is greater than 3, go to the right child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EE7A8-95FB-4FA4-CAA3-2C5B426267C1}"/>
              </a:ext>
            </a:extLst>
          </p:cNvPr>
          <p:cNvSpPr txBox="1"/>
          <p:nvPr/>
        </p:nvSpPr>
        <p:spPr>
          <a:xfrm>
            <a:off x="3251863" y="4051724"/>
            <a:ext cx="195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 is less than 6, go to the left child</a:t>
            </a:r>
          </a:p>
        </p:txBody>
      </p:sp>
    </p:spTree>
    <p:extLst>
      <p:ext uri="{BB962C8B-B14F-4D97-AF65-F5344CB8AC3E}">
        <p14:creationId xmlns:p14="http://schemas.microsoft.com/office/powerpoint/2010/main" val="20848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9" grpId="0"/>
      <p:bldP spid="20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Inserting a value in the correct position is similar to searching.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The rule that the left subtree should be less than the root and the right subtree should be greater than root is still applied.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6427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8EED92-0698-405B-856C-375933CDDB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64C140-3562-483C-A5A2-EF2CE2AC8F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C297BD-CAC0-48B9-8FAC-DA716CFE03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1386</TotalTime>
  <Words>1652</Words>
  <Application>Microsoft Macintosh PowerPoint</Application>
  <PresentationFormat>Widescreen</PresentationFormat>
  <Paragraphs>391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Charter</vt:lpstr>
      <vt:lpstr>euclid_circular_a</vt:lpstr>
      <vt:lpstr>Wingdings</vt:lpstr>
      <vt:lpstr>Office Theme</vt:lpstr>
      <vt:lpstr>Binary Search Tree</vt:lpstr>
      <vt:lpstr>What is a Binary Search Tree?</vt:lpstr>
      <vt:lpstr>Properties</vt:lpstr>
      <vt:lpstr>Properties</vt:lpstr>
      <vt:lpstr>Properties</vt:lpstr>
      <vt:lpstr>Operations</vt:lpstr>
      <vt:lpstr>Search</vt:lpstr>
      <vt:lpstr>Search the tree if node 4 exists </vt:lpstr>
      <vt:lpstr>Insert</vt:lpstr>
      <vt:lpstr>Insert node 4 in the tree</vt:lpstr>
      <vt:lpstr>Delete</vt:lpstr>
      <vt:lpstr>Deleting a leaf node</vt:lpstr>
      <vt:lpstr>Deleting a leaf node</vt:lpstr>
      <vt:lpstr>Deleting a parent node with one child node</vt:lpstr>
      <vt:lpstr>Deleting a parent node with one child node</vt:lpstr>
      <vt:lpstr>Deleting a parent node with one child node</vt:lpstr>
      <vt:lpstr>Deleting a parent node with two child nodes</vt:lpstr>
      <vt:lpstr>Deleting a parent node with two child node</vt:lpstr>
      <vt:lpstr>Deleting a parent node with two child node</vt:lpstr>
      <vt:lpstr>Deleting a parent node with two child node</vt:lpstr>
      <vt:lpstr>More on finding the Inorder Successor </vt:lpstr>
      <vt:lpstr>Finding the inorder successor</vt:lpstr>
      <vt:lpstr>Finding the inorder successor</vt:lpstr>
      <vt:lpstr>More on finding the Inorder Successor </vt:lpstr>
      <vt:lpstr>Finding the inorder successor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108</cp:revision>
  <dcterms:created xsi:type="dcterms:W3CDTF">2022-05-11T03:47:05Z</dcterms:created>
  <dcterms:modified xsi:type="dcterms:W3CDTF">2023-10-02T02:18:19Z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