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7" r:id="rId5"/>
    <p:sldId id="285" r:id="rId6"/>
    <p:sldId id="300" r:id="rId7"/>
    <p:sldId id="338" r:id="rId8"/>
    <p:sldId id="346" r:id="rId9"/>
    <p:sldId id="347" r:id="rId10"/>
    <p:sldId id="348" r:id="rId11"/>
    <p:sldId id="349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153" d="100"/>
          <a:sy n="153" d="100"/>
        </p:scale>
        <p:origin x="6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8340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2562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5940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9481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5923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2760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3029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0076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7089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049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2007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641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520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595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3009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7585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026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Heap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Heapify</a:t>
            </a:r>
            <a:r>
              <a:rPr lang="en-US" b="1" dirty="0"/>
              <a:t> (min heap)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995739-98C7-8F20-073E-FC3A5CCE9495}"/>
              </a:ext>
            </a:extLst>
          </p:cNvPr>
          <p:cNvSpPr/>
          <p:nvPr/>
        </p:nvSpPr>
        <p:spPr>
          <a:xfrm>
            <a:off x="582938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75C12-A46B-9B62-A618-251E025F36CF}"/>
              </a:ext>
            </a:extLst>
          </p:cNvPr>
          <p:cNvSpPr/>
          <p:nvPr/>
        </p:nvSpPr>
        <p:spPr>
          <a:xfrm>
            <a:off x="360639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B2EAD2-1024-CCC8-F6C3-321C24300F58}"/>
              </a:ext>
            </a:extLst>
          </p:cNvPr>
          <p:cNvSpPr/>
          <p:nvPr/>
        </p:nvSpPr>
        <p:spPr>
          <a:xfrm>
            <a:off x="811152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DB10BC-2F90-1E13-36D0-50C634272B3F}"/>
              </a:ext>
            </a:extLst>
          </p:cNvPr>
          <p:cNvSpPr/>
          <p:nvPr/>
        </p:nvSpPr>
        <p:spPr>
          <a:xfrm>
            <a:off x="273069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D31010-5802-BF71-D9B2-4636F9D9A8A3}"/>
              </a:ext>
            </a:extLst>
          </p:cNvPr>
          <p:cNvSpPr/>
          <p:nvPr/>
        </p:nvSpPr>
        <p:spPr>
          <a:xfrm>
            <a:off x="448209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DAAEB-8E78-57B7-2F0C-4B25BAFF5B9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13741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BD2AE5-4FCC-4C68-EA72-18B54E7D43CB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6171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F4BE72-712A-B69E-25EA-C3DAFDD2C3DB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6040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BFA57E-3EE7-4B54-A24F-E268C604359E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13741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9666437-C266-69C6-ABC7-5848E7A53DF6}"/>
              </a:ext>
            </a:extLst>
          </p:cNvPr>
          <p:cNvSpPr/>
          <p:nvPr/>
        </p:nvSpPr>
        <p:spPr>
          <a:xfrm>
            <a:off x="7007753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31D0F7-40AE-147D-86F6-33EB5CB1D727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7538771" y="317127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711299-8937-FEF4-53AF-91E5A3A4A37A}"/>
              </a:ext>
            </a:extLst>
          </p:cNvPr>
          <p:cNvSpPr txBox="1"/>
          <p:nvPr/>
        </p:nvSpPr>
        <p:spPr>
          <a:xfrm>
            <a:off x="7016207" y="1796064"/>
            <a:ext cx="225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 is less than 6. Swap!</a:t>
            </a:r>
          </a:p>
        </p:txBody>
      </p:sp>
    </p:spTree>
    <p:extLst>
      <p:ext uri="{BB962C8B-B14F-4D97-AF65-F5344CB8AC3E}">
        <p14:creationId xmlns:p14="http://schemas.microsoft.com/office/powerpoint/2010/main" val="107125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Heapify</a:t>
            </a:r>
            <a:r>
              <a:rPr lang="en-US" b="1" dirty="0"/>
              <a:t> (min heap)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995739-98C7-8F20-073E-FC3A5CCE9495}"/>
              </a:ext>
            </a:extLst>
          </p:cNvPr>
          <p:cNvSpPr/>
          <p:nvPr/>
        </p:nvSpPr>
        <p:spPr>
          <a:xfrm>
            <a:off x="582938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75C12-A46B-9B62-A618-251E025F36CF}"/>
              </a:ext>
            </a:extLst>
          </p:cNvPr>
          <p:cNvSpPr/>
          <p:nvPr/>
        </p:nvSpPr>
        <p:spPr>
          <a:xfrm>
            <a:off x="360639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B2EAD2-1024-CCC8-F6C3-321C24300F58}"/>
              </a:ext>
            </a:extLst>
          </p:cNvPr>
          <p:cNvSpPr/>
          <p:nvPr/>
        </p:nvSpPr>
        <p:spPr>
          <a:xfrm>
            <a:off x="811152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DB10BC-2F90-1E13-36D0-50C634272B3F}"/>
              </a:ext>
            </a:extLst>
          </p:cNvPr>
          <p:cNvSpPr/>
          <p:nvPr/>
        </p:nvSpPr>
        <p:spPr>
          <a:xfrm>
            <a:off x="273069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D31010-5802-BF71-D9B2-4636F9D9A8A3}"/>
              </a:ext>
            </a:extLst>
          </p:cNvPr>
          <p:cNvSpPr/>
          <p:nvPr/>
        </p:nvSpPr>
        <p:spPr>
          <a:xfrm>
            <a:off x="448209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DAAEB-8E78-57B7-2F0C-4B25BAFF5B9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13741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BD2AE5-4FCC-4C68-EA72-18B54E7D43CB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6171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F4BE72-712A-B69E-25EA-C3DAFDD2C3DB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6040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BFA57E-3EE7-4B54-A24F-E268C604359E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13741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9666437-C266-69C6-ABC7-5848E7A53DF6}"/>
              </a:ext>
            </a:extLst>
          </p:cNvPr>
          <p:cNvSpPr/>
          <p:nvPr/>
        </p:nvSpPr>
        <p:spPr>
          <a:xfrm>
            <a:off x="7007753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31D0F7-40AE-147D-86F6-33EB5CB1D727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7538771" y="317127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3F86B7-D460-74B0-2910-1CAB86946045}"/>
              </a:ext>
            </a:extLst>
          </p:cNvPr>
          <p:cNvSpPr txBox="1"/>
          <p:nvPr/>
        </p:nvSpPr>
        <p:spPr>
          <a:xfrm>
            <a:off x="8422584" y="3473909"/>
            <a:ext cx="225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3 is less than 6. Swap!</a:t>
            </a:r>
          </a:p>
        </p:txBody>
      </p:sp>
    </p:spTree>
    <p:extLst>
      <p:ext uri="{BB962C8B-B14F-4D97-AF65-F5344CB8AC3E}">
        <p14:creationId xmlns:p14="http://schemas.microsoft.com/office/powerpoint/2010/main" val="376834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Heapify</a:t>
            </a:r>
            <a:r>
              <a:rPr lang="en-US" b="1" dirty="0"/>
              <a:t> (min heap)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995739-98C7-8F20-073E-FC3A5CCE9495}"/>
              </a:ext>
            </a:extLst>
          </p:cNvPr>
          <p:cNvSpPr/>
          <p:nvPr/>
        </p:nvSpPr>
        <p:spPr>
          <a:xfrm>
            <a:off x="582938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75C12-A46B-9B62-A618-251E025F36CF}"/>
              </a:ext>
            </a:extLst>
          </p:cNvPr>
          <p:cNvSpPr/>
          <p:nvPr/>
        </p:nvSpPr>
        <p:spPr>
          <a:xfrm>
            <a:off x="360639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B2EAD2-1024-CCC8-F6C3-321C24300F58}"/>
              </a:ext>
            </a:extLst>
          </p:cNvPr>
          <p:cNvSpPr/>
          <p:nvPr/>
        </p:nvSpPr>
        <p:spPr>
          <a:xfrm>
            <a:off x="811152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DB10BC-2F90-1E13-36D0-50C634272B3F}"/>
              </a:ext>
            </a:extLst>
          </p:cNvPr>
          <p:cNvSpPr/>
          <p:nvPr/>
        </p:nvSpPr>
        <p:spPr>
          <a:xfrm>
            <a:off x="273069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D31010-5802-BF71-D9B2-4636F9D9A8A3}"/>
              </a:ext>
            </a:extLst>
          </p:cNvPr>
          <p:cNvSpPr/>
          <p:nvPr/>
        </p:nvSpPr>
        <p:spPr>
          <a:xfrm>
            <a:off x="448209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DAAEB-8E78-57B7-2F0C-4B25BAFF5B9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13741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BD2AE5-4FCC-4C68-EA72-18B54E7D43CB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6171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F4BE72-712A-B69E-25EA-C3DAFDD2C3DB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6040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BFA57E-3EE7-4B54-A24F-E268C604359E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13741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9666437-C266-69C6-ABC7-5848E7A53DF6}"/>
              </a:ext>
            </a:extLst>
          </p:cNvPr>
          <p:cNvSpPr/>
          <p:nvPr/>
        </p:nvSpPr>
        <p:spPr>
          <a:xfrm>
            <a:off x="7007753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31D0F7-40AE-147D-86F6-33EB5CB1D727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7538771" y="317127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378BC38-0438-B8F3-F409-FEDCE260FA50}"/>
              </a:ext>
            </a:extLst>
          </p:cNvPr>
          <p:cNvSpPr txBox="1"/>
          <p:nvPr/>
        </p:nvSpPr>
        <p:spPr>
          <a:xfrm>
            <a:off x="4330628" y="4828228"/>
            <a:ext cx="4051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>
                <a:solidFill>
                  <a:srgbClr val="00B050"/>
                </a:solidFill>
              </a:rPr>
              <a:t>Min </a:t>
            </a:r>
            <a:r>
              <a:rPr lang="en-PH" sz="3000" b="1" dirty="0" err="1">
                <a:solidFill>
                  <a:srgbClr val="00B050"/>
                </a:solidFill>
              </a:rPr>
              <a:t>Heapify</a:t>
            </a:r>
            <a:r>
              <a:rPr lang="en-PH" sz="3000" b="1" dirty="0">
                <a:solidFill>
                  <a:srgbClr val="00B050"/>
                </a:solidFill>
              </a:rPr>
              <a:t> Complete!</a:t>
            </a:r>
          </a:p>
        </p:txBody>
      </p:sp>
    </p:spTree>
    <p:extLst>
      <p:ext uri="{BB962C8B-B14F-4D97-AF65-F5344CB8AC3E}">
        <p14:creationId xmlns:p14="http://schemas.microsoft.com/office/powerpoint/2010/main" val="24869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Insert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 err="1"/>
              <a:t>Heapify</a:t>
            </a:r>
            <a:r>
              <a:rPr lang="en-US" sz="3000" dirty="0"/>
              <a:t> is applied for every insert.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9408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Insert (min heap)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995739-98C7-8F20-073E-FC3A5CCE9495}"/>
              </a:ext>
            </a:extLst>
          </p:cNvPr>
          <p:cNvSpPr/>
          <p:nvPr/>
        </p:nvSpPr>
        <p:spPr>
          <a:xfrm>
            <a:off x="582938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75C12-A46B-9B62-A618-251E025F36CF}"/>
              </a:ext>
            </a:extLst>
          </p:cNvPr>
          <p:cNvSpPr/>
          <p:nvPr/>
        </p:nvSpPr>
        <p:spPr>
          <a:xfrm>
            <a:off x="360639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B2EAD2-1024-CCC8-F6C3-321C24300F58}"/>
              </a:ext>
            </a:extLst>
          </p:cNvPr>
          <p:cNvSpPr/>
          <p:nvPr/>
        </p:nvSpPr>
        <p:spPr>
          <a:xfrm>
            <a:off x="811152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DB10BC-2F90-1E13-36D0-50C634272B3F}"/>
              </a:ext>
            </a:extLst>
          </p:cNvPr>
          <p:cNvSpPr/>
          <p:nvPr/>
        </p:nvSpPr>
        <p:spPr>
          <a:xfrm>
            <a:off x="273069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D31010-5802-BF71-D9B2-4636F9D9A8A3}"/>
              </a:ext>
            </a:extLst>
          </p:cNvPr>
          <p:cNvSpPr/>
          <p:nvPr/>
        </p:nvSpPr>
        <p:spPr>
          <a:xfrm>
            <a:off x="448209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DAAEB-8E78-57B7-2F0C-4B25BAFF5B9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13741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BD2AE5-4FCC-4C68-EA72-18B54E7D43CB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6171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F4BE72-712A-B69E-25EA-C3DAFDD2C3DB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6040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BFA57E-3EE7-4B54-A24F-E268C604359E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13741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9666437-C266-69C6-ABC7-5848E7A53DF6}"/>
              </a:ext>
            </a:extLst>
          </p:cNvPr>
          <p:cNvSpPr/>
          <p:nvPr/>
        </p:nvSpPr>
        <p:spPr>
          <a:xfrm>
            <a:off x="7007753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31D0F7-40AE-147D-86F6-33EB5CB1D727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7538771" y="317127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679443-85EF-8D08-1E9A-194CF122F6EC}"/>
              </a:ext>
            </a:extLst>
          </p:cNvPr>
          <p:cNvSpPr txBox="1"/>
          <p:nvPr/>
        </p:nvSpPr>
        <p:spPr>
          <a:xfrm>
            <a:off x="8111521" y="3510723"/>
            <a:ext cx="225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6 is less than 7. Swap!</a:t>
            </a:r>
          </a:p>
        </p:txBody>
      </p:sp>
    </p:spTree>
    <p:extLst>
      <p:ext uri="{BB962C8B-B14F-4D97-AF65-F5344CB8AC3E}">
        <p14:creationId xmlns:p14="http://schemas.microsoft.com/office/powerpoint/2010/main" val="304196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Insert (min heap)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995739-98C7-8F20-073E-FC3A5CCE9495}"/>
              </a:ext>
            </a:extLst>
          </p:cNvPr>
          <p:cNvSpPr/>
          <p:nvPr/>
        </p:nvSpPr>
        <p:spPr>
          <a:xfrm>
            <a:off x="582938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75C12-A46B-9B62-A618-251E025F36CF}"/>
              </a:ext>
            </a:extLst>
          </p:cNvPr>
          <p:cNvSpPr/>
          <p:nvPr/>
        </p:nvSpPr>
        <p:spPr>
          <a:xfrm>
            <a:off x="360639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B2EAD2-1024-CCC8-F6C3-321C24300F58}"/>
              </a:ext>
            </a:extLst>
          </p:cNvPr>
          <p:cNvSpPr/>
          <p:nvPr/>
        </p:nvSpPr>
        <p:spPr>
          <a:xfrm>
            <a:off x="811152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DB10BC-2F90-1E13-36D0-50C634272B3F}"/>
              </a:ext>
            </a:extLst>
          </p:cNvPr>
          <p:cNvSpPr/>
          <p:nvPr/>
        </p:nvSpPr>
        <p:spPr>
          <a:xfrm>
            <a:off x="273069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D31010-5802-BF71-D9B2-4636F9D9A8A3}"/>
              </a:ext>
            </a:extLst>
          </p:cNvPr>
          <p:cNvSpPr/>
          <p:nvPr/>
        </p:nvSpPr>
        <p:spPr>
          <a:xfrm>
            <a:off x="448209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DAAEB-8E78-57B7-2F0C-4B25BAFF5B9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13741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BD2AE5-4FCC-4C68-EA72-18B54E7D43CB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6171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F4BE72-712A-B69E-25EA-C3DAFDD2C3DB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6040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BFA57E-3EE7-4B54-A24F-E268C604359E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13741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9666437-C266-69C6-ABC7-5848E7A53DF6}"/>
              </a:ext>
            </a:extLst>
          </p:cNvPr>
          <p:cNvSpPr/>
          <p:nvPr/>
        </p:nvSpPr>
        <p:spPr>
          <a:xfrm>
            <a:off x="7007753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31D0F7-40AE-147D-86F6-33EB5CB1D727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7538771" y="317127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833E29-13EF-21CF-EA47-2C59237E3E84}"/>
              </a:ext>
            </a:extLst>
          </p:cNvPr>
          <p:cNvSpPr txBox="1"/>
          <p:nvPr/>
        </p:nvSpPr>
        <p:spPr>
          <a:xfrm>
            <a:off x="4334755" y="4828228"/>
            <a:ext cx="4051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>
                <a:solidFill>
                  <a:srgbClr val="00B050"/>
                </a:solidFill>
              </a:rPr>
              <a:t>Min </a:t>
            </a:r>
            <a:r>
              <a:rPr lang="en-PH" sz="3000" b="1" dirty="0" err="1">
                <a:solidFill>
                  <a:srgbClr val="00B050"/>
                </a:solidFill>
              </a:rPr>
              <a:t>Heapify</a:t>
            </a:r>
            <a:r>
              <a:rPr lang="en-PH" sz="3000" b="1" dirty="0">
                <a:solidFill>
                  <a:srgbClr val="00B050"/>
                </a:solidFill>
              </a:rPr>
              <a:t> Complete!</a:t>
            </a:r>
          </a:p>
        </p:txBody>
      </p:sp>
    </p:spTree>
    <p:extLst>
      <p:ext uri="{BB962C8B-B14F-4D97-AF65-F5344CB8AC3E}">
        <p14:creationId xmlns:p14="http://schemas.microsoft.com/office/powerpoint/2010/main" val="17900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Delete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 err="1"/>
              <a:t>Heapify</a:t>
            </a:r>
            <a:r>
              <a:rPr lang="en-US" sz="3000" dirty="0"/>
              <a:t> is applied for every delete.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37683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Delete (min heap)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995739-98C7-8F20-073E-FC3A5CCE9495}"/>
              </a:ext>
            </a:extLst>
          </p:cNvPr>
          <p:cNvSpPr/>
          <p:nvPr/>
        </p:nvSpPr>
        <p:spPr>
          <a:xfrm>
            <a:off x="582938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75C12-A46B-9B62-A618-251E025F36CF}"/>
              </a:ext>
            </a:extLst>
          </p:cNvPr>
          <p:cNvSpPr/>
          <p:nvPr/>
        </p:nvSpPr>
        <p:spPr>
          <a:xfrm>
            <a:off x="360639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B2EAD2-1024-CCC8-F6C3-321C24300F58}"/>
              </a:ext>
            </a:extLst>
          </p:cNvPr>
          <p:cNvSpPr/>
          <p:nvPr/>
        </p:nvSpPr>
        <p:spPr>
          <a:xfrm>
            <a:off x="811152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DB10BC-2F90-1E13-36D0-50C634272B3F}"/>
              </a:ext>
            </a:extLst>
          </p:cNvPr>
          <p:cNvSpPr/>
          <p:nvPr/>
        </p:nvSpPr>
        <p:spPr>
          <a:xfrm>
            <a:off x="273069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D31010-5802-BF71-D9B2-4636F9D9A8A3}"/>
              </a:ext>
            </a:extLst>
          </p:cNvPr>
          <p:cNvSpPr/>
          <p:nvPr/>
        </p:nvSpPr>
        <p:spPr>
          <a:xfrm>
            <a:off x="448209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DAAEB-8E78-57B7-2F0C-4B25BAFF5B9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13741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BD2AE5-4FCC-4C68-EA72-18B54E7D43CB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6171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F4BE72-712A-B69E-25EA-C3DAFDD2C3DB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6040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BFA57E-3EE7-4B54-A24F-E268C604359E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13741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9666437-C266-69C6-ABC7-5848E7A53DF6}"/>
              </a:ext>
            </a:extLst>
          </p:cNvPr>
          <p:cNvSpPr/>
          <p:nvPr/>
        </p:nvSpPr>
        <p:spPr>
          <a:xfrm>
            <a:off x="7007753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31D0F7-40AE-147D-86F6-33EB5CB1D727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7538771" y="317127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37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Delete (min heap)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995739-98C7-8F20-073E-FC3A5CCE9495}"/>
              </a:ext>
            </a:extLst>
          </p:cNvPr>
          <p:cNvSpPr/>
          <p:nvPr/>
        </p:nvSpPr>
        <p:spPr>
          <a:xfrm>
            <a:off x="582938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75C12-A46B-9B62-A618-251E025F36CF}"/>
              </a:ext>
            </a:extLst>
          </p:cNvPr>
          <p:cNvSpPr/>
          <p:nvPr/>
        </p:nvSpPr>
        <p:spPr>
          <a:xfrm>
            <a:off x="360639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B2EAD2-1024-CCC8-F6C3-321C24300F58}"/>
              </a:ext>
            </a:extLst>
          </p:cNvPr>
          <p:cNvSpPr/>
          <p:nvPr/>
        </p:nvSpPr>
        <p:spPr>
          <a:xfrm>
            <a:off x="811152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DB10BC-2F90-1E13-36D0-50C634272B3F}"/>
              </a:ext>
            </a:extLst>
          </p:cNvPr>
          <p:cNvSpPr/>
          <p:nvPr/>
        </p:nvSpPr>
        <p:spPr>
          <a:xfrm>
            <a:off x="273069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D31010-5802-BF71-D9B2-4636F9D9A8A3}"/>
              </a:ext>
            </a:extLst>
          </p:cNvPr>
          <p:cNvSpPr/>
          <p:nvPr/>
        </p:nvSpPr>
        <p:spPr>
          <a:xfrm>
            <a:off x="448209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DAAEB-8E78-57B7-2F0C-4B25BAFF5B9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13741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BD2AE5-4FCC-4C68-EA72-18B54E7D43CB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6171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F4BE72-712A-B69E-25EA-C3DAFDD2C3DB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6040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BFA57E-3EE7-4B54-A24F-E268C604359E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13741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833E29-13EF-21CF-EA47-2C59237E3E84}"/>
              </a:ext>
            </a:extLst>
          </p:cNvPr>
          <p:cNvSpPr txBox="1"/>
          <p:nvPr/>
        </p:nvSpPr>
        <p:spPr>
          <a:xfrm>
            <a:off x="4334755" y="4828228"/>
            <a:ext cx="4051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>
                <a:solidFill>
                  <a:srgbClr val="00B050"/>
                </a:solidFill>
              </a:rPr>
              <a:t>Min </a:t>
            </a:r>
            <a:r>
              <a:rPr lang="en-PH" sz="3000" b="1" dirty="0" err="1">
                <a:solidFill>
                  <a:srgbClr val="00B050"/>
                </a:solidFill>
              </a:rPr>
              <a:t>Heapify</a:t>
            </a:r>
            <a:r>
              <a:rPr lang="en-PH" sz="3000" b="1" dirty="0">
                <a:solidFill>
                  <a:srgbClr val="00B050"/>
                </a:solidFill>
              </a:rPr>
              <a:t> Complete!</a:t>
            </a:r>
          </a:p>
        </p:txBody>
      </p:sp>
    </p:spTree>
    <p:extLst>
      <p:ext uri="{BB962C8B-B14F-4D97-AF65-F5344CB8AC3E}">
        <p14:creationId xmlns:p14="http://schemas.microsoft.com/office/powerpoint/2010/main" val="10424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What is a Heap?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100" dirty="0"/>
              <a:t>Is a complete binary tree </a:t>
            </a:r>
            <a:r>
              <a:rPr lang="en-US" sz="3000" b="0" i="0" dirty="0">
                <a:effectLst/>
              </a:rPr>
              <a:t>that satisfies </a:t>
            </a:r>
            <a:r>
              <a:rPr lang="en-US" sz="3000" b="1" i="0" dirty="0">
                <a:effectLst/>
              </a:rPr>
              <a:t>the heap property</a:t>
            </a:r>
            <a:r>
              <a:rPr lang="en-US" sz="3000" dirty="0"/>
              <a:t>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There are two heap properties, max heap and min heap.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3479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Max Heap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Wingdings" panose="05000000000000000000" pitchFamily="2" charset="2"/>
              <a:buChar char="q"/>
            </a:pPr>
            <a:r>
              <a:rPr lang="en-US" sz="3000" dirty="0"/>
              <a:t>Any node is always greater than its child node/s and the key of the root node is the largest among all other nodes.</a:t>
            </a:r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algn="l"/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algn="l"/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9642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Max Heap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995739-98C7-8F20-073E-FC3A5CCE9495}"/>
              </a:ext>
            </a:extLst>
          </p:cNvPr>
          <p:cNvSpPr/>
          <p:nvPr/>
        </p:nvSpPr>
        <p:spPr>
          <a:xfrm>
            <a:off x="582938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75C12-A46B-9B62-A618-251E025F36CF}"/>
              </a:ext>
            </a:extLst>
          </p:cNvPr>
          <p:cNvSpPr/>
          <p:nvPr/>
        </p:nvSpPr>
        <p:spPr>
          <a:xfrm>
            <a:off x="360639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B2EAD2-1024-CCC8-F6C3-321C24300F58}"/>
              </a:ext>
            </a:extLst>
          </p:cNvPr>
          <p:cNvSpPr/>
          <p:nvPr/>
        </p:nvSpPr>
        <p:spPr>
          <a:xfrm>
            <a:off x="811152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DB10BC-2F90-1E13-36D0-50C634272B3F}"/>
              </a:ext>
            </a:extLst>
          </p:cNvPr>
          <p:cNvSpPr/>
          <p:nvPr/>
        </p:nvSpPr>
        <p:spPr>
          <a:xfrm>
            <a:off x="273069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D31010-5802-BF71-D9B2-4636F9D9A8A3}"/>
              </a:ext>
            </a:extLst>
          </p:cNvPr>
          <p:cNvSpPr/>
          <p:nvPr/>
        </p:nvSpPr>
        <p:spPr>
          <a:xfrm>
            <a:off x="448209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DAAEB-8E78-57B7-2F0C-4B25BAFF5B9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13741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BD2AE5-4FCC-4C68-EA72-18B54E7D43CB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6171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F4BE72-712A-B69E-25EA-C3DAFDD2C3DB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6040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BFA57E-3EE7-4B54-A24F-E268C604359E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13741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9666437-C266-69C6-ABC7-5848E7A53DF6}"/>
              </a:ext>
            </a:extLst>
          </p:cNvPr>
          <p:cNvSpPr/>
          <p:nvPr/>
        </p:nvSpPr>
        <p:spPr>
          <a:xfrm>
            <a:off x="7007753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31D0F7-40AE-147D-86F6-33EB5CB1D727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7538771" y="317127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61B04CBE-0924-D863-725E-6B71900CA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37498"/>
              </p:ext>
            </p:extLst>
          </p:nvPr>
        </p:nvGraphicFramePr>
        <p:xfrm>
          <a:off x="2031999" y="5212482"/>
          <a:ext cx="812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695588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359324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667431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096366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930005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51718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14745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E67B1FC-749A-25D3-F628-F67F55E2B8CF}"/>
              </a:ext>
            </a:extLst>
          </p:cNvPr>
          <p:cNvSpPr txBox="1"/>
          <p:nvPr/>
        </p:nvSpPr>
        <p:spPr>
          <a:xfrm>
            <a:off x="2032000" y="5213990"/>
            <a:ext cx="135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ED16B1-E871-6F9F-4A7D-7A11EE41CD9A}"/>
              </a:ext>
            </a:extLst>
          </p:cNvPr>
          <p:cNvSpPr txBox="1"/>
          <p:nvPr/>
        </p:nvSpPr>
        <p:spPr>
          <a:xfrm>
            <a:off x="3397228" y="5211614"/>
            <a:ext cx="133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B465AF-476C-BC37-CA1B-8463A491D83F}"/>
              </a:ext>
            </a:extLst>
          </p:cNvPr>
          <p:cNvSpPr txBox="1"/>
          <p:nvPr/>
        </p:nvSpPr>
        <p:spPr>
          <a:xfrm>
            <a:off x="4749742" y="5211074"/>
            <a:ext cx="13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D5F2C1-F97F-C450-36FD-A1002321432D}"/>
              </a:ext>
            </a:extLst>
          </p:cNvPr>
          <p:cNvSpPr txBox="1"/>
          <p:nvPr/>
        </p:nvSpPr>
        <p:spPr>
          <a:xfrm>
            <a:off x="6102260" y="5211074"/>
            <a:ext cx="133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B412F0-CE3D-9528-9526-DD0B7D68415B}"/>
              </a:ext>
            </a:extLst>
          </p:cNvPr>
          <p:cNvSpPr txBox="1"/>
          <p:nvPr/>
        </p:nvSpPr>
        <p:spPr>
          <a:xfrm>
            <a:off x="7454975" y="5211074"/>
            <a:ext cx="133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A7E17B-83DB-BD8B-70E2-396DB5631679}"/>
              </a:ext>
            </a:extLst>
          </p:cNvPr>
          <p:cNvSpPr txBox="1"/>
          <p:nvPr/>
        </p:nvSpPr>
        <p:spPr>
          <a:xfrm>
            <a:off x="8807488" y="5211074"/>
            <a:ext cx="135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4605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Min Heap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Wingdings" panose="05000000000000000000" pitchFamily="2" charset="2"/>
              <a:buChar char="q"/>
            </a:pPr>
            <a:r>
              <a:rPr lang="en-US" sz="3000" dirty="0"/>
              <a:t>Any node is always smaller than the child node/s and the key of the root node is the smallest among all other nodes. </a:t>
            </a:r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6794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Min Heap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995739-98C7-8F20-073E-FC3A5CCE9495}"/>
              </a:ext>
            </a:extLst>
          </p:cNvPr>
          <p:cNvSpPr/>
          <p:nvPr/>
        </p:nvSpPr>
        <p:spPr>
          <a:xfrm>
            <a:off x="582938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75C12-A46B-9B62-A618-251E025F36CF}"/>
              </a:ext>
            </a:extLst>
          </p:cNvPr>
          <p:cNvSpPr/>
          <p:nvPr/>
        </p:nvSpPr>
        <p:spPr>
          <a:xfrm>
            <a:off x="360639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B2EAD2-1024-CCC8-F6C3-321C24300F58}"/>
              </a:ext>
            </a:extLst>
          </p:cNvPr>
          <p:cNvSpPr/>
          <p:nvPr/>
        </p:nvSpPr>
        <p:spPr>
          <a:xfrm>
            <a:off x="811152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DB10BC-2F90-1E13-36D0-50C634272B3F}"/>
              </a:ext>
            </a:extLst>
          </p:cNvPr>
          <p:cNvSpPr/>
          <p:nvPr/>
        </p:nvSpPr>
        <p:spPr>
          <a:xfrm>
            <a:off x="273069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D31010-5802-BF71-D9B2-4636F9D9A8A3}"/>
              </a:ext>
            </a:extLst>
          </p:cNvPr>
          <p:cNvSpPr/>
          <p:nvPr/>
        </p:nvSpPr>
        <p:spPr>
          <a:xfrm>
            <a:off x="448209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DAAEB-8E78-57B7-2F0C-4B25BAFF5B9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13741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BD2AE5-4FCC-4C68-EA72-18B54E7D43CB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6171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F4BE72-712A-B69E-25EA-C3DAFDD2C3DB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6040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BFA57E-3EE7-4B54-A24F-E268C604359E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13741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9666437-C266-69C6-ABC7-5848E7A53DF6}"/>
              </a:ext>
            </a:extLst>
          </p:cNvPr>
          <p:cNvSpPr/>
          <p:nvPr/>
        </p:nvSpPr>
        <p:spPr>
          <a:xfrm>
            <a:off x="7007753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31D0F7-40AE-147D-86F6-33EB5CB1D727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7538771" y="317127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63494B8-05A0-F027-53D3-35796A4F5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90570"/>
              </p:ext>
            </p:extLst>
          </p:nvPr>
        </p:nvGraphicFramePr>
        <p:xfrm>
          <a:off x="2031999" y="5212482"/>
          <a:ext cx="812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695588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359324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667431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096366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930005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51718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14745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0E64764-11AE-5726-E29B-FD9172ABCBE1}"/>
              </a:ext>
            </a:extLst>
          </p:cNvPr>
          <p:cNvSpPr txBox="1"/>
          <p:nvPr/>
        </p:nvSpPr>
        <p:spPr>
          <a:xfrm>
            <a:off x="2032000" y="5213990"/>
            <a:ext cx="135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FA9E9-0A09-2D4B-B57A-4ED64845526D}"/>
              </a:ext>
            </a:extLst>
          </p:cNvPr>
          <p:cNvSpPr txBox="1"/>
          <p:nvPr/>
        </p:nvSpPr>
        <p:spPr>
          <a:xfrm>
            <a:off x="3397228" y="5211614"/>
            <a:ext cx="133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EE61FA-7475-7F52-2F16-752A80A5D66B}"/>
              </a:ext>
            </a:extLst>
          </p:cNvPr>
          <p:cNvSpPr txBox="1"/>
          <p:nvPr/>
        </p:nvSpPr>
        <p:spPr>
          <a:xfrm>
            <a:off x="4749742" y="5211074"/>
            <a:ext cx="13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8E6FBB-4DE7-19D5-6FFB-80DB6ADCCCCC}"/>
              </a:ext>
            </a:extLst>
          </p:cNvPr>
          <p:cNvSpPr txBox="1"/>
          <p:nvPr/>
        </p:nvSpPr>
        <p:spPr>
          <a:xfrm>
            <a:off x="6102260" y="5211074"/>
            <a:ext cx="133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BF7AA7-BED3-1BD2-6A3D-CB76D58C8700}"/>
              </a:ext>
            </a:extLst>
          </p:cNvPr>
          <p:cNvSpPr txBox="1"/>
          <p:nvPr/>
        </p:nvSpPr>
        <p:spPr>
          <a:xfrm>
            <a:off x="7454975" y="5211074"/>
            <a:ext cx="133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8FFEF5-2376-DA06-FCC0-4AE6A8666129}"/>
              </a:ext>
            </a:extLst>
          </p:cNvPr>
          <p:cNvSpPr txBox="1"/>
          <p:nvPr/>
        </p:nvSpPr>
        <p:spPr>
          <a:xfrm>
            <a:off x="8807488" y="5211074"/>
            <a:ext cx="135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2022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Operations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Wingdings" panose="05000000000000000000" pitchFamily="2" charset="2"/>
              <a:buChar char="q"/>
            </a:pPr>
            <a:r>
              <a:rPr lang="en-US" sz="3000" dirty="0" err="1"/>
              <a:t>Heapify</a:t>
            </a:r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r>
              <a:rPr lang="en-US" sz="3000" dirty="0"/>
              <a:t>Insert</a:t>
            </a:r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r>
              <a:rPr lang="en-US" sz="3000" dirty="0"/>
              <a:t>Delete</a:t>
            </a:r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0038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Heapify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is the process of creating a heap data structure from a binary tree. It is used to create a Min-Heap or a Max-Heap.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3437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Heapify</a:t>
            </a:r>
            <a:r>
              <a:rPr lang="en-US" b="1" dirty="0"/>
              <a:t> (min heap)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995739-98C7-8F20-073E-FC3A5CCE9495}"/>
              </a:ext>
            </a:extLst>
          </p:cNvPr>
          <p:cNvSpPr/>
          <p:nvPr/>
        </p:nvSpPr>
        <p:spPr>
          <a:xfrm>
            <a:off x="582938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75C12-A46B-9B62-A618-251E025F36CF}"/>
              </a:ext>
            </a:extLst>
          </p:cNvPr>
          <p:cNvSpPr/>
          <p:nvPr/>
        </p:nvSpPr>
        <p:spPr>
          <a:xfrm>
            <a:off x="360639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B2EAD2-1024-CCC8-F6C3-321C24300F58}"/>
              </a:ext>
            </a:extLst>
          </p:cNvPr>
          <p:cNvSpPr/>
          <p:nvPr/>
        </p:nvSpPr>
        <p:spPr>
          <a:xfrm>
            <a:off x="811152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DB10BC-2F90-1E13-36D0-50C634272B3F}"/>
              </a:ext>
            </a:extLst>
          </p:cNvPr>
          <p:cNvSpPr/>
          <p:nvPr/>
        </p:nvSpPr>
        <p:spPr>
          <a:xfrm>
            <a:off x="273069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D31010-5802-BF71-D9B2-4636F9D9A8A3}"/>
              </a:ext>
            </a:extLst>
          </p:cNvPr>
          <p:cNvSpPr/>
          <p:nvPr/>
        </p:nvSpPr>
        <p:spPr>
          <a:xfrm>
            <a:off x="448209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DAAEB-8E78-57B7-2F0C-4B25BAFF5B9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13741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BD2AE5-4FCC-4C68-EA72-18B54E7D43CB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6171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F4BE72-712A-B69E-25EA-C3DAFDD2C3DB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6040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BFA57E-3EE7-4B54-A24F-E268C604359E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13741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9666437-C266-69C6-ABC7-5848E7A53DF6}"/>
              </a:ext>
            </a:extLst>
          </p:cNvPr>
          <p:cNvSpPr/>
          <p:nvPr/>
        </p:nvSpPr>
        <p:spPr>
          <a:xfrm>
            <a:off x="7007753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31D0F7-40AE-147D-86F6-33EB5CB1D727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7538771" y="317127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679443-85EF-8D08-1E9A-194CF122F6EC}"/>
              </a:ext>
            </a:extLst>
          </p:cNvPr>
          <p:cNvSpPr txBox="1"/>
          <p:nvPr/>
        </p:nvSpPr>
        <p:spPr>
          <a:xfrm>
            <a:off x="8340886" y="3510723"/>
            <a:ext cx="225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 is less than 3. Swap!</a:t>
            </a:r>
          </a:p>
        </p:txBody>
      </p:sp>
    </p:spTree>
    <p:extLst>
      <p:ext uri="{BB962C8B-B14F-4D97-AF65-F5344CB8AC3E}">
        <p14:creationId xmlns:p14="http://schemas.microsoft.com/office/powerpoint/2010/main" val="268044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4CF94B-B2D0-4B71-B96B-0761200E53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D44B26-AF77-4714-BC2A-5F3E8FBF74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E1512D-27A4-43B4-BE30-F3951793486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1556</TotalTime>
  <Words>938</Words>
  <Application>Microsoft Office PowerPoint</Application>
  <PresentationFormat>Widescreen</PresentationFormat>
  <Paragraphs>272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Charter</vt:lpstr>
      <vt:lpstr>Wingdings</vt:lpstr>
      <vt:lpstr>Office Theme</vt:lpstr>
      <vt:lpstr>Heap</vt:lpstr>
      <vt:lpstr>What is a Heap?</vt:lpstr>
      <vt:lpstr>Max Heap</vt:lpstr>
      <vt:lpstr>Max Heap</vt:lpstr>
      <vt:lpstr>Min Heap</vt:lpstr>
      <vt:lpstr>Min Heap</vt:lpstr>
      <vt:lpstr>Operations</vt:lpstr>
      <vt:lpstr>Heapify</vt:lpstr>
      <vt:lpstr>Heapify (min heap)</vt:lpstr>
      <vt:lpstr>Heapify (min heap)</vt:lpstr>
      <vt:lpstr>Heapify (min heap)</vt:lpstr>
      <vt:lpstr>Heapify (min heap)</vt:lpstr>
      <vt:lpstr>Insert</vt:lpstr>
      <vt:lpstr>Insert (min heap)</vt:lpstr>
      <vt:lpstr>Insert (min heap)</vt:lpstr>
      <vt:lpstr>Delete</vt:lpstr>
      <vt:lpstr>Delete (min heap)</vt:lpstr>
      <vt:lpstr>Delete (min heap)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88</cp:revision>
  <dcterms:created xsi:type="dcterms:W3CDTF">2022-05-11T03:47:05Z</dcterms:created>
  <dcterms:modified xsi:type="dcterms:W3CDTF">2023-10-08T10:54:45Z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