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73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 autoAdjust="0"/>
    <p:restoredTop sz="94059" autoAdjust="0"/>
  </p:normalViewPr>
  <p:slideViewPr>
    <p:cSldViewPr snapToGrid="0">
      <p:cViewPr varScale="1">
        <p:scale>
          <a:sx n="150" d="100"/>
          <a:sy n="150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38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91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9/19/23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Counting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Calibri Body"/>
              </a:rPr>
              <a:t>Counting sort </a:t>
            </a:r>
            <a:r>
              <a:rPr lang="en-US" sz="3000" dirty="0">
                <a:latin typeface="Calibri Body"/>
              </a:rPr>
              <a:t>is a sorting algorithm that sorts the elements of an array by </a:t>
            </a:r>
            <a:r>
              <a:rPr lang="en-US" sz="3000" b="1" dirty="0">
                <a:solidFill>
                  <a:srgbClr val="00B0F0"/>
                </a:solidFill>
                <a:latin typeface="Calibri Body"/>
              </a:rPr>
              <a:t>counting the number of occurrences </a:t>
            </a:r>
            <a:r>
              <a:rPr lang="en-US" sz="3000" dirty="0">
                <a:latin typeface="Calibri Body"/>
              </a:rPr>
              <a:t>of each unique element in the array. The count is stored in an auxiliary array and the sorting is done by mapping the count as an index of the auxiliary array.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82434"/>
              </p:ext>
            </p:extLst>
          </p:nvPr>
        </p:nvGraphicFramePr>
        <p:xfrm>
          <a:off x="1636386" y="15667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1922"/>
              </p:ext>
            </p:extLst>
          </p:nvPr>
        </p:nvGraphicFramePr>
        <p:xfrm>
          <a:off x="-96822" y="2906214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11CB96-1DE0-36D8-A973-B445574D693A}"/>
              </a:ext>
            </a:extLst>
          </p:cNvPr>
          <p:cNvSpPr txBox="1"/>
          <p:nvPr/>
        </p:nvSpPr>
        <p:spPr>
          <a:xfrm>
            <a:off x="1953016" y="4476001"/>
            <a:ext cx="7494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1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Count the 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number of occurrences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of each element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1479"/>
              </p:ext>
            </p:extLst>
          </p:nvPr>
        </p:nvGraphicFramePr>
        <p:xfrm>
          <a:off x="-86065" y="1925501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1545"/>
              </p:ext>
            </p:extLst>
          </p:nvPr>
        </p:nvGraphicFramePr>
        <p:xfrm>
          <a:off x="2032000" y="381998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A8DF1A-49EA-3917-9117-546010C5298F}"/>
              </a:ext>
            </a:extLst>
          </p:cNvPr>
          <p:cNvSpPr txBox="1"/>
          <p:nvPr/>
        </p:nvSpPr>
        <p:spPr>
          <a:xfrm>
            <a:off x="2129697" y="2297849"/>
            <a:ext cx="1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8753-74C0-AD0F-EF4D-2535EE900432}"/>
              </a:ext>
            </a:extLst>
          </p:cNvPr>
          <p:cNvSpPr txBox="1"/>
          <p:nvPr/>
        </p:nvSpPr>
        <p:spPr>
          <a:xfrm>
            <a:off x="1025565" y="2296341"/>
            <a:ext cx="1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75335-0F49-9AC6-F41D-C921FA68252E}"/>
              </a:ext>
            </a:extLst>
          </p:cNvPr>
          <p:cNvSpPr txBox="1"/>
          <p:nvPr/>
        </p:nvSpPr>
        <p:spPr>
          <a:xfrm>
            <a:off x="3241326" y="2302811"/>
            <a:ext cx="109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91312-A0D1-1395-8A34-2A9B7065085B}"/>
              </a:ext>
            </a:extLst>
          </p:cNvPr>
          <p:cNvSpPr txBox="1"/>
          <p:nvPr/>
        </p:nvSpPr>
        <p:spPr>
          <a:xfrm>
            <a:off x="4345459" y="2307773"/>
            <a:ext cx="11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A9343-4B16-A736-CBA8-18944F3B770C}"/>
              </a:ext>
            </a:extLst>
          </p:cNvPr>
          <p:cNvSpPr txBox="1"/>
          <p:nvPr/>
        </p:nvSpPr>
        <p:spPr>
          <a:xfrm>
            <a:off x="5464888" y="2296341"/>
            <a:ext cx="10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76FEA-3B79-600E-D111-EC5163A80835}"/>
              </a:ext>
            </a:extLst>
          </p:cNvPr>
          <p:cNvSpPr txBox="1"/>
          <p:nvPr/>
        </p:nvSpPr>
        <p:spPr>
          <a:xfrm>
            <a:off x="6568303" y="2307773"/>
            <a:ext cx="10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5CA24-CF4D-1DD5-A06A-4839BE5F97E9}"/>
              </a:ext>
            </a:extLst>
          </p:cNvPr>
          <p:cNvSpPr txBox="1"/>
          <p:nvPr/>
        </p:nvSpPr>
        <p:spPr>
          <a:xfrm>
            <a:off x="7680648" y="2296341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37127A-C19B-3AC9-80E0-6784E3DADB7A}"/>
              </a:ext>
            </a:extLst>
          </p:cNvPr>
          <p:cNvSpPr txBox="1"/>
          <p:nvPr/>
        </p:nvSpPr>
        <p:spPr>
          <a:xfrm>
            <a:off x="8778247" y="2296341"/>
            <a:ext cx="11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F37B2-35C9-8A9C-7742-57F695677718}"/>
              </a:ext>
            </a:extLst>
          </p:cNvPr>
          <p:cNvSpPr txBox="1"/>
          <p:nvPr/>
        </p:nvSpPr>
        <p:spPr>
          <a:xfrm>
            <a:off x="9896410" y="2296341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F4147-AEBC-7B0E-6797-CDD34DC4B008}"/>
              </a:ext>
            </a:extLst>
          </p:cNvPr>
          <p:cNvSpPr txBox="1"/>
          <p:nvPr/>
        </p:nvSpPr>
        <p:spPr>
          <a:xfrm>
            <a:off x="11008339" y="2303486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453D7-009E-B52B-1AEF-28283FE1EE1A}"/>
              </a:ext>
            </a:extLst>
          </p:cNvPr>
          <p:cNvSpPr txBox="1"/>
          <p:nvPr/>
        </p:nvSpPr>
        <p:spPr>
          <a:xfrm>
            <a:off x="2032000" y="419232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92D03-3506-5576-4A2D-9D5DD7CC867F}"/>
              </a:ext>
            </a:extLst>
          </p:cNvPr>
          <p:cNvSpPr txBox="1"/>
          <p:nvPr/>
        </p:nvSpPr>
        <p:spPr>
          <a:xfrm>
            <a:off x="2843408" y="419232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C51E-B969-4AA2-4210-91450A496440}"/>
              </a:ext>
            </a:extLst>
          </p:cNvPr>
          <p:cNvSpPr txBox="1"/>
          <p:nvPr/>
        </p:nvSpPr>
        <p:spPr>
          <a:xfrm>
            <a:off x="3654816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625E-5E0C-A61D-8D89-6466B0C6264E}"/>
              </a:ext>
            </a:extLst>
          </p:cNvPr>
          <p:cNvSpPr txBox="1"/>
          <p:nvPr/>
        </p:nvSpPr>
        <p:spPr>
          <a:xfrm>
            <a:off x="4466224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8E7F-6567-8BF6-7868-010D6F2E5E65}"/>
              </a:ext>
            </a:extLst>
          </p:cNvPr>
          <p:cNvSpPr txBox="1"/>
          <p:nvPr/>
        </p:nvSpPr>
        <p:spPr>
          <a:xfrm>
            <a:off x="5277632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B792-263A-1C58-F5E6-DFF1FFEEC600}"/>
              </a:ext>
            </a:extLst>
          </p:cNvPr>
          <p:cNvSpPr txBox="1"/>
          <p:nvPr/>
        </p:nvSpPr>
        <p:spPr>
          <a:xfrm>
            <a:off x="6102962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7505E-CDC9-542C-B894-FECFC0D66F8E}"/>
              </a:ext>
            </a:extLst>
          </p:cNvPr>
          <p:cNvSpPr txBox="1"/>
          <p:nvPr/>
        </p:nvSpPr>
        <p:spPr>
          <a:xfrm>
            <a:off x="6914370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1B5D-DB5D-5A17-45BF-50245713DA3C}"/>
              </a:ext>
            </a:extLst>
          </p:cNvPr>
          <p:cNvSpPr txBox="1"/>
          <p:nvPr/>
        </p:nvSpPr>
        <p:spPr>
          <a:xfrm>
            <a:off x="7725777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7A153-6924-397C-C3EC-083EFE0AEEAC}"/>
              </a:ext>
            </a:extLst>
          </p:cNvPr>
          <p:cNvSpPr txBox="1"/>
          <p:nvPr/>
        </p:nvSpPr>
        <p:spPr>
          <a:xfrm>
            <a:off x="8537185" y="4189312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AEEE-F4AE-9E91-6B40-3BEFCF15FC81}"/>
              </a:ext>
            </a:extLst>
          </p:cNvPr>
          <p:cNvSpPr txBox="1"/>
          <p:nvPr/>
        </p:nvSpPr>
        <p:spPr>
          <a:xfrm>
            <a:off x="9348592" y="4189312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8F83C-DF06-5111-03A2-CB5BFA764AD9}"/>
              </a:ext>
            </a:extLst>
          </p:cNvPr>
          <p:cNvSpPr txBox="1"/>
          <p:nvPr/>
        </p:nvSpPr>
        <p:spPr>
          <a:xfrm>
            <a:off x="1961540" y="5096219"/>
            <a:ext cx="747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273239"/>
                </a:solidFill>
                <a:latin typeface="Calibri Body"/>
              </a:rPr>
              <a:t>Step 2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: Get the 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cumulative sum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of each element</a:t>
            </a:r>
            <a:r>
              <a:rPr lang="en-US" sz="2400" b="0" dirty="0">
                <a:solidFill>
                  <a:srgbClr val="273239"/>
                </a:solidFill>
                <a:effectLst/>
                <a:latin typeface="Calibri Body"/>
              </a:rPr>
              <a:t>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4471ECB-BEF2-4C3D-9615-6F09B50E88D6}"/>
              </a:ext>
            </a:extLst>
          </p:cNvPr>
          <p:cNvSpPr/>
          <p:nvPr/>
        </p:nvSpPr>
        <p:spPr>
          <a:xfrm>
            <a:off x="6425166" y="2822948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A895F-103A-A706-1BA3-D26C1D5AA6AE}"/>
              </a:ext>
            </a:extLst>
          </p:cNvPr>
          <p:cNvSpPr txBox="1"/>
          <p:nvPr/>
        </p:nvSpPr>
        <p:spPr>
          <a:xfrm>
            <a:off x="4051309" y="2817338"/>
            <a:ext cx="231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dirty="0">
                <a:solidFill>
                  <a:srgbClr val="00B050"/>
                </a:solidFill>
                <a:latin typeface="Calibri Body"/>
              </a:rPr>
              <a:t>Cumulative sum</a:t>
            </a:r>
            <a:endParaRPr lang="en-US" sz="24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3345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5054"/>
              </p:ext>
            </p:extLst>
          </p:nvPr>
        </p:nvGraphicFramePr>
        <p:xfrm>
          <a:off x="1962150" y="266921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E453D7-009E-B52B-1AEF-28283FE1EE1A}"/>
              </a:ext>
            </a:extLst>
          </p:cNvPr>
          <p:cNvSpPr txBox="1"/>
          <p:nvPr/>
        </p:nvSpPr>
        <p:spPr>
          <a:xfrm>
            <a:off x="1962150" y="3041567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92D03-3506-5576-4A2D-9D5DD7CC867F}"/>
              </a:ext>
            </a:extLst>
          </p:cNvPr>
          <p:cNvSpPr txBox="1"/>
          <p:nvPr/>
        </p:nvSpPr>
        <p:spPr>
          <a:xfrm>
            <a:off x="2773558" y="3041567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C51E-B969-4AA2-4210-91450A496440}"/>
              </a:ext>
            </a:extLst>
          </p:cNvPr>
          <p:cNvSpPr txBox="1"/>
          <p:nvPr/>
        </p:nvSpPr>
        <p:spPr>
          <a:xfrm>
            <a:off x="3584966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625E-5E0C-A61D-8D89-6466B0C6264E}"/>
              </a:ext>
            </a:extLst>
          </p:cNvPr>
          <p:cNvSpPr txBox="1"/>
          <p:nvPr/>
        </p:nvSpPr>
        <p:spPr>
          <a:xfrm>
            <a:off x="4396374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8E7F-6567-8BF6-7868-010D6F2E5E65}"/>
              </a:ext>
            </a:extLst>
          </p:cNvPr>
          <p:cNvSpPr txBox="1"/>
          <p:nvPr/>
        </p:nvSpPr>
        <p:spPr>
          <a:xfrm>
            <a:off x="5221705" y="3038551"/>
            <a:ext cx="7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B792-263A-1C58-F5E6-DFF1FFEEC600}"/>
              </a:ext>
            </a:extLst>
          </p:cNvPr>
          <p:cNvSpPr txBox="1"/>
          <p:nvPr/>
        </p:nvSpPr>
        <p:spPr>
          <a:xfrm>
            <a:off x="6033112" y="3040059"/>
            <a:ext cx="7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7505E-CDC9-542C-B894-FECFC0D66F8E}"/>
              </a:ext>
            </a:extLst>
          </p:cNvPr>
          <p:cNvSpPr txBox="1"/>
          <p:nvPr/>
        </p:nvSpPr>
        <p:spPr>
          <a:xfrm>
            <a:off x="6844520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1B5D-DB5D-5A17-45BF-50245713DA3C}"/>
              </a:ext>
            </a:extLst>
          </p:cNvPr>
          <p:cNvSpPr txBox="1"/>
          <p:nvPr/>
        </p:nvSpPr>
        <p:spPr>
          <a:xfrm>
            <a:off x="7655927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7A153-6924-397C-C3EC-083EFE0AEEAC}"/>
              </a:ext>
            </a:extLst>
          </p:cNvPr>
          <p:cNvSpPr txBox="1"/>
          <p:nvPr/>
        </p:nvSpPr>
        <p:spPr>
          <a:xfrm>
            <a:off x="8467335" y="3038551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AEEE-F4AE-9E91-6B40-3BEFCF15FC81}"/>
              </a:ext>
            </a:extLst>
          </p:cNvPr>
          <p:cNvSpPr txBox="1"/>
          <p:nvPr/>
        </p:nvSpPr>
        <p:spPr>
          <a:xfrm>
            <a:off x="9278742" y="3038551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6BED835-12EC-F670-D5B6-F5A4D90F5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4124"/>
              </p:ext>
            </p:extLst>
          </p:nvPr>
        </p:nvGraphicFramePr>
        <p:xfrm>
          <a:off x="3174390" y="4170058"/>
          <a:ext cx="568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26D96BC-6BBD-3AD2-9F25-D0E270033745}"/>
              </a:ext>
            </a:extLst>
          </p:cNvPr>
          <p:cNvSpPr txBox="1"/>
          <p:nvPr/>
        </p:nvSpPr>
        <p:spPr>
          <a:xfrm>
            <a:off x="3174390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94E24-D5AE-CFEA-DB0E-92137166C182}"/>
              </a:ext>
            </a:extLst>
          </p:cNvPr>
          <p:cNvSpPr txBox="1"/>
          <p:nvPr/>
        </p:nvSpPr>
        <p:spPr>
          <a:xfrm>
            <a:off x="3985798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410BD-FE00-FB71-9A8A-EF738032E1F0}"/>
              </a:ext>
            </a:extLst>
          </p:cNvPr>
          <p:cNvSpPr txBox="1"/>
          <p:nvPr/>
        </p:nvSpPr>
        <p:spPr>
          <a:xfrm>
            <a:off x="479720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91B92-A46B-3086-4D5E-94B1DA3260D2}"/>
              </a:ext>
            </a:extLst>
          </p:cNvPr>
          <p:cNvSpPr txBox="1"/>
          <p:nvPr/>
        </p:nvSpPr>
        <p:spPr>
          <a:xfrm>
            <a:off x="561348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2827D-A835-8AE4-43C2-CB121F73948F}"/>
              </a:ext>
            </a:extLst>
          </p:cNvPr>
          <p:cNvSpPr txBox="1"/>
          <p:nvPr/>
        </p:nvSpPr>
        <p:spPr>
          <a:xfrm>
            <a:off x="642976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4B3F3-3152-8A04-CC93-8F63592D0ADE}"/>
              </a:ext>
            </a:extLst>
          </p:cNvPr>
          <p:cNvSpPr txBox="1"/>
          <p:nvPr/>
        </p:nvSpPr>
        <p:spPr>
          <a:xfrm>
            <a:off x="7241174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CAAB3-E90A-D1AA-3685-CE79CF0FFAC5}"/>
              </a:ext>
            </a:extLst>
          </p:cNvPr>
          <p:cNvSpPr txBox="1"/>
          <p:nvPr/>
        </p:nvSpPr>
        <p:spPr>
          <a:xfrm>
            <a:off x="8052582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19604C8-D2F8-9460-6BDA-2B7BE013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76069"/>
              </p:ext>
            </p:extLst>
          </p:nvPr>
        </p:nvGraphicFramePr>
        <p:xfrm>
          <a:off x="989556" y="1584941"/>
          <a:ext cx="877483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854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96854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00B0F0"/>
                          </a:solidFill>
                        </a:rPr>
                        <a:t>UnsortedList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AEDD285-38B2-A1C6-5943-56026291FF7B}"/>
              </a:ext>
            </a:extLst>
          </p:cNvPr>
          <p:cNvSpPr txBox="1"/>
          <p:nvPr/>
        </p:nvSpPr>
        <p:spPr>
          <a:xfrm>
            <a:off x="8695641" y="173564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492F3-957D-1D32-2DEF-052DEC1674E8}"/>
              </a:ext>
            </a:extLst>
          </p:cNvPr>
          <p:cNvSpPr txBox="1"/>
          <p:nvPr/>
        </p:nvSpPr>
        <p:spPr>
          <a:xfrm>
            <a:off x="7626894" y="172690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5402E9-B556-F4B9-CC7B-3B66B6E820A9}"/>
              </a:ext>
            </a:extLst>
          </p:cNvPr>
          <p:cNvSpPr txBox="1"/>
          <p:nvPr/>
        </p:nvSpPr>
        <p:spPr>
          <a:xfrm>
            <a:off x="6500442" y="172031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C7F5EC-7C05-E084-DD90-A17FEA837F85}"/>
              </a:ext>
            </a:extLst>
          </p:cNvPr>
          <p:cNvSpPr txBox="1"/>
          <p:nvPr/>
        </p:nvSpPr>
        <p:spPr>
          <a:xfrm>
            <a:off x="5447625" y="172031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4463A4-D898-1910-BA15-9FFC3DE68088}"/>
              </a:ext>
            </a:extLst>
          </p:cNvPr>
          <p:cNvSpPr txBox="1"/>
          <p:nvPr/>
        </p:nvSpPr>
        <p:spPr>
          <a:xfrm>
            <a:off x="4358615" y="171292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1E7D7C-236E-3FA9-1BEC-5774A36FF656}"/>
              </a:ext>
            </a:extLst>
          </p:cNvPr>
          <p:cNvSpPr txBox="1"/>
          <p:nvPr/>
        </p:nvSpPr>
        <p:spPr>
          <a:xfrm>
            <a:off x="3206266" y="1720315"/>
            <a:ext cx="99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2264B9-ACF7-0D1B-DF4F-3EBC74142887}"/>
              </a:ext>
            </a:extLst>
          </p:cNvPr>
          <p:cNvSpPr txBox="1"/>
          <p:nvPr/>
        </p:nvSpPr>
        <p:spPr>
          <a:xfrm>
            <a:off x="2141905" y="172690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EF382-06D6-9600-9184-D9E6D882E32F}"/>
              </a:ext>
            </a:extLst>
          </p:cNvPr>
          <p:cNvSpPr txBox="1"/>
          <p:nvPr/>
        </p:nvSpPr>
        <p:spPr>
          <a:xfrm>
            <a:off x="1962149" y="5281070"/>
            <a:ext cx="812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>
                <a:solidFill>
                  <a:srgbClr val="273239"/>
                </a:solidFill>
                <a:latin typeface="Calibri Body"/>
              </a:rPr>
              <a:t>Step 3</a:t>
            </a:r>
            <a:r>
              <a:rPr lang="en-US" sz="2400">
                <a:solidFill>
                  <a:srgbClr val="273239"/>
                </a:solidFill>
                <a:latin typeface="Calibri Body"/>
              </a:rPr>
              <a:t>: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Starting from right to left from the </a:t>
            </a:r>
            <a:r>
              <a:rPr lang="en-US" sz="2400" b="1" dirty="0">
                <a:solidFill>
                  <a:srgbClr val="00B0F0"/>
                </a:solidFill>
                <a:latin typeface="Calibri Body"/>
              </a:rPr>
              <a:t>original list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, the 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cumulative sum </a:t>
            </a:r>
            <a:r>
              <a:rPr lang="en-US" sz="2400" b="1" dirty="0">
                <a:solidFill>
                  <a:srgbClr val="FF0000"/>
                </a:solidFill>
                <a:latin typeface="Calibri Body"/>
              </a:rPr>
              <a:t>- 1</a:t>
            </a:r>
            <a:r>
              <a:rPr lang="en-US" sz="2400" b="1" dirty="0">
                <a:solidFill>
                  <a:srgbClr val="00B050"/>
                </a:solidFill>
                <a:latin typeface="Calibri Body"/>
              </a:rPr>
              <a:t> </a:t>
            </a:r>
            <a:r>
              <a:rPr lang="en-US" sz="2400" dirty="0">
                <a:solidFill>
                  <a:srgbClr val="273239"/>
                </a:solidFill>
                <a:latin typeface="Calibri Body"/>
              </a:rPr>
              <a:t>will determine the position of each element</a:t>
            </a:r>
            <a:endParaRPr lang="en-US" sz="2400" b="0" dirty="0">
              <a:solidFill>
                <a:srgbClr val="273239"/>
              </a:solidFill>
              <a:effectLst/>
              <a:latin typeface="Calibri Bod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D899A-66D3-530E-CCEC-6E70C7195B5E}"/>
              </a:ext>
            </a:extLst>
          </p:cNvPr>
          <p:cNvSpPr txBox="1"/>
          <p:nvPr/>
        </p:nvSpPr>
        <p:spPr>
          <a:xfrm>
            <a:off x="1887819" y="4356232"/>
            <a:ext cx="12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SortedList</a:t>
            </a:r>
            <a:r>
              <a:rPr lang="en-US" b="1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A66E8-15C2-9840-143D-E694E274DE15}"/>
              </a:ext>
            </a:extLst>
          </p:cNvPr>
          <p:cNvSpPr txBox="1"/>
          <p:nvPr/>
        </p:nvSpPr>
        <p:spPr>
          <a:xfrm>
            <a:off x="183848" y="2715385"/>
            <a:ext cx="173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Cumulative Sum:</a:t>
            </a:r>
          </a:p>
        </p:txBody>
      </p:sp>
    </p:spTree>
    <p:extLst>
      <p:ext uri="{BB962C8B-B14F-4D97-AF65-F5344CB8AC3E}">
        <p14:creationId xmlns:p14="http://schemas.microsoft.com/office/powerpoint/2010/main" val="41835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</TotalTime>
  <Words>261</Words>
  <Application>Microsoft Macintosh PowerPoint</Application>
  <PresentationFormat>Widescreen</PresentationFormat>
  <Paragraphs>145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Body</vt:lpstr>
      <vt:lpstr>Calibri Light</vt:lpstr>
      <vt:lpstr>Office Theme</vt:lpstr>
      <vt:lpstr>Counting Sort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156</cp:revision>
  <dcterms:created xsi:type="dcterms:W3CDTF">2022-05-11T03:47:05Z</dcterms:created>
  <dcterms:modified xsi:type="dcterms:W3CDTF">2023-09-19T02:25:20Z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