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285" r:id="rId6"/>
    <p:sldId id="335" r:id="rId7"/>
    <p:sldId id="304" r:id="rId8"/>
    <p:sldId id="288" r:id="rId9"/>
    <p:sldId id="300" r:id="rId10"/>
    <p:sldId id="338" r:id="rId11"/>
    <p:sldId id="297" r:id="rId12"/>
    <p:sldId id="337" r:id="rId13"/>
    <p:sldId id="336" r:id="rId14"/>
    <p:sldId id="339" r:id="rId15"/>
    <p:sldId id="340" r:id="rId16"/>
    <p:sldId id="341" r:id="rId17"/>
    <p:sldId id="342" r:id="rId18"/>
    <p:sldId id="343" r:id="rId19"/>
    <p:sldId id="344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7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0229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616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525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682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4951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588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18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12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044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200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64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64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7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Binary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18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Complete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Is just like a full binary tree, but with two major differences</a:t>
            </a: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</a:rPr>
              <a:t>All the leaf elements must lean towards the left.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</a:rPr>
              <a:t>The last leaf element might not have a right sibling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486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Complete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683158-407A-CCBC-64C8-59A356354239}"/>
              </a:ext>
            </a:extLst>
          </p:cNvPr>
          <p:cNvSpPr/>
          <p:nvPr/>
        </p:nvSpPr>
        <p:spPr>
          <a:xfrm>
            <a:off x="5784937" y="17086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EE5BC4-6E04-3C27-C0F6-83E1A5C9893A}"/>
              </a:ext>
            </a:extLst>
          </p:cNvPr>
          <p:cNvSpPr/>
          <p:nvPr/>
        </p:nvSpPr>
        <p:spPr>
          <a:xfrm>
            <a:off x="3561942" y="278621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6CE54-4FF0-3AA4-61AC-F05B1FA87D88}"/>
              </a:ext>
            </a:extLst>
          </p:cNvPr>
          <p:cNvSpPr/>
          <p:nvPr/>
        </p:nvSpPr>
        <p:spPr>
          <a:xfrm>
            <a:off x="8067071" y="27994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67D1CA-326E-0AD4-CCE1-A7182B10669B}"/>
              </a:ext>
            </a:extLst>
          </p:cNvPr>
          <p:cNvSpPr/>
          <p:nvPr/>
        </p:nvSpPr>
        <p:spPr>
          <a:xfrm>
            <a:off x="2686244" y="376641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510B4-845A-CA12-141D-8CDFCBC53EF0}"/>
              </a:ext>
            </a:extLst>
          </p:cNvPr>
          <p:cNvSpPr/>
          <p:nvPr/>
        </p:nvSpPr>
        <p:spPr>
          <a:xfrm>
            <a:off x="4437640" y="376760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82DC1-5AB2-EDBE-602C-D006A49B83BF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243222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E06DFB-08AD-EA8B-9A81-803845042E3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320795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3E874-62F5-1461-E248-DE8244ACF682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243222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D8802B-2BEF-83D3-9DD6-7D4882439CC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320795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05986B-DC8A-0187-DD11-9128A4822B79}"/>
              </a:ext>
            </a:extLst>
          </p:cNvPr>
          <p:cNvSpPr/>
          <p:nvPr/>
        </p:nvSpPr>
        <p:spPr>
          <a:xfrm>
            <a:off x="6963303" y="376641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ABC62D-1EB7-DF95-CA24-E0283915B878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494321" y="3334023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2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Degenerate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binary tree having a single child either left or right.</a:t>
            </a: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28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Degenerate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683158-407A-CCBC-64C8-59A356354239}"/>
              </a:ext>
            </a:extLst>
          </p:cNvPr>
          <p:cNvSpPr/>
          <p:nvPr/>
        </p:nvSpPr>
        <p:spPr>
          <a:xfrm>
            <a:off x="5770631" y="144869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EE5BC4-6E04-3C27-C0F6-83E1A5C9893A}"/>
              </a:ext>
            </a:extLst>
          </p:cNvPr>
          <p:cNvSpPr/>
          <p:nvPr/>
        </p:nvSpPr>
        <p:spPr>
          <a:xfrm>
            <a:off x="4905774" y="22144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6CE54-4FF0-3AA4-61AC-F05B1FA87D88}"/>
              </a:ext>
            </a:extLst>
          </p:cNvPr>
          <p:cNvSpPr/>
          <p:nvPr/>
        </p:nvSpPr>
        <p:spPr>
          <a:xfrm>
            <a:off x="5770631" y="294273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67D1CA-326E-0AD4-CCE1-A7182B10669B}"/>
              </a:ext>
            </a:extLst>
          </p:cNvPr>
          <p:cNvSpPr/>
          <p:nvPr/>
        </p:nvSpPr>
        <p:spPr>
          <a:xfrm>
            <a:off x="4905774" y="368838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510B4-845A-CA12-141D-8CDFCBC53EF0}"/>
              </a:ext>
            </a:extLst>
          </p:cNvPr>
          <p:cNvSpPr/>
          <p:nvPr/>
        </p:nvSpPr>
        <p:spPr>
          <a:xfrm>
            <a:off x="5770631" y="4352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82DC1-5AB2-EDBE-602C-D006A49B83BF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5436792" y="1983278"/>
            <a:ext cx="424947" cy="322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E06DFB-08AD-EA8B-9A81-803845042E3D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436792" y="3477320"/>
            <a:ext cx="424947" cy="302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3E874-62F5-1461-E248-DE8244ACF682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5436792" y="2749037"/>
            <a:ext cx="424947" cy="285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D8802B-2BEF-83D3-9DD6-7D4882439CCA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436792" y="4222962"/>
            <a:ext cx="424947" cy="2212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05986B-DC8A-0187-DD11-9128A4822B79}"/>
              </a:ext>
            </a:extLst>
          </p:cNvPr>
          <p:cNvSpPr/>
          <p:nvPr/>
        </p:nvSpPr>
        <p:spPr>
          <a:xfrm>
            <a:off x="4905774" y="509810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ABC62D-1EB7-DF95-CA24-E0283915B878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5436792" y="4887047"/>
            <a:ext cx="424947" cy="302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2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Skewed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degenerate tree in which the tree is either slanted to the left or to the right</a:t>
            </a: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044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Skewed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683158-407A-CCBC-64C8-59A356354239}"/>
              </a:ext>
            </a:extLst>
          </p:cNvPr>
          <p:cNvSpPr/>
          <p:nvPr/>
        </p:nvSpPr>
        <p:spPr>
          <a:xfrm>
            <a:off x="4738019" y="148097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EE5BC4-6E04-3C27-C0F6-83E1A5C9893A}"/>
              </a:ext>
            </a:extLst>
          </p:cNvPr>
          <p:cNvSpPr/>
          <p:nvPr/>
        </p:nvSpPr>
        <p:spPr>
          <a:xfrm>
            <a:off x="3873162" y="224673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6CE54-4FF0-3AA4-61AC-F05B1FA87D88}"/>
              </a:ext>
            </a:extLst>
          </p:cNvPr>
          <p:cNvSpPr/>
          <p:nvPr/>
        </p:nvSpPr>
        <p:spPr>
          <a:xfrm>
            <a:off x="3119075" y="29559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67D1CA-326E-0AD4-CCE1-A7182B10669B}"/>
              </a:ext>
            </a:extLst>
          </p:cNvPr>
          <p:cNvSpPr/>
          <p:nvPr/>
        </p:nvSpPr>
        <p:spPr>
          <a:xfrm>
            <a:off x="2368518" y="36642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82DC1-5AB2-EDBE-602C-D006A49B83BF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404180" y="2015559"/>
            <a:ext cx="424947" cy="322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E06DFB-08AD-EA8B-9A81-803845042E3D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2899536" y="3490551"/>
            <a:ext cx="310647" cy="265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3E874-62F5-1461-E248-DE8244ACF68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50093" y="2781318"/>
            <a:ext cx="314177" cy="2663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20E062C-B0C2-F31C-795B-1795A712203D}"/>
              </a:ext>
            </a:extLst>
          </p:cNvPr>
          <p:cNvSpPr/>
          <p:nvPr/>
        </p:nvSpPr>
        <p:spPr>
          <a:xfrm>
            <a:off x="6831857" y="14861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58E259-D78F-5F8F-B024-FC48AB8C9ABB}"/>
              </a:ext>
            </a:extLst>
          </p:cNvPr>
          <p:cNvSpPr/>
          <p:nvPr/>
        </p:nvSpPr>
        <p:spPr>
          <a:xfrm>
            <a:off x="7664658" y="228820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EC02C7-9689-5132-4189-67CE3EEC2B4B}"/>
              </a:ext>
            </a:extLst>
          </p:cNvPr>
          <p:cNvSpPr/>
          <p:nvPr/>
        </p:nvSpPr>
        <p:spPr>
          <a:xfrm>
            <a:off x="8343463" y="295283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DD86E-1CCB-3281-8568-9F950D070E62}"/>
              </a:ext>
            </a:extLst>
          </p:cNvPr>
          <p:cNvSpPr/>
          <p:nvPr/>
        </p:nvSpPr>
        <p:spPr>
          <a:xfrm>
            <a:off x="9060839" y="366110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B451EF-19E2-B2A2-4ADF-878E8B2A89A1}"/>
              </a:ext>
            </a:extLst>
          </p:cNvPr>
          <p:cNvCxnSpPr>
            <a:cxnSpLocks/>
            <a:stCxn id="35" idx="5"/>
            <a:endCxn id="36" idx="1"/>
          </p:cNvCxnSpPr>
          <p:nvPr/>
        </p:nvCxnSpPr>
        <p:spPr>
          <a:xfrm>
            <a:off x="7362875" y="2020745"/>
            <a:ext cx="392891" cy="359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18C696-B7B7-270B-C9B8-36B12FA8AE20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8874481" y="3487420"/>
            <a:ext cx="277466" cy="265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DBC618-3700-84A5-9108-1AA76DD86EB4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8195676" y="2822783"/>
            <a:ext cx="238895" cy="221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5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Balanced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 A binary tree in which the height of the left and right subtree of any node differ by not more than one.</a:t>
            </a: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514350" indent="-5143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905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Balanced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66C565-0EEE-9B6F-3C29-4F99979B6E44}"/>
              </a:ext>
            </a:extLst>
          </p:cNvPr>
          <p:cNvSpPr/>
          <p:nvPr/>
        </p:nvSpPr>
        <p:spPr>
          <a:xfrm>
            <a:off x="5784937" y="17086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C642A-5136-F832-4137-10D75913F049}"/>
              </a:ext>
            </a:extLst>
          </p:cNvPr>
          <p:cNvSpPr/>
          <p:nvPr/>
        </p:nvSpPr>
        <p:spPr>
          <a:xfrm>
            <a:off x="3561942" y="278621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8CD17D-BB0F-1DB0-E01C-536A297D9F3B}"/>
              </a:ext>
            </a:extLst>
          </p:cNvPr>
          <p:cNvSpPr/>
          <p:nvPr/>
        </p:nvSpPr>
        <p:spPr>
          <a:xfrm>
            <a:off x="8067071" y="27994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ABEC9-F007-E38F-8685-1DCCC62CF9CA}"/>
              </a:ext>
            </a:extLst>
          </p:cNvPr>
          <p:cNvSpPr/>
          <p:nvPr/>
        </p:nvSpPr>
        <p:spPr>
          <a:xfrm>
            <a:off x="2686244" y="376641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3D6E8F-1713-2F0C-DC57-EB9DEAD1CDEC}"/>
              </a:ext>
            </a:extLst>
          </p:cNvPr>
          <p:cNvSpPr/>
          <p:nvPr/>
        </p:nvSpPr>
        <p:spPr>
          <a:xfrm>
            <a:off x="4437640" y="376760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A8EE65-0590-9CAF-138A-82CF2DCBF040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4092960" y="2243222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8BD66-C692-1E81-8775-F22BA010A350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3217262" y="3320795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43C5D0-721A-CCC3-7D76-5C8014B7B50F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6315955" y="2243222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7E7193-7631-55F6-8F22-BCFDFBBBF564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4092960" y="3320795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04DEE7-9029-8083-F1C0-29BCB8864BF0}"/>
              </a:ext>
            </a:extLst>
          </p:cNvPr>
          <p:cNvSpPr txBox="1"/>
          <p:nvPr/>
        </p:nvSpPr>
        <p:spPr>
          <a:xfrm>
            <a:off x="3500141" y="5346263"/>
            <a:ext cx="519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Difference = Height of left child  – height of right child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65B84-9333-B0CB-CF59-910BA5E0A958}"/>
              </a:ext>
            </a:extLst>
          </p:cNvPr>
          <p:cNvSpPr txBox="1"/>
          <p:nvPr/>
        </p:nvSpPr>
        <p:spPr>
          <a:xfrm>
            <a:off x="4248946" y="2909731"/>
            <a:ext cx="214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Height of node B =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EABF9-F27E-495A-CD43-DBAD68CEE83A}"/>
              </a:ext>
            </a:extLst>
          </p:cNvPr>
          <p:cNvSpPr txBox="1"/>
          <p:nvPr/>
        </p:nvSpPr>
        <p:spPr>
          <a:xfrm>
            <a:off x="8793359" y="2909731"/>
            <a:ext cx="209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Height of node C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87FCE8-9B87-E160-275C-E505233C352F}"/>
              </a:ext>
            </a:extLst>
          </p:cNvPr>
          <p:cNvSpPr txBox="1"/>
          <p:nvPr/>
        </p:nvSpPr>
        <p:spPr>
          <a:xfrm>
            <a:off x="4237042" y="1800360"/>
            <a:ext cx="154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Difference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EA363D-9BB6-ABB0-E784-5156BB8F6E37}"/>
              </a:ext>
            </a:extLst>
          </p:cNvPr>
          <p:cNvSpPr txBox="1"/>
          <p:nvPr/>
        </p:nvSpPr>
        <p:spPr>
          <a:xfrm>
            <a:off x="2034567" y="2909731"/>
            <a:ext cx="1527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Difference =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3B208B-5F15-3130-D79D-68B6C1D672CD}"/>
              </a:ext>
            </a:extLst>
          </p:cNvPr>
          <p:cNvSpPr txBox="1"/>
          <p:nvPr/>
        </p:nvSpPr>
        <p:spPr>
          <a:xfrm>
            <a:off x="525759" y="3891421"/>
            <a:ext cx="217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Height of node D </a:t>
            </a:r>
            <a:r>
              <a:rPr lang="en-PH"/>
              <a:t>= 0</a:t>
            </a:r>
            <a:endParaRPr lang="en-P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78FDBD-5C1D-7CFF-1776-11F5BFF00107}"/>
              </a:ext>
            </a:extLst>
          </p:cNvPr>
          <p:cNvSpPr txBox="1"/>
          <p:nvPr/>
        </p:nvSpPr>
        <p:spPr>
          <a:xfrm>
            <a:off x="5117130" y="3891044"/>
            <a:ext cx="214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Height of node E = 0</a:t>
            </a:r>
          </a:p>
        </p:txBody>
      </p:sp>
    </p:spTree>
    <p:extLst>
      <p:ext uri="{BB962C8B-B14F-4D97-AF65-F5344CB8AC3E}">
        <p14:creationId xmlns:p14="http://schemas.microsoft.com/office/powerpoint/2010/main" val="6128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What is a Binary Tree?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</a:t>
            </a:r>
            <a:r>
              <a:rPr lang="en-US" sz="3000" dirty="0"/>
              <a:t>t</a:t>
            </a:r>
            <a:r>
              <a:rPr lang="en-US" sz="3000" b="0" i="0" dirty="0">
                <a:effectLst/>
              </a:rPr>
              <a:t>ree data structure in which each parent node can have at most two children. </a:t>
            </a:r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73239"/>
                </a:solidFill>
                <a:effectLst/>
              </a:rPr>
              <a:t>Since each parent node in a binary tree can have only two children nodes, we typically name them the left and right child. 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47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What is a Binary Tree?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0" i="0" dirty="0">
                <a:effectLst/>
                <a:latin typeface="euclid_circular_a"/>
              </a:rPr>
              <a:t> </a:t>
            </a:r>
          </a:p>
          <a:p>
            <a:pPr algn="l"/>
            <a:r>
              <a:rPr lang="en-US" sz="3100" b="0" i="0" dirty="0">
                <a:effectLst/>
              </a:rPr>
              <a:t>Each node of a binary tree consists of three properties:</a:t>
            </a:r>
          </a:p>
          <a:p>
            <a:pPr algn="l"/>
            <a:endParaRPr lang="en-US" sz="31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100" b="0" i="0" dirty="0">
                <a:effectLst/>
              </a:rPr>
              <a:t> Data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1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100" b="0" i="0" dirty="0">
                <a:effectLst/>
              </a:rPr>
              <a:t> Address of left child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1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100" b="0" i="0" dirty="0">
                <a:effectLst/>
              </a:rPr>
              <a:t> Address of right child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24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696037" y="19014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473042" y="29790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7978171" y="29922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04060" y="24360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227055" y="24360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Types of Binary Trees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1" i="0" dirty="0">
                <a:effectLst/>
              </a:rPr>
              <a:t>Perfect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1" i="0" dirty="0">
                <a:effectLst/>
              </a:rPr>
              <a:t>Full</a:t>
            </a:r>
            <a:r>
              <a:rPr lang="en-US" sz="3000" b="1" dirty="0"/>
              <a:t> </a:t>
            </a:r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1"/>
              <a:t>Complete</a:t>
            </a:r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1" i="0" dirty="0">
                <a:effectLst/>
              </a:rPr>
              <a:t>Degenerate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1" dirty="0"/>
              <a:t>Skewed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1" i="0" dirty="0">
                <a:effectLst/>
              </a:rPr>
              <a:t>Balanced</a:t>
            </a: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033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Perfect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 binary tree in which e</a:t>
            </a:r>
            <a:r>
              <a:rPr lang="en-US" sz="3000" b="0" i="0" dirty="0">
                <a:effectLst/>
              </a:rPr>
              <a:t>very parent/internal node has exactly two child nodes and all the leaf nodes are at the same level.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642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Perfect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DB10BC-2F90-1E13-36D0-50C634272B3F}"/>
              </a:ext>
            </a:extLst>
          </p:cNvPr>
          <p:cNvSpPr/>
          <p:nvPr/>
        </p:nvSpPr>
        <p:spPr>
          <a:xfrm>
            <a:off x="273069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1010-5802-BF71-D9B2-4636F9D9A8A3}"/>
              </a:ext>
            </a:extLst>
          </p:cNvPr>
          <p:cNvSpPr/>
          <p:nvPr/>
        </p:nvSpPr>
        <p:spPr>
          <a:xfrm>
            <a:off x="448209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2AE5-4FCC-4C68-EA72-18B54E7D43CB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6171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FA57E-3EE7-4B54-A24F-E268C604359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13741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9666437-C266-69C6-ABC7-5848E7A53DF6}"/>
              </a:ext>
            </a:extLst>
          </p:cNvPr>
          <p:cNvSpPr/>
          <p:nvPr/>
        </p:nvSpPr>
        <p:spPr>
          <a:xfrm>
            <a:off x="700775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F418D8-C8FC-5BC3-CE03-670D04493B82}"/>
              </a:ext>
            </a:extLst>
          </p:cNvPr>
          <p:cNvSpPr/>
          <p:nvPr/>
        </p:nvSpPr>
        <p:spPr>
          <a:xfrm>
            <a:off x="9235655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31D0F7-40AE-147D-86F6-33EB5CB1D727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7538771" y="317127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A664F-8F49-BD9E-F57C-918B2FEDAE81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8642539" y="317127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5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 binary tree in which e</a:t>
            </a:r>
            <a:r>
              <a:rPr lang="en-US" sz="3000" b="0" i="0" dirty="0">
                <a:effectLst/>
              </a:rPr>
              <a:t>very parent node/internal node has either two or no children.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32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4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29722-DBE2-4D2B-BF79-79FC641DD4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2A28E6-1DD8-42F3-B60F-A5DF21688F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50C118-5E44-4FFE-A82A-01B27D200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1210</TotalTime>
  <Words>923</Words>
  <Application>Microsoft Macintosh PowerPoint</Application>
  <PresentationFormat>Widescreen</PresentationFormat>
  <Paragraphs>262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Charter</vt:lpstr>
      <vt:lpstr>euclid_circular_a</vt:lpstr>
      <vt:lpstr>Wingdings</vt:lpstr>
      <vt:lpstr>Office Theme</vt:lpstr>
      <vt:lpstr>Binary Trees</vt:lpstr>
      <vt:lpstr>What is a Binary Tree?</vt:lpstr>
      <vt:lpstr>What is a Binary Tree?</vt:lpstr>
      <vt:lpstr>PowerPoint Presentation</vt:lpstr>
      <vt:lpstr>Types of Binary Trees</vt:lpstr>
      <vt:lpstr>Perfect</vt:lpstr>
      <vt:lpstr>Perfect</vt:lpstr>
      <vt:lpstr>Full</vt:lpstr>
      <vt:lpstr>Full</vt:lpstr>
      <vt:lpstr>Complete</vt:lpstr>
      <vt:lpstr>Complete</vt:lpstr>
      <vt:lpstr>Degenerate</vt:lpstr>
      <vt:lpstr>Degenerate</vt:lpstr>
      <vt:lpstr>Skewed</vt:lpstr>
      <vt:lpstr>Skewed</vt:lpstr>
      <vt:lpstr>Balanced</vt:lpstr>
      <vt:lpstr>Balanced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71</cp:revision>
  <dcterms:created xsi:type="dcterms:W3CDTF">2022-05-11T03:47:05Z</dcterms:created>
  <dcterms:modified xsi:type="dcterms:W3CDTF">2023-10-02T02:16:31Z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