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57" r:id="rId5"/>
    <p:sldId id="271" r:id="rId6"/>
    <p:sldId id="280" r:id="rId7"/>
    <p:sldId id="334" r:id="rId8"/>
    <p:sldId id="282" r:id="rId9"/>
    <p:sldId id="298" r:id="rId10"/>
    <p:sldId id="299" r:id="rId11"/>
    <p:sldId id="283" r:id="rId12"/>
    <p:sldId id="284" r:id="rId13"/>
    <p:sldId id="304" r:id="rId14"/>
    <p:sldId id="285" r:id="rId15"/>
    <p:sldId id="288" r:id="rId16"/>
    <p:sldId id="297" r:id="rId17"/>
    <p:sldId id="300" r:id="rId18"/>
    <p:sldId id="302" r:id="rId19"/>
    <p:sldId id="303" r:id="rId20"/>
    <p:sldId id="301" r:id="rId21"/>
    <p:sldId id="306" r:id="rId22"/>
    <p:sldId id="305" r:id="rId23"/>
    <p:sldId id="307" r:id="rId24"/>
    <p:sldId id="308" r:id="rId25"/>
    <p:sldId id="310" r:id="rId26"/>
    <p:sldId id="309" r:id="rId27"/>
    <p:sldId id="317" r:id="rId28"/>
    <p:sldId id="311" r:id="rId29"/>
    <p:sldId id="318" r:id="rId30"/>
    <p:sldId id="319" r:id="rId31"/>
    <p:sldId id="320" r:id="rId32"/>
    <p:sldId id="328" r:id="rId33"/>
    <p:sldId id="314" r:id="rId34"/>
    <p:sldId id="316" r:id="rId35"/>
    <p:sldId id="321" r:id="rId36"/>
    <p:sldId id="327" r:id="rId37"/>
    <p:sldId id="322" r:id="rId38"/>
    <p:sldId id="323" r:id="rId39"/>
    <p:sldId id="324" r:id="rId40"/>
    <p:sldId id="325" r:id="rId41"/>
    <p:sldId id="326" r:id="rId42"/>
    <p:sldId id="313" r:id="rId43"/>
    <p:sldId id="312" r:id="rId44"/>
    <p:sldId id="329" r:id="rId45"/>
    <p:sldId id="330" r:id="rId46"/>
    <p:sldId id="331" r:id="rId47"/>
    <p:sldId id="332" r:id="rId48"/>
    <p:sldId id="33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102" autoAdjust="0"/>
  </p:normalViewPr>
  <p:slideViewPr>
    <p:cSldViewPr snapToGrid="0">
      <p:cViewPr varScale="1">
        <p:scale>
          <a:sx n="119" d="100"/>
          <a:sy n="119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6126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49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044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164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200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3280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370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55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0377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3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9883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296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9906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7896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8286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5880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926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188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7537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085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387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4616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904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5017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225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930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203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0339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1942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2767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768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904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24539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6141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89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59717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4996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59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977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9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4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817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177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2310B4-FB5C-80D8-FB72-54D2AD4E4468}"/>
              </a:ext>
            </a:extLst>
          </p:cNvPr>
          <p:cNvGrpSpPr/>
          <p:nvPr/>
        </p:nvGrpSpPr>
        <p:grpSpPr>
          <a:xfrm>
            <a:off x="771224" y="1307449"/>
            <a:ext cx="8419981" cy="3504011"/>
            <a:chOff x="771224" y="1307449"/>
            <a:chExt cx="8419981" cy="350401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1FEF57-7196-8941-5422-5136CDBB7976}"/>
                </a:ext>
              </a:extLst>
            </p:cNvPr>
            <p:cNvSpPr txBox="1"/>
            <p:nvPr/>
          </p:nvSpPr>
          <p:spPr>
            <a:xfrm>
              <a:off x="1863362" y="2387304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BC1A12-82FF-75B3-49CF-40ACF0851AFE}"/>
                </a:ext>
              </a:extLst>
            </p:cNvPr>
            <p:cNvCxnSpPr>
              <a:stCxn id="58" idx="3"/>
              <a:endCxn id="6" idx="2"/>
            </p:cNvCxnSpPr>
            <p:nvPr/>
          </p:nvCxnSpPr>
          <p:spPr>
            <a:xfrm>
              <a:off x="2562592" y="2571970"/>
              <a:ext cx="999350" cy="2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1ECF39-AB60-10E8-A1C7-17A97490BA40}"/>
                </a:ext>
              </a:extLst>
            </p:cNvPr>
            <p:cNvSpPr txBox="1"/>
            <p:nvPr/>
          </p:nvSpPr>
          <p:spPr>
            <a:xfrm>
              <a:off x="1004235" y="3370204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52CADDC-1872-637F-ED1C-636D0A757780}"/>
                </a:ext>
              </a:extLst>
            </p:cNvPr>
            <p:cNvCxnSpPr>
              <a:cxnSpLocks/>
              <a:stCxn id="61" idx="3"/>
              <a:endCxn id="8" idx="2"/>
            </p:cNvCxnSpPr>
            <p:nvPr/>
          </p:nvCxnSpPr>
          <p:spPr>
            <a:xfrm>
              <a:off x="1703465" y="3554870"/>
              <a:ext cx="982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90BC21-0227-3796-794A-228433BE3CE4}"/>
                </a:ext>
              </a:extLst>
            </p:cNvPr>
            <p:cNvSpPr txBox="1"/>
            <p:nvPr/>
          </p:nvSpPr>
          <p:spPr>
            <a:xfrm>
              <a:off x="8014979" y="3362651"/>
              <a:ext cx="746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689A853-1514-8A40-C7D7-D017700DFEF2}"/>
                </a:ext>
              </a:extLst>
            </p:cNvPr>
            <p:cNvCxnSpPr>
              <a:cxnSpLocks/>
              <a:stCxn id="66" idx="1"/>
              <a:endCxn id="29" idx="6"/>
            </p:cNvCxnSpPr>
            <p:nvPr/>
          </p:nvCxnSpPr>
          <p:spPr>
            <a:xfrm flipH="1">
              <a:off x="7585429" y="3547317"/>
              <a:ext cx="429550" cy="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700036C-7F96-1C25-E271-28B7AA5ECEF7}"/>
                </a:ext>
              </a:extLst>
            </p:cNvPr>
            <p:cNvCxnSpPr>
              <a:cxnSpLocks/>
              <a:stCxn id="66" idx="3"/>
              <a:endCxn id="30" idx="2"/>
            </p:cNvCxnSpPr>
            <p:nvPr/>
          </p:nvCxnSpPr>
          <p:spPr>
            <a:xfrm>
              <a:off x="8761655" y="3547317"/>
              <a:ext cx="429550" cy="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DD68BC-6680-4084-885C-2F72AF7275FE}"/>
                </a:ext>
              </a:extLst>
            </p:cNvPr>
            <p:cNvSpPr txBox="1"/>
            <p:nvPr/>
          </p:nvSpPr>
          <p:spPr>
            <a:xfrm>
              <a:off x="4748703" y="130744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1BA203D-4A98-0D48-8C24-DA03DEEF2F76}"/>
                </a:ext>
              </a:extLst>
            </p:cNvPr>
            <p:cNvCxnSpPr>
              <a:cxnSpLocks/>
              <a:stCxn id="77" idx="3"/>
              <a:endCxn id="3" idx="2"/>
            </p:cNvCxnSpPr>
            <p:nvPr/>
          </p:nvCxnSpPr>
          <p:spPr>
            <a:xfrm>
              <a:off x="5447933" y="1492115"/>
              <a:ext cx="337004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545469-4D44-C109-7A8D-46E9FED16EE1}"/>
                </a:ext>
              </a:extLst>
            </p:cNvPr>
            <p:cNvSpPr txBox="1"/>
            <p:nvPr/>
          </p:nvSpPr>
          <p:spPr>
            <a:xfrm>
              <a:off x="5372851" y="3373121"/>
              <a:ext cx="115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E97898D-5A55-FCDF-6258-5321E2F77270}"/>
                </a:ext>
              </a:extLst>
            </p:cNvPr>
            <p:cNvCxnSpPr>
              <a:cxnSpLocks/>
              <a:stCxn id="105" idx="1"/>
              <a:endCxn id="9" idx="6"/>
            </p:cNvCxnSpPr>
            <p:nvPr/>
          </p:nvCxnSpPr>
          <p:spPr>
            <a:xfrm flipH="1" flipV="1">
              <a:off x="5059766" y="3556056"/>
              <a:ext cx="313085" cy="1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C161A5-5D59-1FA8-6617-141F6089CFEB}"/>
                </a:ext>
              </a:extLst>
            </p:cNvPr>
            <p:cNvSpPr txBox="1"/>
            <p:nvPr/>
          </p:nvSpPr>
          <p:spPr>
            <a:xfrm>
              <a:off x="7023161" y="241361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41D7D3-BB5B-AE99-9B6A-BD60FD68333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722391" y="2598285"/>
              <a:ext cx="337004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D1C350-32F9-568E-D7A2-4DFE7A275CFD}"/>
                </a:ext>
              </a:extLst>
            </p:cNvPr>
            <p:cNvSpPr txBox="1"/>
            <p:nvPr/>
          </p:nvSpPr>
          <p:spPr>
            <a:xfrm>
              <a:off x="771224" y="444212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0AB24D-60B9-FD94-F978-B5F2EFC64B0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1470454" y="4626794"/>
              <a:ext cx="337004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C1BD1B-61A2-2FAF-9F2E-73DC91567047}"/>
                </a:ext>
              </a:extLst>
            </p:cNvPr>
            <p:cNvSpPr txBox="1"/>
            <p:nvPr/>
          </p:nvSpPr>
          <p:spPr>
            <a:xfrm>
              <a:off x="4866693" y="4439832"/>
              <a:ext cx="699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CB8EC9-957C-8E2A-A19C-0002C935DAA7}"/>
                </a:ext>
              </a:extLst>
            </p:cNvPr>
            <p:cNvCxnSpPr>
              <a:cxnSpLocks/>
              <a:stCxn id="22" idx="1"/>
              <a:endCxn id="51" idx="6"/>
            </p:cNvCxnSpPr>
            <p:nvPr/>
          </p:nvCxnSpPr>
          <p:spPr>
            <a:xfrm flipH="1">
              <a:off x="4185567" y="4624498"/>
              <a:ext cx="681126" cy="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F7C5799-8BA3-2B05-7599-1401EE425C73}"/>
              </a:ext>
            </a:extLst>
          </p:cNvPr>
          <p:cNvGrpSpPr/>
          <p:nvPr/>
        </p:nvGrpSpPr>
        <p:grpSpPr>
          <a:xfrm>
            <a:off x="1470454" y="1749579"/>
            <a:ext cx="8642429" cy="2505177"/>
            <a:chOff x="1470454" y="1749579"/>
            <a:chExt cx="8642429" cy="25051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DCB14E-4CA8-D3B0-9BE3-A3CC8B99F5CC}"/>
                </a:ext>
              </a:extLst>
            </p:cNvPr>
            <p:cNvSpPr txBox="1"/>
            <p:nvPr/>
          </p:nvSpPr>
          <p:spPr>
            <a:xfrm>
              <a:off x="7631717" y="1749579"/>
              <a:ext cx="6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CE5F09-2BB2-DA85-5768-B28C2431AFD4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7118454" y="1934245"/>
              <a:ext cx="513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C0B014-6A9F-9356-ADE3-28D278D5564C}"/>
                </a:ext>
              </a:extLst>
            </p:cNvPr>
            <p:cNvSpPr txBox="1"/>
            <p:nvPr/>
          </p:nvSpPr>
          <p:spPr>
            <a:xfrm>
              <a:off x="3308370" y="1767719"/>
              <a:ext cx="6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B5998D5-4F70-8709-3376-D76C97B8BA8B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947199" y="1952385"/>
              <a:ext cx="923522" cy="3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66DE25-4A9D-3C51-9EB3-7D4ECED8EFD0}"/>
                </a:ext>
              </a:extLst>
            </p:cNvPr>
            <p:cNvSpPr txBox="1"/>
            <p:nvPr/>
          </p:nvSpPr>
          <p:spPr>
            <a:xfrm>
              <a:off x="2047415" y="2842917"/>
              <a:ext cx="6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A99A763-C713-8CD8-AE87-1B36E3F53975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2686244" y="3027583"/>
              <a:ext cx="661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75503E-4631-ACE9-E10C-C817EB9BD26F}"/>
                </a:ext>
              </a:extLst>
            </p:cNvPr>
            <p:cNvSpPr txBox="1"/>
            <p:nvPr/>
          </p:nvSpPr>
          <p:spPr>
            <a:xfrm>
              <a:off x="1470454" y="3885424"/>
              <a:ext cx="6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3C8754-9ED7-82A0-4A76-8B73C415E149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2109283" y="4070090"/>
              <a:ext cx="367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B41D6D-042F-824D-95AD-7485623088DA}"/>
                </a:ext>
              </a:extLst>
            </p:cNvPr>
            <p:cNvSpPr txBox="1"/>
            <p:nvPr/>
          </p:nvSpPr>
          <p:spPr>
            <a:xfrm>
              <a:off x="4873428" y="2770241"/>
              <a:ext cx="6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0F176E0-3D6C-0929-50FD-F38C9F7C9420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4360165" y="2954907"/>
              <a:ext cx="513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C20E14B-5BE1-60E3-C576-B847EC7ABAFF}"/>
                </a:ext>
              </a:extLst>
            </p:cNvPr>
            <p:cNvSpPr txBox="1"/>
            <p:nvPr/>
          </p:nvSpPr>
          <p:spPr>
            <a:xfrm>
              <a:off x="3725931" y="3846566"/>
              <a:ext cx="6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D9ECAF1-8DB9-8260-1D11-4E4775896BB4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3463447" y="4031232"/>
              <a:ext cx="262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81346B-B268-A170-0A56-26A2758E7950}"/>
                </a:ext>
              </a:extLst>
            </p:cNvPr>
            <p:cNvSpPr txBox="1"/>
            <p:nvPr/>
          </p:nvSpPr>
          <p:spPr>
            <a:xfrm>
              <a:off x="9474054" y="2779576"/>
              <a:ext cx="6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A9EEA23-6FE2-A701-0FF7-240E95FC07B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>
              <a:off x="8960791" y="2964242"/>
              <a:ext cx="513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AD67225-8F86-FD55-BFBD-F228E880CB10}"/>
                </a:ext>
              </a:extLst>
            </p:cNvPr>
            <p:cNvSpPr txBox="1"/>
            <p:nvPr/>
          </p:nvSpPr>
          <p:spPr>
            <a:xfrm>
              <a:off x="6782478" y="2840856"/>
              <a:ext cx="6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51CF46C-8AE1-E82B-8325-F5D1CAE66E04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7421307" y="3025522"/>
              <a:ext cx="367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27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Root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It is the node at the top of a tree.</a:t>
            </a:r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479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Parent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 node except the root node that has one edge down to another node.</a:t>
            </a:r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34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Child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 node that has one edge up to another node.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32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Siblings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Two or more nodes that have the same parent node.</a:t>
            </a:r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42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Leaf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 node without </a:t>
            </a:r>
            <a:r>
              <a:rPr lang="en-US" sz="3000" dirty="0"/>
              <a:t>any child nodes.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295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Levels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Level of a node represents the generation of a node. If the root node is at level 0, then its next child node is at level 1, its grandchild is at level 2, and so 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707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98288B1-FC67-0EAA-06A4-EF990EB6321D}"/>
              </a:ext>
            </a:extLst>
          </p:cNvPr>
          <p:cNvGrpSpPr/>
          <p:nvPr/>
        </p:nvGrpSpPr>
        <p:grpSpPr>
          <a:xfrm>
            <a:off x="1004235" y="1307449"/>
            <a:ext cx="8186970" cy="2435004"/>
            <a:chOff x="1004235" y="1307449"/>
            <a:chExt cx="8186970" cy="243500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1FEF57-7196-8941-5422-5136CDBB7976}"/>
                </a:ext>
              </a:extLst>
            </p:cNvPr>
            <p:cNvSpPr txBox="1"/>
            <p:nvPr/>
          </p:nvSpPr>
          <p:spPr>
            <a:xfrm>
              <a:off x="1863362" y="2387304"/>
              <a:ext cx="1380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Parent Node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BC1A12-82FF-75B3-49CF-40ACF0851AFE}"/>
                </a:ext>
              </a:extLst>
            </p:cNvPr>
            <p:cNvCxnSpPr>
              <a:stCxn id="58" idx="3"/>
              <a:endCxn id="6" idx="2"/>
            </p:cNvCxnSpPr>
            <p:nvPr/>
          </p:nvCxnSpPr>
          <p:spPr>
            <a:xfrm>
              <a:off x="3244317" y="2571970"/>
              <a:ext cx="317625" cy="2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1ECF39-AB60-10E8-A1C7-17A97490BA40}"/>
                </a:ext>
              </a:extLst>
            </p:cNvPr>
            <p:cNvSpPr txBox="1"/>
            <p:nvPr/>
          </p:nvSpPr>
          <p:spPr>
            <a:xfrm>
              <a:off x="1004235" y="3370204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Child Node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52CADDC-1872-637F-ED1C-636D0A757780}"/>
                </a:ext>
              </a:extLst>
            </p:cNvPr>
            <p:cNvCxnSpPr>
              <a:cxnSpLocks/>
              <a:stCxn id="61" idx="3"/>
              <a:endCxn id="8" idx="2"/>
            </p:cNvCxnSpPr>
            <p:nvPr/>
          </p:nvCxnSpPr>
          <p:spPr>
            <a:xfrm>
              <a:off x="2237265" y="3554870"/>
              <a:ext cx="448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90BC21-0227-3796-794A-228433BE3CE4}"/>
                </a:ext>
              </a:extLst>
            </p:cNvPr>
            <p:cNvSpPr txBox="1"/>
            <p:nvPr/>
          </p:nvSpPr>
          <p:spPr>
            <a:xfrm>
              <a:off x="7942521" y="3366024"/>
              <a:ext cx="93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Siblings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689A853-1514-8A40-C7D7-D017700DFEF2}"/>
                </a:ext>
              </a:extLst>
            </p:cNvPr>
            <p:cNvCxnSpPr>
              <a:cxnSpLocks/>
              <a:stCxn id="66" idx="1"/>
              <a:endCxn id="29" idx="6"/>
            </p:cNvCxnSpPr>
            <p:nvPr/>
          </p:nvCxnSpPr>
          <p:spPr>
            <a:xfrm flipH="1">
              <a:off x="7585429" y="3550690"/>
              <a:ext cx="357092" cy="41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700036C-7F96-1C25-E271-28B7AA5ECEF7}"/>
                </a:ext>
              </a:extLst>
            </p:cNvPr>
            <p:cNvCxnSpPr>
              <a:cxnSpLocks/>
              <a:stCxn id="66" idx="3"/>
              <a:endCxn id="30" idx="2"/>
            </p:cNvCxnSpPr>
            <p:nvPr/>
          </p:nvCxnSpPr>
          <p:spPr>
            <a:xfrm>
              <a:off x="8880953" y="3550690"/>
              <a:ext cx="310252" cy="41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DD68BC-6680-4084-885C-2F72AF7275FE}"/>
                </a:ext>
              </a:extLst>
            </p:cNvPr>
            <p:cNvSpPr txBox="1"/>
            <p:nvPr/>
          </p:nvSpPr>
          <p:spPr>
            <a:xfrm>
              <a:off x="4748703" y="1307449"/>
              <a:ext cx="637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Root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1BA203D-4A98-0D48-8C24-DA03DEEF2F76}"/>
                </a:ext>
              </a:extLst>
            </p:cNvPr>
            <p:cNvCxnSpPr>
              <a:cxnSpLocks/>
              <a:stCxn id="77" idx="3"/>
              <a:endCxn id="3" idx="2"/>
            </p:cNvCxnSpPr>
            <p:nvPr/>
          </p:nvCxnSpPr>
          <p:spPr>
            <a:xfrm>
              <a:off x="5386185" y="1492115"/>
              <a:ext cx="398752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545469-4D44-C109-7A8D-46E9FED16EE1}"/>
                </a:ext>
              </a:extLst>
            </p:cNvPr>
            <p:cNvSpPr txBox="1"/>
            <p:nvPr/>
          </p:nvSpPr>
          <p:spPr>
            <a:xfrm>
              <a:off x="5372851" y="3373121"/>
              <a:ext cx="115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Leaf Node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E97898D-5A55-FCDF-6258-5321E2F77270}"/>
                </a:ext>
              </a:extLst>
            </p:cNvPr>
            <p:cNvCxnSpPr>
              <a:cxnSpLocks/>
              <a:stCxn id="105" idx="1"/>
              <a:endCxn id="9" idx="6"/>
            </p:cNvCxnSpPr>
            <p:nvPr/>
          </p:nvCxnSpPr>
          <p:spPr>
            <a:xfrm flipH="1" flipV="1">
              <a:off x="5059766" y="3556056"/>
              <a:ext cx="313085" cy="1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740FFC1-1681-CE96-80EB-D943A2E7F43F}"/>
              </a:ext>
            </a:extLst>
          </p:cNvPr>
          <p:cNvGrpSpPr/>
          <p:nvPr/>
        </p:nvGrpSpPr>
        <p:grpSpPr>
          <a:xfrm>
            <a:off x="4185567" y="1307449"/>
            <a:ext cx="7417229" cy="3504011"/>
            <a:chOff x="4185567" y="1307449"/>
            <a:chExt cx="7417229" cy="350401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F09464F-77CA-77B4-9DD8-0A3AABD699D2}"/>
                </a:ext>
              </a:extLst>
            </p:cNvPr>
            <p:cNvSpPr txBox="1"/>
            <p:nvPr/>
          </p:nvSpPr>
          <p:spPr>
            <a:xfrm>
              <a:off x="10765900" y="1307449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50"/>
                  </a:solidFill>
                </a:rPr>
                <a:t>Level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5B3F7B-949F-F7F9-C0D3-3BC929B31720}"/>
                </a:ext>
              </a:extLst>
            </p:cNvPr>
            <p:cNvSpPr txBox="1"/>
            <p:nvPr/>
          </p:nvSpPr>
          <p:spPr>
            <a:xfrm>
              <a:off x="10765900" y="2387304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50"/>
                  </a:solidFill>
                </a:rPr>
                <a:t>Level 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457A82-E334-CAAD-84B0-4D8925B4BBD6}"/>
                </a:ext>
              </a:extLst>
            </p:cNvPr>
            <p:cNvSpPr txBox="1"/>
            <p:nvPr/>
          </p:nvSpPr>
          <p:spPr>
            <a:xfrm>
              <a:off x="10763332" y="3373121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50"/>
                  </a:solidFill>
                </a:rPr>
                <a:t>Level 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D3C5C4-0726-2B05-C5AC-48A31CD97A13}"/>
                </a:ext>
              </a:extLst>
            </p:cNvPr>
            <p:cNvSpPr txBox="1"/>
            <p:nvPr/>
          </p:nvSpPr>
          <p:spPr>
            <a:xfrm>
              <a:off x="10763332" y="4442128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50"/>
                  </a:solidFill>
                </a:rPr>
                <a:t>Level 3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472A6D3-7110-C445-3237-E1CB41C958F5}"/>
                </a:ext>
              </a:extLst>
            </p:cNvPr>
            <p:cNvCxnSpPr>
              <a:cxnSpLocks/>
              <a:stCxn id="3" idx="6"/>
              <a:endCxn id="113" idx="1"/>
            </p:cNvCxnSpPr>
            <p:nvPr/>
          </p:nvCxnSpPr>
          <p:spPr>
            <a:xfrm flipV="1">
              <a:off x="6407063" y="1492115"/>
              <a:ext cx="4358837" cy="49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BDFF8FA-AA9A-196C-A247-4B170DDFD790}"/>
                </a:ext>
              </a:extLst>
            </p:cNvPr>
            <p:cNvCxnSpPr>
              <a:cxnSpLocks/>
              <a:stCxn id="7" idx="6"/>
              <a:endCxn id="114" idx="1"/>
            </p:cNvCxnSpPr>
            <p:nvPr/>
          </p:nvCxnSpPr>
          <p:spPr>
            <a:xfrm flipV="1">
              <a:off x="8689197" y="2571970"/>
              <a:ext cx="2076703" cy="159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FE98D5C-33D9-B5FA-60BE-F10F00D578CB}"/>
                </a:ext>
              </a:extLst>
            </p:cNvPr>
            <p:cNvCxnSpPr>
              <a:cxnSpLocks/>
              <a:stCxn id="30" idx="6"/>
              <a:endCxn id="115" idx="1"/>
            </p:cNvCxnSpPr>
            <p:nvPr/>
          </p:nvCxnSpPr>
          <p:spPr>
            <a:xfrm>
              <a:off x="9813331" y="3554870"/>
              <a:ext cx="950001" cy="291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66289E5-45AF-8EAE-824C-9A064770FF6D}"/>
                </a:ext>
              </a:extLst>
            </p:cNvPr>
            <p:cNvCxnSpPr>
              <a:cxnSpLocks/>
              <a:stCxn id="51" idx="6"/>
              <a:endCxn id="116" idx="1"/>
            </p:cNvCxnSpPr>
            <p:nvPr/>
          </p:nvCxnSpPr>
          <p:spPr>
            <a:xfrm flipV="1">
              <a:off x="4185567" y="4626794"/>
              <a:ext cx="6577765" cy="118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98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Subtree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</a:rPr>
              <a:t>Any node of the tree along with its child nodes.</a:t>
            </a: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1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9A0FD3-072F-42FA-A31E-AC8FCEF68E13}"/>
              </a:ext>
            </a:extLst>
          </p:cNvPr>
          <p:cNvGrpSpPr/>
          <p:nvPr/>
        </p:nvGrpSpPr>
        <p:grpSpPr>
          <a:xfrm>
            <a:off x="824018" y="1616723"/>
            <a:ext cx="5745715" cy="3917792"/>
            <a:chOff x="824018" y="1616723"/>
            <a:chExt cx="5745715" cy="391779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E2B9F59-F339-5B39-54E3-3A4B4A401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018" y="1622592"/>
              <a:ext cx="3038686" cy="34407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772703-CBEB-2B2A-DFAF-4528ACC0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913868" y="1616723"/>
              <a:ext cx="2655865" cy="34334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29272E-A167-A5A6-9F66-441BD8131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520" y="5063382"/>
              <a:ext cx="5704416" cy="1258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17CE6B-A86C-23B0-9359-E1B114766DD5}"/>
                </a:ext>
              </a:extLst>
            </p:cNvPr>
            <p:cNvSpPr txBox="1"/>
            <p:nvPr/>
          </p:nvSpPr>
          <p:spPr>
            <a:xfrm>
              <a:off x="3132035" y="5165183"/>
              <a:ext cx="96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Subtree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01982-F00C-1B99-C4F4-7495F7393CF4}"/>
              </a:ext>
            </a:extLst>
          </p:cNvPr>
          <p:cNvGrpSpPr/>
          <p:nvPr/>
        </p:nvGrpSpPr>
        <p:grpSpPr>
          <a:xfrm>
            <a:off x="6469161" y="1901199"/>
            <a:ext cx="3910794" cy="2457982"/>
            <a:chOff x="6469161" y="1901199"/>
            <a:chExt cx="3910794" cy="245798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7C7FEE-DC7D-82CC-0BA8-855DBD71F2A2}"/>
                </a:ext>
              </a:extLst>
            </p:cNvPr>
            <p:cNvCxnSpPr>
              <a:cxnSpLocks/>
            </p:cNvCxnSpPr>
            <p:nvPr/>
          </p:nvCxnSpPr>
          <p:spPr>
            <a:xfrm>
              <a:off x="8356397" y="1916267"/>
              <a:ext cx="2023558" cy="20056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BCDB36-1420-7626-D6CB-862EF6A8D5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161" y="3924300"/>
              <a:ext cx="391079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7E49CE-D4F0-FE95-5359-F4D32A004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161" y="1901199"/>
              <a:ext cx="1882918" cy="20207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BC356B-D205-FB39-3C63-887A211ACABE}"/>
                </a:ext>
              </a:extLst>
            </p:cNvPr>
            <p:cNvSpPr txBox="1"/>
            <p:nvPr/>
          </p:nvSpPr>
          <p:spPr>
            <a:xfrm>
              <a:off x="8003251" y="3989849"/>
              <a:ext cx="91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Subtree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0E31B2-80B2-3607-65D8-C59040EA32BE}"/>
              </a:ext>
            </a:extLst>
          </p:cNvPr>
          <p:cNvGrpSpPr/>
          <p:nvPr/>
        </p:nvGrpSpPr>
        <p:grpSpPr>
          <a:xfrm>
            <a:off x="1257300" y="2901045"/>
            <a:ext cx="3619500" cy="2863134"/>
            <a:chOff x="1257300" y="2901045"/>
            <a:chExt cx="3619500" cy="286313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B7FF069-1AFB-58DE-4F0B-CD9358E07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300" y="2901045"/>
              <a:ext cx="1797050" cy="23343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483467-404A-E22A-74EC-5D3D715F2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4350" y="2901045"/>
              <a:ext cx="1822450" cy="23343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5C8A7E-7EF9-67F3-706A-46CAFAE1F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7300" y="5235408"/>
              <a:ext cx="36195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C3EF5E-8DC1-B602-49D7-C1DA25CD1AFD}"/>
                </a:ext>
              </a:extLst>
            </p:cNvPr>
            <p:cNvSpPr txBox="1"/>
            <p:nvPr/>
          </p:nvSpPr>
          <p:spPr>
            <a:xfrm>
              <a:off x="2601017" y="5394847"/>
              <a:ext cx="96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Subtree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1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tree is a </a:t>
            </a:r>
            <a:r>
              <a:rPr lang="en-US" sz="3000" b="1" i="0" dirty="0">
                <a:effectLst/>
              </a:rPr>
              <a:t>nonlinear hierarchical</a:t>
            </a:r>
            <a:r>
              <a:rPr lang="en-US" sz="3000" b="0" i="0" dirty="0">
                <a:effectLst/>
              </a:rPr>
              <a:t> data structure that consists of </a:t>
            </a:r>
            <a:r>
              <a:rPr lang="en-US" sz="3000" b="1" i="0" dirty="0">
                <a:effectLst/>
              </a:rPr>
              <a:t>nodes</a:t>
            </a:r>
            <a:r>
              <a:rPr lang="en-US" sz="3000" b="0" i="0" dirty="0">
                <a:effectLst/>
              </a:rPr>
              <a:t> connected by </a:t>
            </a:r>
            <a:r>
              <a:rPr lang="en-US" sz="3000" b="1" i="0" dirty="0">
                <a:effectLst/>
              </a:rPr>
              <a:t>edges</a:t>
            </a:r>
            <a:r>
              <a:rPr lang="en-US" sz="3000" b="0" i="0" dirty="0">
                <a:effectLst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dirty="0"/>
              <a:t>Properties of a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i="0" dirty="0">
                <a:effectLst/>
              </a:rPr>
              <a:t>Number of edges of the tree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i="0" dirty="0">
                <a:effectLst/>
              </a:rPr>
              <a:t>Height of the tree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Height of a node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Depth of a node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Degree of a node</a:t>
            </a:r>
          </a:p>
        </p:txBody>
      </p:sp>
    </p:spTree>
    <p:extLst>
      <p:ext uri="{BB962C8B-B14F-4D97-AF65-F5344CB8AC3E}">
        <p14:creationId xmlns:p14="http://schemas.microsoft.com/office/powerpoint/2010/main" val="34827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Number of edges of a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</a:rPr>
              <a:t>If a tree has </a:t>
            </a:r>
            <a:r>
              <a:rPr lang="en-US" sz="3000" b="1" i="0" dirty="0">
                <a:solidFill>
                  <a:srgbClr val="273239"/>
                </a:solidFill>
                <a:effectLst/>
              </a:rPr>
              <a:t>N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 nodes then it will have (</a:t>
            </a:r>
            <a:r>
              <a:rPr lang="en-US" sz="3000" b="1" i="0" dirty="0">
                <a:solidFill>
                  <a:srgbClr val="273239"/>
                </a:solidFill>
                <a:effectLst/>
              </a:rPr>
              <a:t>N-1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) edges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0942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Number of edges of a tree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C55826-00BA-8229-DA6F-B9CC714361C0}"/>
              </a:ext>
            </a:extLst>
          </p:cNvPr>
          <p:cNvSpPr txBox="1"/>
          <p:nvPr/>
        </p:nvSpPr>
        <p:spPr>
          <a:xfrm>
            <a:off x="8378134" y="4570613"/>
            <a:ext cx="298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Number of nodes = 9</a:t>
            </a:r>
          </a:p>
          <a:p>
            <a:endParaRPr lang="en-PH" b="1" dirty="0">
              <a:solidFill>
                <a:srgbClr val="7030A0"/>
              </a:solidFill>
            </a:endParaRPr>
          </a:p>
          <a:p>
            <a:r>
              <a:rPr lang="en-PH" b="1" dirty="0">
                <a:solidFill>
                  <a:srgbClr val="7030A0"/>
                </a:solidFill>
              </a:rPr>
              <a:t>Number of edges = 9 – 1 = 8</a:t>
            </a:r>
          </a:p>
        </p:txBody>
      </p:sp>
    </p:spTree>
    <p:extLst>
      <p:ext uri="{BB962C8B-B14F-4D97-AF65-F5344CB8AC3E}">
        <p14:creationId xmlns:p14="http://schemas.microsoft.com/office/powerpoint/2010/main" val="21545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29" grpId="0" animBg="1"/>
      <p:bldP spid="30" grpId="0" animBg="1"/>
      <p:bldP spid="50" grpId="0" animBg="1"/>
      <p:bldP spid="51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the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</a:rPr>
              <a:t>The length of the longest path from the root node of the tree to a leaf node of the tree.</a:t>
            </a:r>
          </a:p>
          <a:p>
            <a:pPr algn="l"/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</a:rPr>
              <a:t>Count starts at zero</a:t>
            </a:r>
          </a:p>
          <a:p>
            <a:pPr algn="l"/>
            <a:br>
              <a:rPr lang="en-US" sz="3000" b="0" i="0" dirty="0">
                <a:solidFill>
                  <a:srgbClr val="273239"/>
                </a:solidFill>
                <a:effectLst/>
              </a:rPr>
            </a:b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the tree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8378134" y="4570613"/>
            <a:ext cx="298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the tree = 3</a:t>
            </a:r>
          </a:p>
        </p:txBody>
      </p:sp>
    </p:spTree>
    <p:extLst>
      <p:ext uri="{BB962C8B-B14F-4D97-AF65-F5344CB8AC3E}">
        <p14:creationId xmlns:p14="http://schemas.microsoft.com/office/powerpoint/2010/main" val="14037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0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The number of edges from the node to the deepest leaf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</a:rPr>
              <a:t>Count starts at zero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4682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1418126" y="2419050"/>
            <a:ext cx="2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node B = 2</a:t>
            </a:r>
          </a:p>
        </p:txBody>
      </p:sp>
    </p:spTree>
    <p:extLst>
      <p:ext uri="{BB962C8B-B14F-4D97-AF65-F5344CB8AC3E}">
        <p14:creationId xmlns:p14="http://schemas.microsoft.com/office/powerpoint/2010/main" val="3675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50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548350" y="3368824"/>
            <a:ext cx="21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node D = 1</a:t>
            </a:r>
          </a:p>
        </p:txBody>
      </p:sp>
    </p:spTree>
    <p:extLst>
      <p:ext uri="{BB962C8B-B14F-4D97-AF65-F5344CB8AC3E}">
        <p14:creationId xmlns:p14="http://schemas.microsoft.com/office/powerpoint/2010/main" val="10315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0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863875" y="5087786"/>
            <a:ext cx="25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the node H = 0</a:t>
            </a:r>
          </a:p>
        </p:txBody>
      </p:sp>
    </p:spTree>
    <p:extLst>
      <p:ext uri="{BB962C8B-B14F-4D97-AF65-F5344CB8AC3E}">
        <p14:creationId xmlns:p14="http://schemas.microsoft.com/office/powerpoint/2010/main" val="40986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6866834" y="4220697"/>
            <a:ext cx="33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nodes E, C , F, G = 0</a:t>
            </a:r>
          </a:p>
        </p:txBody>
      </p:sp>
    </p:spTree>
    <p:extLst>
      <p:ext uri="{BB962C8B-B14F-4D97-AF65-F5344CB8AC3E}">
        <p14:creationId xmlns:p14="http://schemas.microsoft.com/office/powerpoint/2010/main" val="3988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9" grpId="0" animBg="1"/>
      <p:bldP spid="30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155BA-AEE3-8918-39F8-D5C02034B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23" y="1391623"/>
            <a:ext cx="5758554" cy="40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</a:t>
            </a:r>
            <a:r>
              <a:rPr lang="en-US" sz="3000" b="0" i="0" dirty="0">
                <a:effectLst/>
              </a:rPr>
              <a:t>he number of edges from the root to the node.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</a:rPr>
              <a:t>Count starts at zero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algn="l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6393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1048025" y="5087786"/>
            <a:ext cx="21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H = 3</a:t>
            </a:r>
          </a:p>
        </p:txBody>
      </p:sp>
    </p:spTree>
    <p:extLst>
      <p:ext uri="{BB962C8B-B14F-4D97-AF65-F5344CB8AC3E}">
        <p14:creationId xmlns:p14="http://schemas.microsoft.com/office/powerpoint/2010/main" val="30131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0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516816" y="3406969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D = 2</a:t>
            </a:r>
          </a:p>
        </p:txBody>
      </p:sp>
    </p:spTree>
    <p:extLst>
      <p:ext uri="{BB962C8B-B14F-4D97-AF65-F5344CB8AC3E}">
        <p14:creationId xmlns:p14="http://schemas.microsoft.com/office/powerpoint/2010/main" val="422250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3708545" y="3882545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E = 2</a:t>
            </a:r>
          </a:p>
        </p:txBody>
      </p:sp>
    </p:spTree>
    <p:extLst>
      <p:ext uri="{BB962C8B-B14F-4D97-AF65-F5344CB8AC3E}">
        <p14:creationId xmlns:p14="http://schemas.microsoft.com/office/powerpoint/2010/main" val="22378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1481626" y="2388620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B = 1</a:t>
            </a:r>
          </a:p>
        </p:txBody>
      </p:sp>
    </p:spTree>
    <p:extLst>
      <p:ext uri="{BB962C8B-B14F-4D97-AF65-F5344CB8AC3E}">
        <p14:creationId xmlns:p14="http://schemas.microsoft.com/office/powerpoint/2010/main" val="337792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3653050" y="1305078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A = 0</a:t>
            </a:r>
          </a:p>
        </p:txBody>
      </p:sp>
    </p:spTree>
    <p:extLst>
      <p:ext uri="{BB962C8B-B14F-4D97-AF65-F5344CB8AC3E}">
        <p14:creationId xmlns:p14="http://schemas.microsoft.com/office/powerpoint/2010/main" val="29886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8932364" y="2390000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C = 1</a:t>
            </a:r>
          </a:p>
        </p:txBody>
      </p:sp>
    </p:spTree>
    <p:extLst>
      <p:ext uri="{BB962C8B-B14F-4D97-AF65-F5344CB8AC3E}">
        <p14:creationId xmlns:p14="http://schemas.microsoft.com/office/powerpoint/2010/main" val="32699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4425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75271" y="2809325"/>
            <a:ext cx="68290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6225008" y="4015862"/>
            <a:ext cx="21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F  = 2</a:t>
            </a:r>
          </a:p>
        </p:txBody>
      </p:sp>
    </p:spTree>
    <p:extLst>
      <p:ext uri="{BB962C8B-B14F-4D97-AF65-F5344CB8AC3E}">
        <p14:creationId xmlns:p14="http://schemas.microsoft.com/office/powerpoint/2010/main" val="35034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4425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75271" y="2809325"/>
            <a:ext cx="68290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8425637" y="4015862"/>
            <a:ext cx="21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G  = 2</a:t>
            </a:r>
          </a:p>
        </p:txBody>
      </p:sp>
    </p:spTree>
    <p:extLst>
      <p:ext uri="{BB962C8B-B14F-4D97-AF65-F5344CB8AC3E}">
        <p14:creationId xmlns:p14="http://schemas.microsoft.com/office/powerpoint/2010/main" val="39090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30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Node Height and Depth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705627" y="1754443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966564" y="142193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743569" y="249950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248698" y="251273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880397" y="347971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619267" y="348089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74587" y="195651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1415" y="3034091"/>
            <a:ext cx="423262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97582" y="1956518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74587" y="303409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7144930" y="347971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372832" y="347971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675948" y="3047319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779716" y="3047319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993672" y="455163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745068" y="455282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524690" y="4014295"/>
            <a:ext cx="446815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411415" y="4014295"/>
            <a:ext cx="424761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AD9DFC-A9F6-FB8D-3FCA-9E324AC61DD1}"/>
              </a:ext>
            </a:extLst>
          </p:cNvPr>
          <p:cNvSpPr txBox="1"/>
          <p:nvPr/>
        </p:nvSpPr>
        <p:spPr>
          <a:xfrm>
            <a:off x="5007725" y="1451710"/>
            <a:ext cx="1048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3</a:t>
            </a:r>
          </a:p>
          <a:p>
            <a:r>
              <a:rPr lang="en-PH" sz="1500" dirty="0"/>
              <a:t>Depth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3DCDD-6736-67C2-40C4-7A317C08A9AB}"/>
              </a:ext>
            </a:extLst>
          </p:cNvPr>
          <p:cNvSpPr txBox="1"/>
          <p:nvPr/>
        </p:nvSpPr>
        <p:spPr>
          <a:xfrm>
            <a:off x="2755717" y="2547486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2</a:t>
            </a:r>
          </a:p>
          <a:p>
            <a:r>
              <a:rPr lang="en-PH" sz="1500" dirty="0"/>
              <a:t>Depth =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1DE68-A69E-0DB9-E565-765C2B8F8A6E}"/>
              </a:ext>
            </a:extLst>
          </p:cNvPr>
          <p:cNvSpPr txBox="1"/>
          <p:nvPr/>
        </p:nvSpPr>
        <p:spPr>
          <a:xfrm>
            <a:off x="1880037" y="3477190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1 Depth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B5B82-3FF3-FC14-5419-C5DA994BB024}"/>
              </a:ext>
            </a:extLst>
          </p:cNvPr>
          <p:cNvSpPr txBox="1"/>
          <p:nvPr/>
        </p:nvSpPr>
        <p:spPr>
          <a:xfrm>
            <a:off x="987049" y="4623941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FC9063-BC8E-764B-74F6-DCEA8496D158}"/>
              </a:ext>
            </a:extLst>
          </p:cNvPr>
          <p:cNvSpPr txBox="1"/>
          <p:nvPr/>
        </p:nvSpPr>
        <p:spPr>
          <a:xfrm>
            <a:off x="8857417" y="2547486"/>
            <a:ext cx="104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894E98-7E37-7B78-6148-3F846C1F5F5F}"/>
              </a:ext>
            </a:extLst>
          </p:cNvPr>
          <p:cNvSpPr txBox="1"/>
          <p:nvPr/>
        </p:nvSpPr>
        <p:spPr>
          <a:xfrm>
            <a:off x="10132968" y="3479713"/>
            <a:ext cx="97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DD5AF1-4024-9025-41E8-9F07B56F0E22}"/>
              </a:ext>
            </a:extLst>
          </p:cNvPr>
          <p:cNvSpPr txBox="1"/>
          <p:nvPr/>
        </p:nvSpPr>
        <p:spPr>
          <a:xfrm>
            <a:off x="7796221" y="3477190"/>
            <a:ext cx="97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4B42A-816B-4826-184F-B0C21B8BDF80}"/>
              </a:ext>
            </a:extLst>
          </p:cNvPr>
          <p:cNvSpPr txBox="1"/>
          <p:nvPr/>
        </p:nvSpPr>
        <p:spPr>
          <a:xfrm>
            <a:off x="5263157" y="3479526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 Depth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DE6A7-402C-C834-2286-B441A4BCC743}"/>
              </a:ext>
            </a:extLst>
          </p:cNvPr>
          <p:cNvSpPr txBox="1"/>
          <p:nvPr/>
        </p:nvSpPr>
        <p:spPr>
          <a:xfrm>
            <a:off x="4386112" y="4587789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3</a:t>
            </a:r>
          </a:p>
        </p:txBody>
      </p:sp>
    </p:spTree>
    <p:extLst>
      <p:ext uri="{BB962C8B-B14F-4D97-AF65-F5344CB8AC3E}">
        <p14:creationId xmlns:p14="http://schemas.microsoft.com/office/powerpoint/2010/main" val="7362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29" grpId="0" animBg="1"/>
      <p:bldP spid="30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pic>
        <p:nvPicPr>
          <p:cNvPr id="1026" name="Picture 2" descr="Nodes and edges of a tree">
            <a:extLst>
              <a:ext uri="{FF2B5EF4-FFF2-40B4-BE49-F238E27FC236}">
                <a16:creationId xmlns:a16="http://schemas.microsoft.com/office/drawing/2014/main" id="{1DBB6EF7-F04D-5CA1-58F6-F945938D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371600"/>
            <a:ext cx="58483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21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Degree of a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</a:rPr>
              <a:t> The number of child nodes of a node.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0625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6642375" y="1331783"/>
            <a:ext cx="21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 A = 2</a:t>
            </a:r>
          </a:p>
        </p:txBody>
      </p:sp>
    </p:spTree>
    <p:extLst>
      <p:ext uri="{BB962C8B-B14F-4D97-AF65-F5344CB8AC3E}">
        <p14:creationId xmlns:p14="http://schemas.microsoft.com/office/powerpoint/2010/main" val="20220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1265918" y="2388620"/>
            <a:ext cx="21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 B = 2</a:t>
            </a:r>
          </a:p>
        </p:txBody>
      </p:sp>
    </p:spTree>
    <p:extLst>
      <p:ext uri="{BB962C8B-B14F-4D97-AF65-F5344CB8AC3E}">
        <p14:creationId xmlns:p14="http://schemas.microsoft.com/office/powerpoint/2010/main" val="39370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360792" y="3370204"/>
            <a:ext cx="222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 D = 2</a:t>
            </a:r>
          </a:p>
        </p:txBody>
      </p:sp>
    </p:spTree>
    <p:extLst>
      <p:ext uri="{BB962C8B-B14F-4D97-AF65-F5344CB8AC3E}">
        <p14:creationId xmlns:p14="http://schemas.microsoft.com/office/powerpoint/2010/main" val="36122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8796004" y="2366463"/>
            <a:ext cx="222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 C = 2</a:t>
            </a:r>
          </a:p>
        </p:txBody>
      </p:sp>
    </p:spTree>
    <p:extLst>
      <p:ext uri="{BB962C8B-B14F-4D97-AF65-F5344CB8AC3E}">
        <p14:creationId xmlns:p14="http://schemas.microsoft.com/office/powerpoint/2010/main" val="22850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4437640" y="5046220"/>
            <a:ext cx="309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nodes H, I ,E F, G = 0</a:t>
            </a:r>
          </a:p>
        </p:txBody>
      </p:sp>
    </p:spTree>
    <p:extLst>
      <p:ext uri="{BB962C8B-B14F-4D97-AF65-F5344CB8AC3E}">
        <p14:creationId xmlns:p14="http://schemas.microsoft.com/office/powerpoint/2010/main" val="184321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0" grpId="0" animBg="1"/>
      <p:bldP spid="50" grpId="0" animBg="1"/>
      <p:bldP spid="51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i="0" dirty="0">
                <a:effectLst/>
              </a:rPr>
              <a:t>Node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i="0" dirty="0">
                <a:effectLst/>
              </a:rPr>
              <a:t>Edge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Root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56437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Parent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Child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Sibling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algn="l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1119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Levels</a:t>
            </a:r>
          </a:p>
          <a:p>
            <a:pPr algn="l"/>
            <a:endParaRPr lang="en-US" sz="35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Leaf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Subtree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95337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The elements that makes up the tree.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10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Edge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The connection between two nodes.</a:t>
            </a:r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227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15333D-9ACC-46B0-9DB0-FDDC64840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9FA394-C6E8-4B48-9BF0-F38F08DF74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9635E6-5F75-4714-B855-47C05936D0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999</TotalTime>
  <Words>2463</Words>
  <Application>Microsoft Macintosh PowerPoint</Application>
  <PresentationFormat>Widescreen</PresentationFormat>
  <Paragraphs>1016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Charter</vt:lpstr>
      <vt:lpstr>Wingdings</vt:lpstr>
      <vt:lpstr>Office Theme</vt:lpstr>
      <vt:lpstr>Trees</vt:lpstr>
      <vt:lpstr>What is a Tree?</vt:lpstr>
      <vt:lpstr>What is a Tree?</vt:lpstr>
      <vt:lpstr>What is a Tree?</vt:lpstr>
      <vt:lpstr>Terminologies</vt:lpstr>
      <vt:lpstr>Terminologies</vt:lpstr>
      <vt:lpstr>Terminologies</vt:lpstr>
      <vt:lpstr>Node</vt:lpstr>
      <vt:lpstr>Edge</vt:lpstr>
      <vt:lpstr>PowerPoint Presentation</vt:lpstr>
      <vt:lpstr>Root</vt:lpstr>
      <vt:lpstr>Parent</vt:lpstr>
      <vt:lpstr>Child</vt:lpstr>
      <vt:lpstr>Siblings</vt:lpstr>
      <vt:lpstr>Leaf</vt:lpstr>
      <vt:lpstr>Levels</vt:lpstr>
      <vt:lpstr>PowerPoint Presentation</vt:lpstr>
      <vt:lpstr>Subtree</vt:lpstr>
      <vt:lpstr>PowerPoint Presentation</vt:lpstr>
      <vt:lpstr>Properties of a Tree</vt:lpstr>
      <vt:lpstr>Number of edges of a tree</vt:lpstr>
      <vt:lpstr>Number of edges of a tree</vt:lpstr>
      <vt:lpstr>Height of the tree</vt:lpstr>
      <vt:lpstr>Height of the tree</vt:lpstr>
      <vt:lpstr>Height of a node</vt:lpstr>
      <vt:lpstr>Height of a node</vt:lpstr>
      <vt:lpstr>Height of a node</vt:lpstr>
      <vt:lpstr>Height of a node</vt:lpstr>
      <vt:lpstr>Height of a node</vt:lpstr>
      <vt:lpstr>Depth of a node</vt:lpstr>
      <vt:lpstr>Depth of a node</vt:lpstr>
      <vt:lpstr>Depth of a node</vt:lpstr>
      <vt:lpstr>Depth of a node</vt:lpstr>
      <vt:lpstr>Depth of a node</vt:lpstr>
      <vt:lpstr>Depth of a node</vt:lpstr>
      <vt:lpstr>Depth of a node</vt:lpstr>
      <vt:lpstr>Depth of a node</vt:lpstr>
      <vt:lpstr>Depth of a node</vt:lpstr>
      <vt:lpstr>Node Height and Depth</vt:lpstr>
      <vt:lpstr>Degree of a node</vt:lpstr>
      <vt:lpstr>Degree of a node</vt:lpstr>
      <vt:lpstr>Degree of a node</vt:lpstr>
      <vt:lpstr>Degree of a node</vt:lpstr>
      <vt:lpstr>Degree of a node</vt:lpstr>
      <vt:lpstr>Degree of a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62</cp:revision>
  <dcterms:created xsi:type="dcterms:W3CDTF">2022-05-11T03:47:05Z</dcterms:created>
  <dcterms:modified xsi:type="dcterms:W3CDTF">2023-10-02T02:09:35Z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