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57" r:id="rId5"/>
    <p:sldId id="272" r:id="rId6"/>
    <p:sldId id="281" r:id="rId7"/>
    <p:sldId id="282" r:id="rId8"/>
    <p:sldId id="283" r:id="rId9"/>
    <p:sldId id="284" r:id="rId10"/>
    <p:sldId id="280" r:id="rId11"/>
    <p:sldId id="274" r:id="rId12"/>
    <p:sldId id="273" r:id="rId13"/>
    <p:sldId id="277" r:id="rId14"/>
    <p:sldId id="278" r:id="rId15"/>
    <p:sldId id="279" r:id="rId16"/>
    <p:sldId id="285" r:id="rId17"/>
    <p:sldId id="286" r:id="rId18"/>
    <p:sldId id="287" r:id="rId19"/>
    <p:sldId id="288"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5FF2ED-5567-445A-B3E0-3393544B04A6}" v="675" dt="2022-05-11T04:00:20.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6" autoAdjust="0"/>
    <p:restoredTop sz="94131" autoAdjust="0"/>
  </p:normalViewPr>
  <p:slideViewPr>
    <p:cSldViewPr snapToGrid="0">
      <p:cViewPr varScale="1">
        <p:scale>
          <a:sx n="153" d="100"/>
          <a:sy n="153" d="100"/>
        </p:scale>
        <p:origin x="60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6E1FD-E7A0-497B-BBC0-740BAAC97C64}" type="datetimeFigureOut">
              <a:rPr lang="en-PH" smtClean="0"/>
              <a:t>12/09/2023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0CCE9-4AAE-4E1F-85AD-521A406D6524}" type="slidenum">
              <a:rPr lang="en-PH" smtClean="0"/>
              <a:t>‹#›</a:t>
            </a:fld>
            <a:endParaRPr lang="en-PH"/>
          </a:p>
        </p:txBody>
      </p:sp>
    </p:spTree>
    <p:extLst>
      <p:ext uri="{BB962C8B-B14F-4D97-AF65-F5344CB8AC3E}">
        <p14:creationId xmlns:p14="http://schemas.microsoft.com/office/powerpoint/2010/main" val="1559855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a:t>
            </a:fld>
            <a:endParaRPr lang="en-PH"/>
          </a:p>
        </p:txBody>
      </p:sp>
    </p:spTree>
    <p:extLst>
      <p:ext uri="{BB962C8B-B14F-4D97-AF65-F5344CB8AC3E}">
        <p14:creationId xmlns:p14="http://schemas.microsoft.com/office/powerpoint/2010/main" val="1338840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10</a:t>
            </a:fld>
            <a:endParaRPr lang="en-PH"/>
          </a:p>
        </p:txBody>
      </p:sp>
    </p:spTree>
    <p:extLst>
      <p:ext uri="{BB962C8B-B14F-4D97-AF65-F5344CB8AC3E}">
        <p14:creationId xmlns:p14="http://schemas.microsoft.com/office/powerpoint/2010/main" val="1596933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11</a:t>
            </a:fld>
            <a:endParaRPr lang="en-PH"/>
          </a:p>
        </p:txBody>
      </p:sp>
    </p:spTree>
    <p:extLst>
      <p:ext uri="{BB962C8B-B14F-4D97-AF65-F5344CB8AC3E}">
        <p14:creationId xmlns:p14="http://schemas.microsoft.com/office/powerpoint/2010/main" val="361650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12</a:t>
            </a:fld>
            <a:endParaRPr lang="en-PH"/>
          </a:p>
        </p:txBody>
      </p:sp>
    </p:spTree>
    <p:extLst>
      <p:ext uri="{BB962C8B-B14F-4D97-AF65-F5344CB8AC3E}">
        <p14:creationId xmlns:p14="http://schemas.microsoft.com/office/powerpoint/2010/main" val="3612208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13</a:t>
            </a:fld>
            <a:endParaRPr lang="en-PH"/>
          </a:p>
        </p:txBody>
      </p:sp>
    </p:spTree>
    <p:extLst>
      <p:ext uri="{BB962C8B-B14F-4D97-AF65-F5344CB8AC3E}">
        <p14:creationId xmlns:p14="http://schemas.microsoft.com/office/powerpoint/2010/main" val="791410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14</a:t>
            </a:fld>
            <a:endParaRPr lang="en-PH"/>
          </a:p>
        </p:txBody>
      </p:sp>
    </p:spTree>
    <p:extLst>
      <p:ext uri="{BB962C8B-B14F-4D97-AF65-F5344CB8AC3E}">
        <p14:creationId xmlns:p14="http://schemas.microsoft.com/office/powerpoint/2010/main" val="2995261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15</a:t>
            </a:fld>
            <a:endParaRPr lang="en-PH"/>
          </a:p>
        </p:txBody>
      </p:sp>
    </p:spTree>
    <p:extLst>
      <p:ext uri="{BB962C8B-B14F-4D97-AF65-F5344CB8AC3E}">
        <p14:creationId xmlns:p14="http://schemas.microsoft.com/office/powerpoint/2010/main" val="21082628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16</a:t>
            </a:fld>
            <a:endParaRPr lang="en-PH"/>
          </a:p>
        </p:txBody>
      </p:sp>
    </p:spTree>
    <p:extLst>
      <p:ext uri="{BB962C8B-B14F-4D97-AF65-F5344CB8AC3E}">
        <p14:creationId xmlns:p14="http://schemas.microsoft.com/office/powerpoint/2010/main" val="3015250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17</a:t>
            </a:fld>
            <a:endParaRPr lang="en-PH"/>
          </a:p>
        </p:txBody>
      </p:sp>
    </p:spTree>
    <p:extLst>
      <p:ext uri="{BB962C8B-B14F-4D97-AF65-F5344CB8AC3E}">
        <p14:creationId xmlns:p14="http://schemas.microsoft.com/office/powerpoint/2010/main" val="4126839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a:t>
            </a:fld>
            <a:endParaRPr lang="en-PH"/>
          </a:p>
        </p:txBody>
      </p:sp>
    </p:spTree>
    <p:extLst>
      <p:ext uri="{BB962C8B-B14F-4D97-AF65-F5344CB8AC3E}">
        <p14:creationId xmlns:p14="http://schemas.microsoft.com/office/powerpoint/2010/main" val="2499164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3</a:t>
            </a:fld>
            <a:endParaRPr lang="en-PH"/>
          </a:p>
        </p:txBody>
      </p:sp>
    </p:spTree>
    <p:extLst>
      <p:ext uri="{BB962C8B-B14F-4D97-AF65-F5344CB8AC3E}">
        <p14:creationId xmlns:p14="http://schemas.microsoft.com/office/powerpoint/2010/main" val="368024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4</a:t>
            </a:fld>
            <a:endParaRPr lang="en-PH"/>
          </a:p>
        </p:txBody>
      </p:sp>
    </p:spTree>
    <p:extLst>
      <p:ext uri="{BB962C8B-B14F-4D97-AF65-F5344CB8AC3E}">
        <p14:creationId xmlns:p14="http://schemas.microsoft.com/office/powerpoint/2010/main" val="3978706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5</a:t>
            </a:fld>
            <a:endParaRPr lang="en-PH"/>
          </a:p>
        </p:txBody>
      </p:sp>
    </p:spTree>
    <p:extLst>
      <p:ext uri="{BB962C8B-B14F-4D97-AF65-F5344CB8AC3E}">
        <p14:creationId xmlns:p14="http://schemas.microsoft.com/office/powerpoint/2010/main" val="3218424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6</a:t>
            </a:fld>
            <a:endParaRPr lang="en-PH"/>
          </a:p>
        </p:txBody>
      </p:sp>
    </p:spTree>
    <p:extLst>
      <p:ext uri="{BB962C8B-B14F-4D97-AF65-F5344CB8AC3E}">
        <p14:creationId xmlns:p14="http://schemas.microsoft.com/office/powerpoint/2010/main" val="3687114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7</a:t>
            </a:fld>
            <a:endParaRPr lang="en-PH"/>
          </a:p>
        </p:txBody>
      </p:sp>
    </p:spTree>
    <p:extLst>
      <p:ext uri="{BB962C8B-B14F-4D97-AF65-F5344CB8AC3E}">
        <p14:creationId xmlns:p14="http://schemas.microsoft.com/office/powerpoint/2010/main" val="600408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8</a:t>
            </a:fld>
            <a:endParaRPr lang="en-PH"/>
          </a:p>
        </p:txBody>
      </p:sp>
    </p:spTree>
    <p:extLst>
      <p:ext uri="{BB962C8B-B14F-4D97-AF65-F5344CB8AC3E}">
        <p14:creationId xmlns:p14="http://schemas.microsoft.com/office/powerpoint/2010/main" val="435076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9</a:t>
            </a:fld>
            <a:endParaRPr lang="en-PH"/>
          </a:p>
        </p:txBody>
      </p:sp>
    </p:spTree>
    <p:extLst>
      <p:ext uri="{BB962C8B-B14F-4D97-AF65-F5344CB8AC3E}">
        <p14:creationId xmlns:p14="http://schemas.microsoft.com/office/powerpoint/2010/main" val="2860557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B1E6E-2408-484E-8979-2DB96F2F8A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C947B426-68B8-4CB7-871C-5CC84E86C6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37352935-9451-4839-96FB-E9A8FCCD6D96}"/>
              </a:ext>
            </a:extLst>
          </p:cNvPr>
          <p:cNvSpPr>
            <a:spLocks noGrp="1"/>
          </p:cNvSpPr>
          <p:nvPr>
            <p:ph type="dt" sz="half" idx="10"/>
          </p:nvPr>
        </p:nvSpPr>
        <p:spPr/>
        <p:txBody>
          <a:bodyPr/>
          <a:lstStyle/>
          <a:p>
            <a:fld id="{0CCF0B81-6BD8-4C65-9459-815598C5F1F4}" type="datetimeFigureOut">
              <a:rPr lang="en-PH" smtClean="0"/>
              <a:t>12/09/2023</a:t>
            </a:fld>
            <a:endParaRPr lang="en-PH"/>
          </a:p>
        </p:txBody>
      </p:sp>
      <p:sp>
        <p:nvSpPr>
          <p:cNvPr id="5" name="Footer Placeholder 4">
            <a:extLst>
              <a:ext uri="{FF2B5EF4-FFF2-40B4-BE49-F238E27FC236}">
                <a16:creationId xmlns:a16="http://schemas.microsoft.com/office/drawing/2014/main" id="{B468F784-7AF5-4560-BEFA-8C8096530B5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43498F6B-191E-4E4B-BE34-C7613712597C}"/>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13193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9526-6B4B-4B7C-836C-CA5ECFEE1878}"/>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42D3F895-13B7-4F09-8F2B-7C7B281BDC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FED4FF3-605C-448B-ABE0-7A159B7B3BA6}"/>
              </a:ext>
            </a:extLst>
          </p:cNvPr>
          <p:cNvSpPr>
            <a:spLocks noGrp="1"/>
          </p:cNvSpPr>
          <p:nvPr>
            <p:ph type="dt" sz="half" idx="10"/>
          </p:nvPr>
        </p:nvSpPr>
        <p:spPr/>
        <p:txBody>
          <a:bodyPr/>
          <a:lstStyle/>
          <a:p>
            <a:fld id="{0CCF0B81-6BD8-4C65-9459-815598C5F1F4}" type="datetimeFigureOut">
              <a:rPr lang="en-PH" smtClean="0"/>
              <a:t>12/09/2023</a:t>
            </a:fld>
            <a:endParaRPr lang="en-PH"/>
          </a:p>
        </p:txBody>
      </p:sp>
      <p:sp>
        <p:nvSpPr>
          <p:cNvPr id="5" name="Footer Placeholder 4">
            <a:extLst>
              <a:ext uri="{FF2B5EF4-FFF2-40B4-BE49-F238E27FC236}">
                <a16:creationId xmlns:a16="http://schemas.microsoft.com/office/drawing/2014/main" id="{F5D10917-6EAA-48EE-AE32-E15F33FCA10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9451C44-2EAE-49AE-A864-682DEB3D8E31}"/>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1969415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CFD600-C7E3-42EE-9735-2FE3EDE776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96C80727-2711-434B-AEFB-9E214673EC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1B47950-A376-49E5-A09E-DEAA9AD59B10}"/>
              </a:ext>
            </a:extLst>
          </p:cNvPr>
          <p:cNvSpPr>
            <a:spLocks noGrp="1"/>
          </p:cNvSpPr>
          <p:nvPr>
            <p:ph type="dt" sz="half" idx="10"/>
          </p:nvPr>
        </p:nvSpPr>
        <p:spPr/>
        <p:txBody>
          <a:bodyPr/>
          <a:lstStyle/>
          <a:p>
            <a:fld id="{0CCF0B81-6BD8-4C65-9459-815598C5F1F4}" type="datetimeFigureOut">
              <a:rPr lang="en-PH" smtClean="0"/>
              <a:t>12/09/2023</a:t>
            </a:fld>
            <a:endParaRPr lang="en-PH"/>
          </a:p>
        </p:txBody>
      </p:sp>
      <p:sp>
        <p:nvSpPr>
          <p:cNvPr id="5" name="Footer Placeholder 4">
            <a:extLst>
              <a:ext uri="{FF2B5EF4-FFF2-40B4-BE49-F238E27FC236}">
                <a16:creationId xmlns:a16="http://schemas.microsoft.com/office/drawing/2014/main" id="{47D8641F-5631-4BB0-94A8-CB1A2D78FDD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B056033-BC76-47F3-AA32-F159420DFDA7}"/>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4268849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7643-F5D7-48E2-ADAB-95C74CECF06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300FC6CC-B49B-452C-8E9C-808488E73C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2CBF4EE-800F-479B-9D99-FD0B990C4D09}"/>
              </a:ext>
            </a:extLst>
          </p:cNvPr>
          <p:cNvSpPr>
            <a:spLocks noGrp="1"/>
          </p:cNvSpPr>
          <p:nvPr>
            <p:ph type="dt" sz="half" idx="10"/>
          </p:nvPr>
        </p:nvSpPr>
        <p:spPr/>
        <p:txBody>
          <a:bodyPr/>
          <a:lstStyle/>
          <a:p>
            <a:fld id="{0CCF0B81-6BD8-4C65-9459-815598C5F1F4}" type="datetimeFigureOut">
              <a:rPr lang="en-PH" smtClean="0"/>
              <a:t>12/09/2023</a:t>
            </a:fld>
            <a:endParaRPr lang="en-PH"/>
          </a:p>
        </p:txBody>
      </p:sp>
      <p:sp>
        <p:nvSpPr>
          <p:cNvPr id="5" name="Footer Placeholder 4">
            <a:extLst>
              <a:ext uri="{FF2B5EF4-FFF2-40B4-BE49-F238E27FC236}">
                <a16:creationId xmlns:a16="http://schemas.microsoft.com/office/drawing/2014/main" id="{ABA3E0ED-BABB-43F4-8ACF-6AB1C583C02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32B6B210-80B8-4EC4-A5DD-626DF33507CE}"/>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089668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20E17-7239-452C-8B6C-2DE99BB75C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C82621D8-37ED-476B-884F-26990A946C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2FE869-1B16-425A-9EFF-D1D147E64F8E}"/>
              </a:ext>
            </a:extLst>
          </p:cNvPr>
          <p:cNvSpPr>
            <a:spLocks noGrp="1"/>
          </p:cNvSpPr>
          <p:nvPr>
            <p:ph type="dt" sz="half" idx="10"/>
          </p:nvPr>
        </p:nvSpPr>
        <p:spPr/>
        <p:txBody>
          <a:bodyPr/>
          <a:lstStyle/>
          <a:p>
            <a:fld id="{0CCF0B81-6BD8-4C65-9459-815598C5F1F4}" type="datetimeFigureOut">
              <a:rPr lang="en-PH" smtClean="0"/>
              <a:t>12/09/2023</a:t>
            </a:fld>
            <a:endParaRPr lang="en-PH"/>
          </a:p>
        </p:txBody>
      </p:sp>
      <p:sp>
        <p:nvSpPr>
          <p:cNvPr id="5" name="Footer Placeholder 4">
            <a:extLst>
              <a:ext uri="{FF2B5EF4-FFF2-40B4-BE49-F238E27FC236}">
                <a16:creationId xmlns:a16="http://schemas.microsoft.com/office/drawing/2014/main" id="{FEB7772C-84B9-4CA4-BC65-3D41F9D331A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4F6E878-86EF-4ABF-A7AD-65B43A873D50}"/>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412625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D03AF-7534-49E0-B0A2-F0403B159E15}"/>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E4E63158-1F78-4261-99A0-55F573DD04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13B12B8E-1661-462B-A00C-FE1078E5F2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F66763DF-E084-447E-A488-9F9D328A97D0}"/>
              </a:ext>
            </a:extLst>
          </p:cNvPr>
          <p:cNvSpPr>
            <a:spLocks noGrp="1"/>
          </p:cNvSpPr>
          <p:nvPr>
            <p:ph type="dt" sz="half" idx="10"/>
          </p:nvPr>
        </p:nvSpPr>
        <p:spPr/>
        <p:txBody>
          <a:bodyPr/>
          <a:lstStyle/>
          <a:p>
            <a:fld id="{0CCF0B81-6BD8-4C65-9459-815598C5F1F4}" type="datetimeFigureOut">
              <a:rPr lang="en-PH" smtClean="0"/>
              <a:t>12/09/2023</a:t>
            </a:fld>
            <a:endParaRPr lang="en-PH"/>
          </a:p>
        </p:txBody>
      </p:sp>
      <p:sp>
        <p:nvSpPr>
          <p:cNvPr id="6" name="Footer Placeholder 5">
            <a:extLst>
              <a:ext uri="{FF2B5EF4-FFF2-40B4-BE49-F238E27FC236}">
                <a16:creationId xmlns:a16="http://schemas.microsoft.com/office/drawing/2014/main" id="{2D46663E-C0B8-407A-9C08-AD7A14CDF033}"/>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A444692-F2BB-4F15-9AC6-1D337C5F6BB9}"/>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052483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4591-52D4-4A6A-81FF-CF9B69DD3DCC}"/>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AAD74561-7712-4BE5-B42C-1DF224123B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C6369D-C1D0-4A4F-85B0-DC21BD7E9C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E0D26301-7EFA-4E2D-8E37-01989EDE4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68D5A3-0863-4C19-8CDF-E5F6380092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861BD46F-0A9D-4A21-A809-A8A4915A7137}"/>
              </a:ext>
            </a:extLst>
          </p:cNvPr>
          <p:cNvSpPr>
            <a:spLocks noGrp="1"/>
          </p:cNvSpPr>
          <p:nvPr>
            <p:ph type="dt" sz="half" idx="10"/>
          </p:nvPr>
        </p:nvSpPr>
        <p:spPr/>
        <p:txBody>
          <a:bodyPr/>
          <a:lstStyle/>
          <a:p>
            <a:fld id="{0CCF0B81-6BD8-4C65-9459-815598C5F1F4}" type="datetimeFigureOut">
              <a:rPr lang="en-PH" smtClean="0"/>
              <a:t>12/09/2023</a:t>
            </a:fld>
            <a:endParaRPr lang="en-PH"/>
          </a:p>
        </p:txBody>
      </p:sp>
      <p:sp>
        <p:nvSpPr>
          <p:cNvPr id="8" name="Footer Placeholder 7">
            <a:extLst>
              <a:ext uri="{FF2B5EF4-FFF2-40B4-BE49-F238E27FC236}">
                <a16:creationId xmlns:a16="http://schemas.microsoft.com/office/drawing/2014/main" id="{63B3FE40-3AE1-4501-BD99-5BB30AA8E9EF}"/>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819DB7BF-E7E2-4599-93C1-314862B49E96}"/>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795543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A4B7-5BD0-45CE-A3AB-0BDAEBCB2F86}"/>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85317F3A-B35D-4332-A083-A8EA82A8CCFF}"/>
              </a:ext>
            </a:extLst>
          </p:cNvPr>
          <p:cNvSpPr>
            <a:spLocks noGrp="1"/>
          </p:cNvSpPr>
          <p:nvPr>
            <p:ph type="dt" sz="half" idx="10"/>
          </p:nvPr>
        </p:nvSpPr>
        <p:spPr/>
        <p:txBody>
          <a:bodyPr/>
          <a:lstStyle/>
          <a:p>
            <a:fld id="{0CCF0B81-6BD8-4C65-9459-815598C5F1F4}" type="datetimeFigureOut">
              <a:rPr lang="en-PH" smtClean="0"/>
              <a:t>12/09/2023</a:t>
            </a:fld>
            <a:endParaRPr lang="en-PH"/>
          </a:p>
        </p:txBody>
      </p:sp>
      <p:sp>
        <p:nvSpPr>
          <p:cNvPr id="4" name="Footer Placeholder 3">
            <a:extLst>
              <a:ext uri="{FF2B5EF4-FFF2-40B4-BE49-F238E27FC236}">
                <a16:creationId xmlns:a16="http://schemas.microsoft.com/office/drawing/2014/main" id="{955D1BAA-3C55-422C-9DDB-C8FA246675AF}"/>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14545CCC-0421-4BC8-A428-7D6891975624}"/>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761049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A8D164-8317-4375-AC20-4E5ECFBC8304}"/>
              </a:ext>
            </a:extLst>
          </p:cNvPr>
          <p:cNvSpPr>
            <a:spLocks noGrp="1"/>
          </p:cNvSpPr>
          <p:nvPr>
            <p:ph type="dt" sz="half" idx="10"/>
          </p:nvPr>
        </p:nvSpPr>
        <p:spPr/>
        <p:txBody>
          <a:bodyPr/>
          <a:lstStyle/>
          <a:p>
            <a:fld id="{0CCF0B81-6BD8-4C65-9459-815598C5F1F4}" type="datetimeFigureOut">
              <a:rPr lang="en-PH" smtClean="0"/>
              <a:t>12/09/2023</a:t>
            </a:fld>
            <a:endParaRPr lang="en-PH"/>
          </a:p>
        </p:txBody>
      </p:sp>
      <p:sp>
        <p:nvSpPr>
          <p:cNvPr id="3" name="Footer Placeholder 2">
            <a:extLst>
              <a:ext uri="{FF2B5EF4-FFF2-40B4-BE49-F238E27FC236}">
                <a16:creationId xmlns:a16="http://schemas.microsoft.com/office/drawing/2014/main" id="{2CE65B31-8161-47C0-B8D2-02FC9D063539}"/>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5B8A5A49-C1DE-4043-9C4E-CA88B7D930C1}"/>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3474507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41128-45F1-4E37-A76C-48135B4B5A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96A6B574-F2D0-4A1E-971A-951AD113FF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284A9BF5-4AAF-46A8-9307-3E49D1DC7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84D477-7EF0-4092-A585-C8B452D869A0}"/>
              </a:ext>
            </a:extLst>
          </p:cNvPr>
          <p:cNvSpPr>
            <a:spLocks noGrp="1"/>
          </p:cNvSpPr>
          <p:nvPr>
            <p:ph type="dt" sz="half" idx="10"/>
          </p:nvPr>
        </p:nvSpPr>
        <p:spPr/>
        <p:txBody>
          <a:bodyPr/>
          <a:lstStyle/>
          <a:p>
            <a:fld id="{0CCF0B81-6BD8-4C65-9459-815598C5F1F4}" type="datetimeFigureOut">
              <a:rPr lang="en-PH" smtClean="0"/>
              <a:t>12/09/2023</a:t>
            </a:fld>
            <a:endParaRPr lang="en-PH"/>
          </a:p>
        </p:txBody>
      </p:sp>
      <p:sp>
        <p:nvSpPr>
          <p:cNvPr id="6" name="Footer Placeholder 5">
            <a:extLst>
              <a:ext uri="{FF2B5EF4-FFF2-40B4-BE49-F238E27FC236}">
                <a16:creationId xmlns:a16="http://schemas.microsoft.com/office/drawing/2014/main" id="{912B03C4-61D6-4E97-BF6A-97F68327734B}"/>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E11C0268-0C31-4494-872A-FF14572B07FB}"/>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3144569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1858D-F4CE-4847-9F4E-96911B7263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112DC33-E4BE-4D59-8A3E-E5C8C7FEA8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4662A18-4E8B-44E0-95B0-48E49B06B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83A010-3289-4BEF-9BA6-B9291ECCA3A3}"/>
              </a:ext>
            </a:extLst>
          </p:cNvPr>
          <p:cNvSpPr>
            <a:spLocks noGrp="1"/>
          </p:cNvSpPr>
          <p:nvPr>
            <p:ph type="dt" sz="half" idx="10"/>
          </p:nvPr>
        </p:nvSpPr>
        <p:spPr/>
        <p:txBody>
          <a:bodyPr/>
          <a:lstStyle/>
          <a:p>
            <a:fld id="{0CCF0B81-6BD8-4C65-9459-815598C5F1F4}" type="datetimeFigureOut">
              <a:rPr lang="en-PH" smtClean="0"/>
              <a:t>12/09/2023</a:t>
            </a:fld>
            <a:endParaRPr lang="en-PH"/>
          </a:p>
        </p:txBody>
      </p:sp>
      <p:sp>
        <p:nvSpPr>
          <p:cNvPr id="6" name="Footer Placeholder 5">
            <a:extLst>
              <a:ext uri="{FF2B5EF4-FFF2-40B4-BE49-F238E27FC236}">
                <a16:creationId xmlns:a16="http://schemas.microsoft.com/office/drawing/2014/main" id="{C3F1841C-B8D0-4564-AB48-104684286C12}"/>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18FD835-28F9-4C9B-8DEF-1C8AF7C19616}"/>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869181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E2D0B8-307D-483C-BA2C-9A8A459E4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2675D10E-5C2B-4972-BF7B-F957546074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42C434A-E16E-4577-B5A4-C633EF521A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CF0B81-6BD8-4C65-9459-815598C5F1F4}" type="datetimeFigureOut">
              <a:rPr lang="en-PH" smtClean="0"/>
              <a:t>12/09/2023</a:t>
            </a:fld>
            <a:endParaRPr lang="en-PH"/>
          </a:p>
        </p:txBody>
      </p:sp>
      <p:sp>
        <p:nvSpPr>
          <p:cNvPr id="5" name="Footer Placeholder 4">
            <a:extLst>
              <a:ext uri="{FF2B5EF4-FFF2-40B4-BE49-F238E27FC236}">
                <a16:creationId xmlns:a16="http://schemas.microsoft.com/office/drawing/2014/main" id="{529472F3-C75B-4412-A75D-AF542B82AF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190A6DE4-6572-40B4-8CEF-D76FDC9FDC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E55236-52B9-4157-99EF-C477DAF2F554}" type="slidenum">
              <a:rPr lang="en-PH" smtClean="0"/>
              <a:t>‹#›</a:t>
            </a:fld>
            <a:endParaRPr lang="en-PH"/>
          </a:p>
        </p:txBody>
      </p:sp>
    </p:spTree>
    <p:extLst>
      <p:ext uri="{BB962C8B-B14F-4D97-AF65-F5344CB8AC3E}">
        <p14:creationId xmlns:p14="http://schemas.microsoft.com/office/powerpoint/2010/main" val="1186813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p:txBody>
          <a:bodyPr>
            <a:normAutofit/>
          </a:bodyPr>
          <a:lstStyle/>
          <a:p>
            <a:r>
              <a:rPr lang="en-PH" b="1" dirty="0"/>
              <a:t>Computational Complexity</a:t>
            </a:r>
          </a:p>
        </p:txBody>
      </p:sp>
      <p:sp>
        <p:nvSpPr>
          <p:cNvPr id="3" name="Subtitle 2">
            <a:extLst>
              <a:ext uri="{FF2B5EF4-FFF2-40B4-BE49-F238E27FC236}">
                <a16:creationId xmlns:a16="http://schemas.microsoft.com/office/drawing/2014/main" id="{C0232827-4F60-4C85-BA9F-CAC18540AC11}"/>
              </a:ext>
            </a:extLst>
          </p:cNvPr>
          <p:cNvSpPr>
            <a:spLocks noGrp="1"/>
          </p:cNvSpPr>
          <p:nvPr>
            <p:ph type="subTitle" idx="1"/>
          </p:nvPr>
        </p:nvSpPr>
        <p:spPr/>
        <p:txBody>
          <a:bodyPr>
            <a:normAutofit lnSpcReduction="10000"/>
          </a:bodyPr>
          <a:lstStyle/>
          <a:p>
            <a:pPr algn="l"/>
            <a:r>
              <a:rPr lang="en-PH" sz="2400" b="1" dirty="0"/>
              <a:t>Presented by:</a:t>
            </a:r>
          </a:p>
          <a:p>
            <a:pPr algn="l"/>
            <a:r>
              <a:rPr lang="en-PH" sz="2400" dirty="0"/>
              <a:t>Elizer Ponio Jr.</a:t>
            </a:r>
          </a:p>
          <a:p>
            <a:pPr algn="l"/>
            <a:r>
              <a:rPr lang="en-PH" sz="2400" dirty="0"/>
              <a:t>Department of Computer Science</a:t>
            </a:r>
          </a:p>
          <a:p>
            <a:pPr algn="l"/>
            <a:r>
              <a:rPr lang="en-PH" sz="2400" dirty="0"/>
              <a:t>College of Computing and Information Technologies</a:t>
            </a:r>
          </a:p>
          <a:p>
            <a:pPr algn="l"/>
            <a:endParaRPr lang="en-PH" dirty="0"/>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CCDATRCL</a:t>
            </a:r>
            <a:endParaRPr lang="en-PH" sz="1200" b="1" dirty="0"/>
          </a:p>
        </p:txBody>
      </p:sp>
    </p:spTree>
    <p:extLst>
      <p:ext uri="{BB962C8B-B14F-4D97-AF65-F5344CB8AC3E}">
        <p14:creationId xmlns:p14="http://schemas.microsoft.com/office/powerpoint/2010/main" val="4005017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sz="1200" b="1" dirty="0">
                <a:solidFill>
                  <a:schemeClr val="tx1"/>
                </a:solidFill>
              </a:rPr>
              <a:t>CCDATRCL</a:t>
            </a:r>
            <a:endParaRPr lang="en-PH" b="1" dirty="0">
              <a:solidFill>
                <a:schemeClr val="tx1"/>
              </a:solidFill>
            </a:endParaRPr>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10" name="TextBox 9">
            <a:extLst>
              <a:ext uri="{FF2B5EF4-FFF2-40B4-BE49-F238E27FC236}">
                <a16:creationId xmlns:a16="http://schemas.microsoft.com/office/drawing/2014/main" id="{CE98053F-3FC4-0532-98E3-B4815667A04D}"/>
              </a:ext>
            </a:extLst>
          </p:cNvPr>
          <p:cNvSpPr txBox="1"/>
          <p:nvPr/>
        </p:nvSpPr>
        <p:spPr>
          <a:xfrm>
            <a:off x="3998759" y="5458088"/>
            <a:ext cx="4194482" cy="369332"/>
          </a:xfrm>
          <a:prstGeom prst="rect">
            <a:avLst/>
          </a:prstGeom>
          <a:noFill/>
        </p:spPr>
        <p:txBody>
          <a:bodyPr wrap="none" rtlCol="0">
            <a:spAutoFit/>
          </a:bodyPr>
          <a:lstStyle/>
          <a:p>
            <a:r>
              <a:rPr lang="en-PH" dirty="0">
                <a:solidFill>
                  <a:schemeClr val="tx1">
                    <a:lumMod val="50000"/>
                    <a:lumOff val="50000"/>
                  </a:schemeClr>
                </a:solidFill>
              </a:rPr>
              <a:t>Source: https://www.bigocheatsheet.com/</a:t>
            </a:r>
          </a:p>
        </p:txBody>
      </p:sp>
      <p:sp>
        <p:nvSpPr>
          <p:cNvPr id="2" name="Title 1">
            <a:extLst>
              <a:ext uri="{FF2B5EF4-FFF2-40B4-BE49-F238E27FC236}">
                <a16:creationId xmlns:a16="http://schemas.microsoft.com/office/drawing/2014/main" id="{F34293D8-D965-810D-4F5A-8634A53038DF}"/>
              </a:ext>
            </a:extLst>
          </p:cNvPr>
          <p:cNvSpPr>
            <a:spLocks noGrp="1"/>
          </p:cNvSpPr>
          <p:nvPr>
            <p:ph type="ctrTitle"/>
          </p:nvPr>
        </p:nvSpPr>
        <p:spPr>
          <a:xfrm>
            <a:off x="1128386" y="312121"/>
            <a:ext cx="9935227" cy="718459"/>
          </a:xfrm>
        </p:spPr>
        <p:txBody>
          <a:bodyPr>
            <a:normAutofit fontScale="90000"/>
          </a:bodyPr>
          <a:lstStyle/>
          <a:p>
            <a:r>
              <a:rPr lang="en-US" b="1" dirty="0"/>
              <a:t>Constant Time - </a:t>
            </a:r>
            <a:r>
              <a:rPr lang="en-US" b="1" dirty="0">
                <a:latin typeface="Cambria Math" panose="02040503050406030204" pitchFamily="18" charset="0"/>
                <a:ea typeface="Cambria Math" panose="02040503050406030204" pitchFamily="18" charset="0"/>
              </a:rPr>
              <a:t>0(1)</a:t>
            </a:r>
            <a:endParaRPr lang="en-PH" b="1" dirty="0">
              <a:latin typeface="Cambria Math" panose="02040503050406030204" pitchFamily="18" charset="0"/>
              <a:ea typeface="Cambria Math" panose="02040503050406030204" pitchFamily="18" charset="0"/>
            </a:endParaRPr>
          </a:p>
        </p:txBody>
      </p:sp>
      <p:sp>
        <p:nvSpPr>
          <p:cNvPr id="3" name="TextBox 2">
            <a:extLst>
              <a:ext uri="{FF2B5EF4-FFF2-40B4-BE49-F238E27FC236}">
                <a16:creationId xmlns:a16="http://schemas.microsoft.com/office/drawing/2014/main" id="{D8FE6439-2927-C75F-20C5-F134C14EAE54}"/>
              </a:ext>
            </a:extLst>
          </p:cNvPr>
          <p:cNvSpPr txBox="1"/>
          <p:nvPr/>
        </p:nvSpPr>
        <p:spPr>
          <a:xfrm>
            <a:off x="1128385" y="1472447"/>
            <a:ext cx="9935227" cy="2062103"/>
          </a:xfrm>
          <a:prstGeom prst="rect">
            <a:avLst/>
          </a:prstGeom>
          <a:noFill/>
        </p:spPr>
        <p:txBody>
          <a:bodyPr wrap="square">
            <a:spAutoFit/>
          </a:bodyPr>
          <a:lstStyle/>
          <a:p>
            <a:r>
              <a:rPr lang="en-US" sz="3200" dirty="0"/>
              <a:t>An algorithm is said to have a constant time when it is not dependent on the input data (</a:t>
            </a:r>
            <a:r>
              <a:rPr lang="en-US" sz="3200" i="1" dirty="0">
                <a:effectLst/>
              </a:rPr>
              <a:t>n</a:t>
            </a:r>
            <a:r>
              <a:rPr lang="en-US" sz="3200" dirty="0"/>
              <a:t>).</a:t>
            </a:r>
            <a:r>
              <a:rPr lang="en-US" sz="3200" b="0" i="0" dirty="0">
                <a:solidFill>
                  <a:srgbClr val="242424"/>
                </a:solidFill>
                <a:effectLst/>
                <a:latin typeface="source-serif-pro"/>
              </a:rPr>
              <a:t> No matter the size of the input data, the running time will always be the same. For example:</a:t>
            </a:r>
            <a:endParaRPr lang="en-US" sz="3000" b="1" dirty="0">
              <a:solidFill>
                <a:srgbClr val="00B0F0"/>
              </a:solidFill>
            </a:endParaRPr>
          </a:p>
        </p:txBody>
      </p:sp>
    </p:spTree>
    <p:extLst>
      <p:ext uri="{BB962C8B-B14F-4D97-AF65-F5344CB8AC3E}">
        <p14:creationId xmlns:p14="http://schemas.microsoft.com/office/powerpoint/2010/main" val="2632271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sz="1200" b="1" dirty="0">
                <a:solidFill>
                  <a:schemeClr val="tx1"/>
                </a:solidFill>
              </a:rPr>
              <a:t>CCDATRCL</a:t>
            </a:r>
            <a:endParaRPr lang="en-PH" b="1" dirty="0">
              <a:solidFill>
                <a:schemeClr val="tx1"/>
              </a:solidFill>
            </a:endParaRPr>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10" name="TextBox 9">
            <a:extLst>
              <a:ext uri="{FF2B5EF4-FFF2-40B4-BE49-F238E27FC236}">
                <a16:creationId xmlns:a16="http://schemas.microsoft.com/office/drawing/2014/main" id="{CE98053F-3FC4-0532-98E3-B4815667A04D}"/>
              </a:ext>
            </a:extLst>
          </p:cNvPr>
          <p:cNvSpPr txBox="1"/>
          <p:nvPr/>
        </p:nvSpPr>
        <p:spPr>
          <a:xfrm>
            <a:off x="3998759" y="5458088"/>
            <a:ext cx="4194482" cy="369332"/>
          </a:xfrm>
          <a:prstGeom prst="rect">
            <a:avLst/>
          </a:prstGeom>
          <a:noFill/>
        </p:spPr>
        <p:txBody>
          <a:bodyPr wrap="none" rtlCol="0">
            <a:spAutoFit/>
          </a:bodyPr>
          <a:lstStyle/>
          <a:p>
            <a:r>
              <a:rPr lang="en-PH" dirty="0">
                <a:solidFill>
                  <a:schemeClr val="tx1">
                    <a:lumMod val="50000"/>
                    <a:lumOff val="50000"/>
                  </a:schemeClr>
                </a:solidFill>
              </a:rPr>
              <a:t>Source: https://www.bigocheatsheet.com/</a:t>
            </a:r>
          </a:p>
        </p:txBody>
      </p:sp>
      <p:sp>
        <p:nvSpPr>
          <p:cNvPr id="2" name="Title 1">
            <a:extLst>
              <a:ext uri="{FF2B5EF4-FFF2-40B4-BE49-F238E27FC236}">
                <a16:creationId xmlns:a16="http://schemas.microsoft.com/office/drawing/2014/main" id="{F34293D8-D965-810D-4F5A-8634A53038DF}"/>
              </a:ext>
            </a:extLst>
          </p:cNvPr>
          <p:cNvSpPr>
            <a:spLocks noGrp="1"/>
          </p:cNvSpPr>
          <p:nvPr>
            <p:ph type="ctrTitle"/>
          </p:nvPr>
        </p:nvSpPr>
        <p:spPr>
          <a:xfrm>
            <a:off x="1128386" y="312121"/>
            <a:ext cx="9935227" cy="718459"/>
          </a:xfrm>
        </p:spPr>
        <p:txBody>
          <a:bodyPr>
            <a:normAutofit fontScale="90000"/>
          </a:bodyPr>
          <a:lstStyle/>
          <a:p>
            <a:r>
              <a:rPr lang="en-US" b="1" dirty="0"/>
              <a:t>Logarithmic Time - </a:t>
            </a:r>
            <a:r>
              <a:rPr lang="en-US" b="1" dirty="0">
                <a:latin typeface="Cambria Math" panose="02040503050406030204" pitchFamily="18" charset="0"/>
                <a:ea typeface="Cambria Math" panose="02040503050406030204" pitchFamily="18" charset="0"/>
              </a:rPr>
              <a:t>0(n)</a:t>
            </a:r>
            <a:endParaRPr lang="en-PH" b="1" dirty="0">
              <a:latin typeface="Cambria Math" panose="02040503050406030204" pitchFamily="18" charset="0"/>
              <a:ea typeface="Cambria Math" panose="02040503050406030204" pitchFamily="18" charset="0"/>
            </a:endParaRPr>
          </a:p>
        </p:txBody>
      </p:sp>
      <p:sp>
        <p:nvSpPr>
          <p:cNvPr id="3" name="TextBox 2">
            <a:extLst>
              <a:ext uri="{FF2B5EF4-FFF2-40B4-BE49-F238E27FC236}">
                <a16:creationId xmlns:a16="http://schemas.microsoft.com/office/drawing/2014/main" id="{D8FE6439-2927-C75F-20C5-F134C14EAE54}"/>
              </a:ext>
            </a:extLst>
          </p:cNvPr>
          <p:cNvSpPr txBox="1"/>
          <p:nvPr/>
        </p:nvSpPr>
        <p:spPr>
          <a:xfrm>
            <a:off x="1128385" y="1472447"/>
            <a:ext cx="9935227" cy="2062103"/>
          </a:xfrm>
          <a:prstGeom prst="rect">
            <a:avLst/>
          </a:prstGeom>
          <a:noFill/>
        </p:spPr>
        <p:txBody>
          <a:bodyPr wrap="square">
            <a:spAutoFit/>
          </a:bodyPr>
          <a:lstStyle/>
          <a:p>
            <a:r>
              <a:rPr lang="en-US" sz="3200" b="0" i="0" dirty="0">
                <a:solidFill>
                  <a:srgbClr val="242424"/>
                </a:solidFill>
                <a:effectLst/>
                <a:latin typeface="source-serif-pro"/>
              </a:rPr>
              <a:t>An algorithm is said to have a logarithmic time complexity when it reduces the size of the input data in each step (it don’t need to look at all values of the input data), for example:</a:t>
            </a:r>
            <a:endParaRPr lang="en-US" sz="3000" b="1" dirty="0">
              <a:solidFill>
                <a:srgbClr val="00B0F0"/>
              </a:solidFill>
            </a:endParaRPr>
          </a:p>
        </p:txBody>
      </p:sp>
    </p:spTree>
    <p:extLst>
      <p:ext uri="{BB962C8B-B14F-4D97-AF65-F5344CB8AC3E}">
        <p14:creationId xmlns:p14="http://schemas.microsoft.com/office/powerpoint/2010/main" val="340692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sz="1200" b="1" dirty="0">
                <a:solidFill>
                  <a:schemeClr val="tx1"/>
                </a:solidFill>
              </a:rPr>
              <a:t>CCDATRCL</a:t>
            </a:r>
            <a:endParaRPr lang="en-PH" b="1" dirty="0">
              <a:solidFill>
                <a:schemeClr val="tx1"/>
              </a:solidFill>
            </a:endParaRPr>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10" name="TextBox 9">
            <a:extLst>
              <a:ext uri="{FF2B5EF4-FFF2-40B4-BE49-F238E27FC236}">
                <a16:creationId xmlns:a16="http://schemas.microsoft.com/office/drawing/2014/main" id="{CE98053F-3FC4-0532-98E3-B4815667A04D}"/>
              </a:ext>
            </a:extLst>
          </p:cNvPr>
          <p:cNvSpPr txBox="1"/>
          <p:nvPr/>
        </p:nvSpPr>
        <p:spPr>
          <a:xfrm>
            <a:off x="3998759" y="5458088"/>
            <a:ext cx="4194482" cy="369332"/>
          </a:xfrm>
          <a:prstGeom prst="rect">
            <a:avLst/>
          </a:prstGeom>
          <a:noFill/>
        </p:spPr>
        <p:txBody>
          <a:bodyPr wrap="none" rtlCol="0">
            <a:spAutoFit/>
          </a:bodyPr>
          <a:lstStyle/>
          <a:p>
            <a:r>
              <a:rPr lang="en-PH" dirty="0">
                <a:solidFill>
                  <a:schemeClr val="tx1">
                    <a:lumMod val="50000"/>
                    <a:lumOff val="50000"/>
                  </a:schemeClr>
                </a:solidFill>
              </a:rPr>
              <a:t>Source: https://www.bigocheatsheet.com/</a:t>
            </a:r>
          </a:p>
        </p:txBody>
      </p:sp>
      <p:sp>
        <p:nvSpPr>
          <p:cNvPr id="2" name="Title 1">
            <a:extLst>
              <a:ext uri="{FF2B5EF4-FFF2-40B4-BE49-F238E27FC236}">
                <a16:creationId xmlns:a16="http://schemas.microsoft.com/office/drawing/2014/main" id="{F34293D8-D965-810D-4F5A-8634A53038DF}"/>
              </a:ext>
            </a:extLst>
          </p:cNvPr>
          <p:cNvSpPr>
            <a:spLocks noGrp="1"/>
          </p:cNvSpPr>
          <p:nvPr>
            <p:ph type="ctrTitle"/>
          </p:nvPr>
        </p:nvSpPr>
        <p:spPr>
          <a:xfrm>
            <a:off x="1128386" y="312121"/>
            <a:ext cx="9935227" cy="718459"/>
          </a:xfrm>
        </p:spPr>
        <p:txBody>
          <a:bodyPr>
            <a:normAutofit fontScale="90000"/>
          </a:bodyPr>
          <a:lstStyle/>
          <a:p>
            <a:r>
              <a:rPr lang="en-US" b="1" dirty="0"/>
              <a:t>Linear Time - </a:t>
            </a:r>
            <a:r>
              <a:rPr lang="en-US" b="1" dirty="0">
                <a:latin typeface="Cambria Math" panose="02040503050406030204" pitchFamily="18" charset="0"/>
                <a:ea typeface="Cambria Math" panose="02040503050406030204" pitchFamily="18" charset="0"/>
              </a:rPr>
              <a:t>0(n)</a:t>
            </a:r>
            <a:endParaRPr lang="en-PH" b="1" dirty="0">
              <a:latin typeface="Cambria Math" panose="02040503050406030204" pitchFamily="18" charset="0"/>
              <a:ea typeface="Cambria Math" panose="02040503050406030204" pitchFamily="18" charset="0"/>
            </a:endParaRPr>
          </a:p>
        </p:txBody>
      </p:sp>
      <p:sp>
        <p:nvSpPr>
          <p:cNvPr id="3" name="TextBox 2">
            <a:extLst>
              <a:ext uri="{FF2B5EF4-FFF2-40B4-BE49-F238E27FC236}">
                <a16:creationId xmlns:a16="http://schemas.microsoft.com/office/drawing/2014/main" id="{D8FE6439-2927-C75F-20C5-F134C14EAE54}"/>
              </a:ext>
            </a:extLst>
          </p:cNvPr>
          <p:cNvSpPr txBox="1"/>
          <p:nvPr/>
        </p:nvSpPr>
        <p:spPr>
          <a:xfrm>
            <a:off x="1128385" y="1472447"/>
            <a:ext cx="9935227" cy="2554545"/>
          </a:xfrm>
          <a:prstGeom prst="rect">
            <a:avLst/>
          </a:prstGeom>
          <a:noFill/>
        </p:spPr>
        <p:txBody>
          <a:bodyPr wrap="square">
            <a:spAutoFit/>
          </a:bodyPr>
          <a:lstStyle/>
          <a:p>
            <a:r>
              <a:rPr lang="en-US" sz="3200" b="0" i="0" dirty="0">
                <a:solidFill>
                  <a:srgbClr val="242424"/>
                </a:solidFill>
                <a:effectLst/>
                <a:latin typeface="source-serif-pro"/>
              </a:rPr>
              <a:t>An algorithm is said to have a linear time complexity when the running time increases at most linearly with the size of the input data. This is the best possible time complexity when the algorithm must examine all values in the input data.</a:t>
            </a:r>
            <a:endParaRPr lang="en-US" sz="3000" b="1" dirty="0">
              <a:solidFill>
                <a:srgbClr val="00B0F0"/>
              </a:solidFill>
            </a:endParaRPr>
          </a:p>
        </p:txBody>
      </p:sp>
    </p:spTree>
    <p:extLst>
      <p:ext uri="{BB962C8B-B14F-4D97-AF65-F5344CB8AC3E}">
        <p14:creationId xmlns:p14="http://schemas.microsoft.com/office/powerpoint/2010/main" val="2105251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sz="1200" b="1" dirty="0">
                <a:solidFill>
                  <a:schemeClr val="tx1"/>
                </a:solidFill>
              </a:rPr>
              <a:t>CCDATRCL</a:t>
            </a:r>
            <a:endParaRPr lang="en-PH" b="1" dirty="0">
              <a:solidFill>
                <a:schemeClr val="tx1"/>
              </a:solidFill>
            </a:endParaRPr>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10" name="TextBox 9">
            <a:extLst>
              <a:ext uri="{FF2B5EF4-FFF2-40B4-BE49-F238E27FC236}">
                <a16:creationId xmlns:a16="http://schemas.microsoft.com/office/drawing/2014/main" id="{CE98053F-3FC4-0532-98E3-B4815667A04D}"/>
              </a:ext>
            </a:extLst>
          </p:cNvPr>
          <p:cNvSpPr txBox="1"/>
          <p:nvPr/>
        </p:nvSpPr>
        <p:spPr>
          <a:xfrm>
            <a:off x="3998759" y="5458088"/>
            <a:ext cx="4194482" cy="369332"/>
          </a:xfrm>
          <a:prstGeom prst="rect">
            <a:avLst/>
          </a:prstGeom>
          <a:noFill/>
        </p:spPr>
        <p:txBody>
          <a:bodyPr wrap="none" rtlCol="0">
            <a:spAutoFit/>
          </a:bodyPr>
          <a:lstStyle/>
          <a:p>
            <a:r>
              <a:rPr lang="en-PH" dirty="0">
                <a:solidFill>
                  <a:schemeClr val="tx1">
                    <a:lumMod val="50000"/>
                    <a:lumOff val="50000"/>
                  </a:schemeClr>
                </a:solidFill>
              </a:rPr>
              <a:t>Source: https://www.bigocheatsheet.com/</a:t>
            </a:r>
          </a:p>
        </p:txBody>
      </p:sp>
      <p:sp>
        <p:nvSpPr>
          <p:cNvPr id="2" name="Title 1">
            <a:extLst>
              <a:ext uri="{FF2B5EF4-FFF2-40B4-BE49-F238E27FC236}">
                <a16:creationId xmlns:a16="http://schemas.microsoft.com/office/drawing/2014/main" id="{F34293D8-D965-810D-4F5A-8634A53038DF}"/>
              </a:ext>
            </a:extLst>
          </p:cNvPr>
          <p:cNvSpPr>
            <a:spLocks noGrp="1"/>
          </p:cNvSpPr>
          <p:nvPr>
            <p:ph type="ctrTitle"/>
          </p:nvPr>
        </p:nvSpPr>
        <p:spPr>
          <a:xfrm>
            <a:off x="1128386" y="312121"/>
            <a:ext cx="9935227" cy="718459"/>
          </a:xfrm>
        </p:spPr>
        <p:txBody>
          <a:bodyPr>
            <a:normAutofit fontScale="90000"/>
          </a:bodyPr>
          <a:lstStyle/>
          <a:p>
            <a:r>
              <a:rPr lang="en-US" b="1" dirty="0"/>
              <a:t>Quasilinear Time - </a:t>
            </a:r>
            <a:r>
              <a:rPr lang="en-US" b="1" dirty="0">
                <a:latin typeface="Cambria Math" panose="02040503050406030204" pitchFamily="18" charset="0"/>
                <a:ea typeface="Cambria Math" panose="02040503050406030204" pitchFamily="18" charset="0"/>
              </a:rPr>
              <a:t>0(n log n)</a:t>
            </a:r>
            <a:endParaRPr lang="en-PH" b="1" dirty="0">
              <a:latin typeface="Cambria Math" panose="02040503050406030204" pitchFamily="18" charset="0"/>
              <a:ea typeface="Cambria Math" panose="02040503050406030204" pitchFamily="18" charset="0"/>
            </a:endParaRPr>
          </a:p>
        </p:txBody>
      </p:sp>
      <p:sp>
        <p:nvSpPr>
          <p:cNvPr id="3" name="TextBox 2">
            <a:extLst>
              <a:ext uri="{FF2B5EF4-FFF2-40B4-BE49-F238E27FC236}">
                <a16:creationId xmlns:a16="http://schemas.microsoft.com/office/drawing/2014/main" id="{D8FE6439-2927-C75F-20C5-F134C14EAE54}"/>
              </a:ext>
            </a:extLst>
          </p:cNvPr>
          <p:cNvSpPr txBox="1"/>
          <p:nvPr/>
        </p:nvSpPr>
        <p:spPr>
          <a:xfrm>
            <a:off x="1128385" y="1472447"/>
            <a:ext cx="9935227" cy="1569660"/>
          </a:xfrm>
          <a:prstGeom prst="rect">
            <a:avLst/>
          </a:prstGeom>
          <a:noFill/>
        </p:spPr>
        <p:txBody>
          <a:bodyPr wrap="square">
            <a:spAutoFit/>
          </a:bodyPr>
          <a:lstStyle/>
          <a:p>
            <a:r>
              <a:rPr lang="en-US" sz="3200" b="0" i="0" dirty="0">
                <a:solidFill>
                  <a:srgbClr val="242424"/>
                </a:solidFill>
                <a:effectLst/>
                <a:latin typeface="source-serif-pro"/>
              </a:rPr>
              <a:t>An algorithm is said to have a quasilinear time complexity when each operation in the input data have a logarithm time complexity. </a:t>
            </a:r>
            <a:endParaRPr lang="en-US" sz="3000" b="1" dirty="0">
              <a:solidFill>
                <a:srgbClr val="00B0F0"/>
              </a:solidFill>
            </a:endParaRPr>
          </a:p>
        </p:txBody>
      </p:sp>
    </p:spTree>
    <p:extLst>
      <p:ext uri="{BB962C8B-B14F-4D97-AF65-F5344CB8AC3E}">
        <p14:creationId xmlns:p14="http://schemas.microsoft.com/office/powerpoint/2010/main" val="3564250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sz="1200" b="1" dirty="0">
                <a:solidFill>
                  <a:schemeClr val="tx1"/>
                </a:solidFill>
              </a:rPr>
              <a:t>CCDATRCL</a:t>
            </a:r>
            <a:endParaRPr lang="en-PH" b="1" dirty="0">
              <a:solidFill>
                <a:schemeClr val="tx1"/>
              </a:solidFill>
            </a:endParaRPr>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10" name="TextBox 9">
            <a:extLst>
              <a:ext uri="{FF2B5EF4-FFF2-40B4-BE49-F238E27FC236}">
                <a16:creationId xmlns:a16="http://schemas.microsoft.com/office/drawing/2014/main" id="{CE98053F-3FC4-0532-98E3-B4815667A04D}"/>
              </a:ext>
            </a:extLst>
          </p:cNvPr>
          <p:cNvSpPr txBox="1"/>
          <p:nvPr/>
        </p:nvSpPr>
        <p:spPr>
          <a:xfrm>
            <a:off x="3998759" y="5458088"/>
            <a:ext cx="4194482" cy="369332"/>
          </a:xfrm>
          <a:prstGeom prst="rect">
            <a:avLst/>
          </a:prstGeom>
          <a:noFill/>
        </p:spPr>
        <p:txBody>
          <a:bodyPr wrap="none" rtlCol="0">
            <a:spAutoFit/>
          </a:bodyPr>
          <a:lstStyle/>
          <a:p>
            <a:r>
              <a:rPr lang="en-PH" dirty="0">
                <a:solidFill>
                  <a:schemeClr val="tx1">
                    <a:lumMod val="50000"/>
                    <a:lumOff val="50000"/>
                  </a:schemeClr>
                </a:solidFill>
              </a:rPr>
              <a:t>Source: https://www.bigocheatsheet.com/</a:t>
            </a:r>
          </a:p>
        </p:txBody>
      </p:sp>
      <p:sp>
        <p:nvSpPr>
          <p:cNvPr id="2" name="Title 1">
            <a:extLst>
              <a:ext uri="{FF2B5EF4-FFF2-40B4-BE49-F238E27FC236}">
                <a16:creationId xmlns:a16="http://schemas.microsoft.com/office/drawing/2014/main" id="{F34293D8-D965-810D-4F5A-8634A53038DF}"/>
              </a:ext>
            </a:extLst>
          </p:cNvPr>
          <p:cNvSpPr>
            <a:spLocks noGrp="1"/>
          </p:cNvSpPr>
          <p:nvPr>
            <p:ph type="ctrTitle"/>
          </p:nvPr>
        </p:nvSpPr>
        <p:spPr>
          <a:xfrm>
            <a:off x="1128386" y="312121"/>
            <a:ext cx="9935227" cy="718459"/>
          </a:xfrm>
        </p:spPr>
        <p:txBody>
          <a:bodyPr>
            <a:normAutofit fontScale="90000"/>
          </a:bodyPr>
          <a:lstStyle/>
          <a:p>
            <a:r>
              <a:rPr lang="en-US" b="1" dirty="0"/>
              <a:t>Quadratic Time - </a:t>
            </a:r>
            <a:r>
              <a:rPr lang="en-US" b="1" dirty="0">
                <a:latin typeface="Cambria Math" panose="02040503050406030204" pitchFamily="18" charset="0"/>
                <a:ea typeface="Cambria Math" panose="02040503050406030204" pitchFamily="18" charset="0"/>
              </a:rPr>
              <a:t>0(n</a:t>
            </a:r>
            <a:r>
              <a:rPr lang="en-US" b="1" baseline="30000" dirty="0">
                <a:latin typeface="Cambria Math" panose="02040503050406030204" pitchFamily="18" charset="0"/>
                <a:ea typeface="Cambria Math" panose="02040503050406030204" pitchFamily="18" charset="0"/>
              </a:rPr>
              <a:t>2</a:t>
            </a:r>
            <a:r>
              <a:rPr lang="en-US" b="1" dirty="0">
                <a:latin typeface="Cambria Math" panose="02040503050406030204" pitchFamily="18" charset="0"/>
                <a:ea typeface="Cambria Math" panose="02040503050406030204" pitchFamily="18" charset="0"/>
              </a:rPr>
              <a:t>)</a:t>
            </a:r>
            <a:endParaRPr lang="en-PH" b="1" dirty="0">
              <a:latin typeface="Cambria Math" panose="02040503050406030204" pitchFamily="18" charset="0"/>
              <a:ea typeface="Cambria Math" panose="02040503050406030204" pitchFamily="18" charset="0"/>
            </a:endParaRPr>
          </a:p>
        </p:txBody>
      </p:sp>
      <p:sp>
        <p:nvSpPr>
          <p:cNvPr id="3" name="TextBox 2">
            <a:extLst>
              <a:ext uri="{FF2B5EF4-FFF2-40B4-BE49-F238E27FC236}">
                <a16:creationId xmlns:a16="http://schemas.microsoft.com/office/drawing/2014/main" id="{D8FE6439-2927-C75F-20C5-F134C14EAE54}"/>
              </a:ext>
            </a:extLst>
          </p:cNvPr>
          <p:cNvSpPr txBox="1"/>
          <p:nvPr/>
        </p:nvSpPr>
        <p:spPr>
          <a:xfrm>
            <a:off x="1128385" y="1472447"/>
            <a:ext cx="9935227" cy="1569660"/>
          </a:xfrm>
          <a:prstGeom prst="rect">
            <a:avLst/>
          </a:prstGeom>
          <a:noFill/>
        </p:spPr>
        <p:txBody>
          <a:bodyPr wrap="square">
            <a:spAutoFit/>
          </a:bodyPr>
          <a:lstStyle/>
          <a:p>
            <a:r>
              <a:rPr lang="en-US" sz="3200" b="0" i="0" dirty="0">
                <a:solidFill>
                  <a:srgbClr val="242424"/>
                </a:solidFill>
                <a:effectLst/>
                <a:latin typeface="source-serif-pro"/>
              </a:rPr>
              <a:t>An algorithm is said to have a quadratic time complexity when it needs to perform a linear time operation for each value in the input data, for example:</a:t>
            </a:r>
            <a:endParaRPr lang="en-US" sz="3000" b="1" dirty="0">
              <a:solidFill>
                <a:srgbClr val="00B0F0"/>
              </a:solidFill>
            </a:endParaRPr>
          </a:p>
        </p:txBody>
      </p:sp>
    </p:spTree>
    <p:extLst>
      <p:ext uri="{BB962C8B-B14F-4D97-AF65-F5344CB8AC3E}">
        <p14:creationId xmlns:p14="http://schemas.microsoft.com/office/powerpoint/2010/main" val="757872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sz="1200" b="1" dirty="0">
                <a:solidFill>
                  <a:schemeClr val="tx1"/>
                </a:solidFill>
              </a:rPr>
              <a:t>CCDATRCL</a:t>
            </a:r>
            <a:endParaRPr lang="en-PH" b="1" dirty="0">
              <a:solidFill>
                <a:schemeClr val="tx1"/>
              </a:solidFill>
            </a:endParaRPr>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10" name="TextBox 9">
            <a:extLst>
              <a:ext uri="{FF2B5EF4-FFF2-40B4-BE49-F238E27FC236}">
                <a16:creationId xmlns:a16="http://schemas.microsoft.com/office/drawing/2014/main" id="{CE98053F-3FC4-0532-98E3-B4815667A04D}"/>
              </a:ext>
            </a:extLst>
          </p:cNvPr>
          <p:cNvSpPr txBox="1"/>
          <p:nvPr/>
        </p:nvSpPr>
        <p:spPr>
          <a:xfrm>
            <a:off x="3998759" y="5458088"/>
            <a:ext cx="4194482" cy="369332"/>
          </a:xfrm>
          <a:prstGeom prst="rect">
            <a:avLst/>
          </a:prstGeom>
          <a:noFill/>
        </p:spPr>
        <p:txBody>
          <a:bodyPr wrap="none" rtlCol="0">
            <a:spAutoFit/>
          </a:bodyPr>
          <a:lstStyle/>
          <a:p>
            <a:r>
              <a:rPr lang="en-PH" dirty="0">
                <a:solidFill>
                  <a:schemeClr val="tx1">
                    <a:lumMod val="50000"/>
                    <a:lumOff val="50000"/>
                  </a:schemeClr>
                </a:solidFill>
              </a:rPr>
              <a:t>Source: https://www.bigocheatsheet.com/</a:t>
            </a:r>
          </a:p>
        </p:txBody>
      </p:sp>
      <p:sp>
        <p:nvSpPr>
          <p:cNvPr id="2" name="Title 1">
            <a:extLst>
              <a:ext uri="{FF2B5EF4-FFF2-40B4-BE49-F238E27FC236}">
                <a16:creationId xmlns:a16="http://schemas.microsoft.com/office/drawing/2014/main" id="{F34293D8-D965-810D-4F5A-8634A53038DF}"/>
              </a:ext>
            </a:extLst>
          </p:cNvPr>
          <p:cNvSpPr>
            <a:spLocks noGrp="1"/>
          </p:cNvSpPr>
          <p:nvPr>
            <p:ph type="ctrTitle"/>
          </p:nvPr>
        </p:nvSpPr>
        <p:spPr>
          <a:xfrm>
            <a:off x="1128386" y="312121"/>
            <a:ext cx="9935227" cy="718459"/>
          </a:xfrm>
        </p:spPr>
        <p:txBody>
          <a:bodyPr>
            <a:normAutofit fontScale="90000"/>
          </a:bodyPr>
          <a:lstStyle/>
          <a:p>
            <a:r>
              <a:rPr lang="en-US" b="1" dirty="0"/>
              <a:t>Exponential Time - </a:t>
            </a:r>
            <a:r>
              <a:rPr lang="en-US" b="1" dirty="0">
                <a:latin typeface="Cambria Math" panose="02040503050406030204" pitchFamily="18" charset="0"/>
                <a:ea typeface="Cambria Math" panose="02040503050406030204" pitchFamily="18" charset="0"/>
              </a:rPr>
              <a:t>0(2</a:t>
            </a:r>
            <a:r>
              <a:rPr lang="en-US" b="1" baseline="30000" dirty="0">
                <a:latin typeface="Cambria Math" panose="02040503050406030204" pitchFamily="18" charset="0"/>
                <a:ea typeface="Cambria Math" panose="02040503050406030204" pitchFamily="18" charset="0"/>
              </a:rPr>
              <a:t>n</a:t>
            </a:r>
            <a:r>
              <a:rPr lang="en-US" b="1" dirty="0">
                <a:latin typeface="Cambria Math" panose="02040503050406030204" pitchFamily="18" charset="0"/>
                <a:ea typeface="Cambria Math" panose="02040503050406030204" pitchFamily="18" charset="0"/>
              </a:rPr>
              <a:t>)</a:t>
            </a:r>
            <a:endParaRPr lang="en-PH" b="1" dirty="0">
              <a:latin typeface="Cambria Math" panose="02040503050406030204" pitchFamily="18" charset="0"/>
              <a:ea typeface="Cambria Math" panose="02040503050406030204" pitchFamily="18" charset="0"/>
            </a:endParaRPr>
          </a:p>
        </p:txBody>
      </p:sp>
      <p:sp>
        <p:nvSpPr>
          <p:cNvPr id="3" name="TextBox 2">
            <a:extLst>
              <a:ext uri="{FF2B5EF4-FFF2-40B4-BE49-F238E27FC236}">
                <a16:creationId xmlns:a16="http://schemas.microsoft.com/office/drawing/2014/main" id="{D8FE6439-2927-C75F-20C5-F134C14EAE54}"/>
              </a:ext>
            </a:extLst>
          </p:cNvPr>
          <p:cNvSpPr txBox="1"/>
          <p:nvPr/>
        </p:nvSpPr>
        <p:spPr>
          <a:xfrm>
            <a:off x="1128385" y="1472447"/>
            <a:ext cx="9935227" cy="2062103"/>
          </a:xfrm>
          <a:prstGeom prst="rect">
            <a:avLst/>
          </a:prstGeom>
          <a:noFill/>
        </p:spPr>
        <p:txBody>
          <a:bodyPr wrap="square">
            <a:spAutoFit/>
          </a:bodyPr>
          <a:lstStyle/>
          <a:p>
            <a:r>
              <a:rPr lang="en-US" sz="3200" b="0" i="0" dirty="0">
                <a:solidFill>
                  <a:srgbClr val="242424"/>
                </a:solidFill>
                <a:effectLst/>
                <a:latin typeface="source-serif-pro"/>
              </a:rPr>
              <a:t>An algorithm is said to have an exponential time complexity when the growth doubles with each addition to the input data set. This kind of time complexity is usually seen in brute-force algorithms.</a:t>
            </a:r>
            <a:endParaRPr lang="en-US" sz="3000" b="1" dirty="0">
              <a:solidFill>
                <a:srgbClr val="00B0F0"/>
              </a:solidFill>
            </a:endParaRPr>
          </a:p>
        </p:txBody>
      </p:sp>
    </p:spTree>
    <p:extLst>
      <p:ext uri="{BB962C8B-B14F-4D97-AF65-F5344CB8AC3E}">
        <p14:creationId xmlns:p14="http://schemas.microsoft.com/office/powerpoint/2010/main" val="3990023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sz="1200" b="1" dirty="0">
                <a:solidFill>
                  <a:schemeClr val="tx1"/>
                </a:solidFill>
              </a:rPr>
              <a:t>CCDATRCL</a:t>
            </a:r>
            <a:endParaRPr lang="en-PH" b="1" dirty="0">
              <a:solidFill>
                <a:schemeClr val="tx1"/>
              </a:solidFill>
            </a:endParaRPr>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10" name="TextBox 9">
            <a:extLst>
              <a:ext uri="{FF2B5EF4-FFF2-40B4-BE49-F238E27FC236}">
                <a16:creationId xmlns:a16="http://schemas.microsoft.com/office/drawing/2014/main" id="{CE98053F-3FC4-0532-98E3-B4815667A04D}"/>
              </a:ext>
            </a:extLst>
          </p:cNvPr>
          <p:cNvSpPr txBox="1"/>
          <p:nvPr/>
        </p:nvSpPr>
        <p:spPr>
          <a:xfrm>
            <a:off x="3998759" y="5458088"/>
            <a:ext cx="4194482" cy="369332"/>
          </a:xfrm>
          <a:prstGeom prst="rect">
            <a:avLst/>
          </a:prstGeom>
          <a:noFill/>
        </p:spPr>
        <p:txBody>
          <a:bodyPr wrap="none" rtlCol="0">
            <a:spAutoFit/>
          </a:bodyPr>
          <a:lstStyle/>
          <a:p>
            <a:r>
              <a:rPr lang="en-PH" dirty="0">
                <a:solidFill>
                  <a:schemeClr val="tx1">
                    <a:lumMod val="50000"/>
                    <a:lumOff val="50000"/>
                  </a:schemeClr>
                </a:solidFill>
              </a:rPr>
              <a:t>Source: https://www.bigocheatsheet.com/</a:t>
            </a:r>
          </a:p>
        </p:txBody>
      </p:sp>
      <p:sp>
        <p:nvSpPr>
          <p:cNvPr id="2" name="Title 1">
            <a:extLst>
              <a:ext uri="{FF2B5EF4-FFF2-40B4-BE49-F238E27FC236}">
                <a16:creationId xmlns:a16="http://schemas.microsoft.com/office/drawing/2014/main" id="{F34293D8-D965-810D-4F5A-8634A53038DF}"/>
              </a:ext>
            </a:extLst>
          </p:cNvPr>
          <p:cNvSpPr>
            <a:spLocks noGrp="1"/>
          </p:cNvSpPr>
          <p:nvPr>
            <p:ph type="ctrTitle"/>
          </p:nvPr>
        </p:nvSpPr>
        <p:spPr>
          <a:xfrm>
            <a:off x="1128386" y="312121"/>
            <a:ext cx="9935227" cy="718459"/>
          </a:xfrm>
        </p:spPr>
        <p:txBody>
          <a:bodyPr>
            <a:normAutofit fontScale="90000"/>
          </a:bodyPr>
          <a:lstStyle/>
          <a:p>
            <a:r>
              <a:rPr lang="en-US" b="1" dirty="0"/>
              <a:t>Factorial Time - </a:t>
            </a:r>
            <a:r>
              <a:rPr lang="en-US" b="1" dirty="0">
                <a:latin typeface="Cambria Math" panose="02040503050406030204" pitchFamily="18" charset="0"/>
                <a:ea typeface="Cambria Math" panose="02040503050406030204" pitchFamily="18" charset="0"/>
              </a:rPr>
              <a:t>0(n!)</a:t>
            </a:r>
            <a:endParaRPr lang="en-PH" b="1" dirty="0">
              <a:latin typeface="Cambria Math" panose="02040503050406030204" pitchFamily="18" charset="0"/>
              <a:ea typeface="Cambria Math" panose="02040503050406030204" pitchFamily="18" charset="0"/>
            </a:endParaRPr>
          </a:p>
        </p:txBody>
      </p:sp>
      <p:sp>
        <p:nvSpPr>
          <p:cNvPr id="3" name="TextBox 2">
            <a:extLst>
              <a:ext uri="{FF2B5EF4-FFF2-40B4-BE49-F238E27FC236}">
                <a16:creationId xmlns:a16="http://schemas.microsoft.com/office/drawing/2014/main" id="{D8FE6439-2927-C75F-20C5-F134C14EAE54}"/>
              </a:ext>
            </a:extLst>
          </p:cNvPr>
          <p:cNvSpPr txBox="1"/>
          <p:nvPr/>
        </p:nvSpPr>
        <p:spPr>
          <a:xfrm>
            <a:off x="1128385" y="1472447"/>
            <a:ext cx="9935227" cy="1569660"/>
          </a:xfrm>
          <a:prstGeom prst="rect">
            <a:avLst/>
          </a:prstGeom>
          <a:noFill/>
        </p:spPr>
        <p:txBody>
          <a:bodyPr wrap="square">
            <a:spAutoFit/>
          </a:bodyPr>
          <a:lstStyle/>
          <a:p>
            <a:r>
              <a:rPr lang="en-US" sz="3200" b="0" i="0" dirty="0">
                <a:solidFill>
                  <a:srgbClr val="242424"/>
                </a:solidFill>
                <a:effectLst/>
                <a:latin typeface="source-serif-pro"/>
              </a:rPr>
              <a:t>An algorithm is said to have a factorial time complexity when it grows in a factorial way based on the size of the input data.</a:t>
            </a:r>
            <a:endParaRPr lang="en-US" sz="3000" b="1" dirty="0">
              <a:solidFill>
                <a:srgbClr val="00B0F0"/>
              </a:solidFill>
            </a:endParaRPr>
          </a:p>
        </p:txBody>
      </p:sp>
    </p:spTree>
    <p:extLst>
      <p:ext uri="{BB962C8B-B14F-4D97-AF65-F5344CB8AC3E}">
        <p14:creationId xmlns:p14="http://schemas.microsoft.com/office/powerpoint/2010/main" val="342716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10" name="TextBox 9">
            <a:extLst>
              <a:ext uri="{FF2B5EF4-FFF2-40B4-BE49-F238E27FC236}">
                <a16:creationId xmlns:a16="http://schemas.microsoft.com/office/drawing/2014/main" id="{CE98053F-3FC4-0532-98E3-B4815667A04D}"/>
              </a:ext>
            </a:extLst>
          </p:cNvPr>
          <p:cNvSpPr txBox="1"/>
          <p:nvPr/>
        </p:nvSpPr>
        <p:spPr>
          <a:xfrm>
            <a:off x="3998759" y="5458088"/>
            <a:ext cx="4194482" cy="369332"/>
          </a:xfrm>
          <a:prstGeom prst="rect">
            <a:avLst/>
          </a:prstGeom>
          <a:noFill/>
        </p:spPr>
        <p:txBody>
          <a:bodyPr wrap="none" rtlCol="0">
            <a:spAutoFit/>
          </a:bodyPr>
          <a:lstStyle/>
          <a:p>
            <a:r>
              <a:rPr lang="en-PH" dirty="0">
                <a:solidFill>
                  <a:schemeClr val="tx1">
                    <a:lumMod val="50000"/>
                    <a:lumOff val="50000"/>
                  </a:schemeClr>
                </a:solidFill>
              </a:rPr>
              <a:t>Source: https://www.bigocheatsheet.com/</a:t>
            </a:r>
          </a:p>
        </p:txBody>
      </p:sp>
      <p:pic>
        <p:nvPicPr>
          <p:cNvPr id="3" name="Picture 2" descr="A screen shot of a chart&#10;&#10;Description automatically generated">
            <a:extLst>
              <a:ext uri="{FF2B5EF4-FFF2-40B4-BE49-F238E27FC236}">
                <a16:creationId xmlns:a16="http://schemas.microsoft.com/office/drawing/2014/main" id="{F7C461B1-9066-49F3-EA97-52CC513D38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1913" y="417258"/>
            <a:ext cx="8048174" cy="566591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62110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7" name="TextBox 36">
            <a:extLst>
              <a:ext uri="{FF2B5EF4-FFF2-40B4-BE49-F238E27FC236}">
                <a16:creationId xmlns:a16="http://schemas.microsoft.com/office/drawing/2014/main" id="{6582D3AB-439E-F8D9-EEB9-A25156EF5741}"/>
              </a:ext>
            </a:extLst>
          </p:cNvPr>
          <p:cNvSpPr txBox="1"/>
          <p:nvPr/>
        </p:nvSpPr>
        <p:spPr>
          <a:xfrm>
            <a:off x="1128385" y="1393892"/>
            <a:ext cx="9935227" cy="3323987"/>
          </a:xfrm>
          <a:prstGeom prst="rect">
            <a:avLst/>
          </a:prstGeom>
          <a:noFill/>
        </p:spPr>
        <p:txBody>
          <a:bodyPr wrap="square">
            <a:spAutoFit/>
          </a:bodyPr>
          <a:lstStyle/>
          <a:p>
            <a:r>
              <a:rPr lang="en-US" sz="3000" dirty="0"/>
              <a:t>Computational complexity is a field from computer science which </a:t>
            </a:r>
            <a:r>
              <a:rPr lang="en-US" sz="3000" b="1" dirty="0">
                <a:solidFill>
                  <a:srgbClr val="0070C0"/>
                </a:solidFill>
              </a:rPr>
              <a:t>analyzes algorithms based on the amount resources required for running it</a:t>
            </a:r>
            <a:r>
              <a:rPr lang="en-US" sz="3000" dirty="0"/>
              <a:t>. </a:t>
            </a:r>
          </a:p>
          <a:p>
            <a:endParaRPr lang="en-US" sz="3000" dirty="0"/>
          </a:p>
          <a:p>
            <a:r>
              <a:rPr lang="en-US" sz="3000" dirty="0"/>
              <a:t>The amount of required resources varies based on the input size, so the complexity is generally expressed as a function of n, </a:t>
            </a:r>
            <a:r>
              <a:rPr lang="en-US" sz="3000" b="1" dirty="0">
                <a:solidFill>
                  <a:srgbClr val="0070C0"/>
                </a:solidFill>
              </a:rPr>
              <a:t>where n is the size of the input</a:t>
            </a:r>
            <a:r>
              <a:rPr lang="en-US" sz="3000" dirty="0"/>
              <a:t>.</a:t>
            </a:r>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What is Computational Complexity?</a:t>
            </a:r>
            <a:endParaRPr lang="en-PH" b="1" dirty="0"/>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CCDATRCL</a:t>
            </a:r>
            <a:endParaRPr lang="en-PH" sz="1200" b="1" dirty="0"/>
          </a:p>
        </p:txBody>
      </p:sp>
    </p:spTree>
    <p:extLst>
      <p:ext uri="{BB962C8B-B14F-4D97-AF65-F5344CB8AC3E}">
        <p14:creationId xmlns:p14="http://schemas.microsoft.com/office/powerpoint/2010/main" val="2376449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7" name="TextBox 36">
            <a:extLst>
              <a:ext uri="{FF2B5EF4-FFF2-40B4-BE49-F238E27FC236}">
                <a16:creationId xmlns:a16="http://schemas.microsoft.com/office/drawing/2014/main" id="{6582D3AB-439E-F8D9-EEB9-A25156EF5741}"/>
              </a:ext>
            </a:extLst>
          </p:cNvPr>
          <p:cNvSpPr txBox="1"/>
          <p:nvPr/>
        </p:nvSpPr>
        <p:spPr>
          <a:xfrm>
            <a:off x="1128385" y="1393892"/>
            <a:ext cx="9935227" cy="2400657"/>
          </a:xfrm>
          <a:prstGeom prst="rect">
            <a:avLst/>
          </a:prstGeom>
          <a:noFill/>
        </p:spPr>
        <p:txBody>
          <a:bodyPr wrap="square">
            <a:spAutoFit/>
          </a:bodyPr>
          <a:lstStyle/>
          <a:p>
            <a:r>
              <a:rPr lang="en-US" sz="3000" dirty="0"/>
              <a:t>Time complexity is the computational complexity that describes the </a:t>
            </a:r>
            <a:r>
              <a:rPr lang="en-US" sz="3000" b="1" dirty="0">
                <a:solidFill>
                  <a:srgbClr val="0070C0"/>
                </a:solidFill>
              </a:rPr>
              <a:t>amount of time it takes to run an algorithm</a:t>
            </a:r>
            <a:r>
              <a:rPr lang="en-US" sz="3000" dirty="0"/>
              <a:t>.</a:t>
            </a:r>
          </a:p>
          <a:p>
            <a:endParaRPr lang="en-US" sz="3000" dirty="0"/>
          </a:p>
          <a:p>
            <a:r>
              <a:rPr lang="en-US" sz="3000" dirty="0"/>
              <a:t>Time complexity is commonly estimated by counting the number of operations performed by the algorithm.</a:t>
            </a:r>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Time Complexity</a:t>
            </a:r>
            <a:endParaRPr lang="en-PH" b="1" dirty="0"/>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CCDATRCL</a:t>
            </a:r>
            <a:endParaRPr lang="en-PH" sz="1200" b="1" dirty="0"/>
          </a:p>
        </p:txBody>
      </p:sp>
    </p:spTree>
    <p:extLst>
      <p:ext uri="{BB962C8B-B14F-4D97-AF65-F5344CB8AC3E}">
        <p14:creationId xmlns:p14="http://schemas.microsoft.com/office/powerpoint/2010/main" val="1665311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7" name="TextBox 36">
            <a:extLst>
              <a:ext uri="{FF2B5EF4-FFF2-40B4-BE49-F238E27FC236}">
                <a16:creationId xmlns:a16="http://schemas.microsoft.com/office/drawing/2014/main" id="{6582D3AB-439E-F8D9-EEB9-A25156EF5741}"/>
              </a:ext>
            </a:extLst>
          </p:cNvPr>
          <p:cNvSpPr txBox="1"/>
          <p:nvPr/>
        </p:nvSpPr>
        <p:spPr>
          <a:xfrm>
            <a:off x="1128385" y="1280447"/>
            <a:ext cx="9935227" cy="1015663"/>
          </a:xfrm>
          <a:prstGeom prst="rect">
            <a:avLst/>
          </a:prstGeom>
          <a:noFill/>
        </p:spPr>
        <p:txBody>
          <a:bodyPr wrap="square">
            <a:spAutoFit/>
          </a:bodyPr>
          <a:lstStyle/>
          <a:p>
            <a:r>
              <a:rPr lang="en-PH" sz="3000" dirty="0"/>
              <a:t>Suppose we have an </a:t>
            </a:r>
            <a:r>
              <a:rPr lang="en-PH" sz="3000" b="1" dirty="0">
                <a:solidFill>
                  <a:srgbClr val="0070C0"/>
                </a:solidFill>
              </a:rPr>
              <a:t>unsorted list </a:t>
            </a:r>
            <a:r>
              <a:rPr lang="en-PH" sz="3000" b="1" dirty="0"/>
              <a:t>[1, 5, 3, 9, 2, 4, 6, 7, 8] </a:t>
            </a:r>
            <a:r>
              <a:rPr lang="en-PH" sz="3000" dirty="0"/>
              <a:t>and we need to find a number using </a:t>
            </a:r>
            <a:r>
              <a:rPr lang="en-PH" sz="3000" b="1" dirty="0">
                <a:solidFill>
                  <a:srgbClr val="0070C0"/>
                </a:solidFill>
              </a:rPr>
              <a:t>linear search</a:t>
            </a:r>
            <a:endParaRPr lang="en-US" sz="3000" b="1" dirty="0">
              <a:solidFill>
                <a:srgbClr val="0070C0"/>
              </a:solidFill>
            </a:endParaRPr>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a:bodyPr>
          <a:lstStyle/>
          <a:p>
            <a:r>
              <a:rPr lang="en-US" sz="4500" b="1" dirty="0"/>
              <a:t>Best Case, Average Case and Worst Case</a:t>
            </a:r>
            <a:endParaRPr lang="en-PH" sz="4500" b="1" dirty="0"/>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CCDATRCL</a:t>
            </a:r>
            <a:endParaRPr lang="en-PH" sz="1200" b="1" dirty="0"/>
          </a:p>
        </p:txBody>
      </p:sp>
      <p:sp>
        <p:nvSpPr>
          <p:cNvPr id="2" name="TextBox 1">
            <a:extLst>
              <a:ext uri="{FF2B5EF4-FFF2-40B4-BE49-F238E27FC236}">
                <a16:creationId xmlns:a16="http://schemas.microsoft.com/office/drawing/2014/main" id="{11514CA4-0E5A-A4ED-B115-E08524916956}"/>
              </a:ext>
            </a:extLst>
          </p:cNvPr>
          <p:cNvSpPr txBox="1"/>
          <p:nvPr/>
        </p:nvSpPr>
        <p:spPr>
          <a:xfrm>
            <a:off x="1128384" y="2626768"/>
            <a:ext cx="9935227" cy="2062103"/>
          </a:xfrm>
          <a:prstGeom prst="rect">
            <a:avLst/>
          </a:prstGeom>
          <a:noFill/>
        </p:spPr>
        <p:txBody>
          <a:bodyPr wrap="square">
            <a:spAutoFit/>
          </a:bodyPr>
          <a:lstStyle/>
          <a:p>
            <a:r>
              <a:rPr lang="en-PH" sz="3000" b="1" dirty="0">
                <a:solidFill>
                  <a:srgbClr val="00B050"/>
                </a:solidFill>
              </a:rPr>
              <a:t>Best case </a:t>
            </a:r>
            <a:r>
              <a:rPr lang="en-US" sz="3200" b="0" i="0" dirty="0">
                <a:solidFill>
                  <a:srgbClr val="242424"/>
                </a:solidFill>
                <a:effectLst/>
                <a:latin typeface="source-serif-pro"/>
              </a:rPr>
              <a:t>is the complexity of solving the problem for the best input. In this example, the best case would be to search for the </a:t>
            </a:r>
            <a:r>
              <a:rPr lang="en-US" sz="3200" b="1" i="0" dirty="0">
                <a:solidFill>
                  <a:srgbClr val="0070C0"/>
                </a:solidFill>
                <a:effectLst/>
                <a:latin typeface="source-serif-pro"/>
              </a:rPr>
              <a:t>value 1</a:t>
            </a:r>
            <a:r>
              <a:rPr lang="en-US" sz="3200" b="0" i="0" dirty="0">
                <a:solidFill>
                  <a:srgbClr val="242424"/>
                </a:solidFill>
                <a:effectLst/>
                <a:latin typeface="source-serif-pro"/>
              </a:rPr>
              <a:t>. Since this is the first value of the list, it would be found in the first iteration.</a:t>
            </a:r>
            <a:endParaRPr lang="en-US" sz="3000" b="1" dirty="0">
              <a:solidFill>
                <a:srgbClr val="0070C0"/>
              </a:solidFill>
            </a:endParaRPr>
          </a:p>
        </p:txBody>
      </p:sp>
    </p:spTree>
    <p:extLst>
      <p:ext uri="{BB962C8B-B14F-4D97-AF65-F5344CB8AC3E}">
        <p14:creationId xmlns:p14="http://schemas.microsoft.com/office/powerpoint/2010/main" val="1677111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7" name="TextBox 36">
            <a:extLst>
              <a:ext uri="{FF2B5EF4-FFF2-40B4-BE49-F238E27FC236}">
                <a16:creationId xmlns:a16="http://schemas.microsoft.com/office/drawing/2014/main" id="{6582D3AB-439E-F8D9-EEB9-A25156EF5741}"/>
              </a:ext>
            </a:extLst>
          </p:cNvPr>
          <p:cNvSpPr txBox="1"/>
          <p:nvPr/>
        </p:nvSpPr>
        <p:spPr>
          <a:xfrm>
            <a:off x="1128385" y="1280447"/>
            <a:ext cx="9935227" cy="1015663"/>
          </a:xfrm>
          <a:prstGeom prst="rect">
            <a:avLst/>
          </a:prstGeom>
          <a:noFill/>
        </p:spPr>
        <p:txBody>
          <a:bodyPr wrap="square">
            <a:spAutoFit/>
          </a:bodyPr>
          <a:lstStyle/>
          <a:p>
            <a:r>
              <a:rPr lang="en-PH" sz="3000" dirty="0"/>
              <a:t>Suppose we have an </a:t>
            </a:r>
            <a:r>
              <a:rPr lang="en-PH" sz="3000" b="1" dirty="0">
                <a:solidFill>
                  <a:srgbClr val="0070C0"/>
                </a:solidFill>
              </a:rPr>
              <a:t>unsorted list </a:t>
            </a:r>
            <a:r>
              <a:rPr lang="en-PH" sz="3000" b="1" dirty="0"/>
              <a:t>[1, 5, 3, 9, 2, 4, 6, 7, 8] </a:t>
            </a:r>
            <a:r>
              <a:rPr lang="en-PH" sz="3000" dirty="0"/>
              <a:t>and we need to find a number using </a:t>
            </a:r>
            <a:r>
              <a:rPr lang="en-PH" sz="3000" b="1" dirty="0">
                <a:solidFill>
                  <a:srgbClr val="0070C0"/>
                </a:solidFill>
              </a:rPr>
              <a:t>linear search</a:t>
            </a:r>
            <a:endParaRPr lang="en-US" sz="3000" b="1" dirty="0">
              <a:solidFill>
                <a:srgbClr val="0070C0"/>
              </a:solidFill>
            </a:endParaRPr>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a:bodyPr>
          <a:lstStyle/>
          <a:p>
            <a:r>
              <a:rPr lang="en-US" sz="4500" b="1" dirty="0"/>
              <a:t>Best Case, Average Case and Worst Case</a:t>
            </a:r>
            <a:endParaRPr lang="en-PH" sz="4500" b="1" dirty="0"/>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CCDATRCL</a:t>
            </a:r>
            <a:endParaRPr lang="en-PH" sz="1200" b="1" dirty="0"/>
          </a:p>
        </p:txBody>
      </p:sp>
      <p:sp>
        <p:nvSpPr>
          <p:cNvPr id="2" name="TextBox 1">
            <a:extLst>
              <a:ext uri="{FF2B5EF4-FFF2-40B4-BE49-F238E27FC236}">
                <a16:creationId xmlns:a16="http://schemas.microsoft.com/office/drawing/2014/main" id="{11514CA4-0E5A-A4ED-B115-E08524916956}"/>
              </a:ext>
            </a:extLst>
          </p:cNvPr>
          <p:cNvSpPr txBox="1"/>
          <p:nvPr/>
        </p:nvSpPr>
        <p:spPr>
          <a:xfrm>
            <a:off x="1128384" y="2626768"/>
            <a:ext cx="9935227" cy="2062103"/>
          </a:xfrm>
          <a:prstGeom prst="rect">
            <a:avLst/>
          </a:prstGeom>
          <a:noFill/>
        </p:spPr>
        <p:txBody>
          <a:bodyPr wrap="square">
            <a:spAutoFit/>
          </a:bodyPr>
          <a:lstStyle/>
          <a:p>
            <a:r>
              <a:rPr lang="en-PH" sz="3000" b="1" dirty="0">
                <a:solidFill>
                  <a:srgbClr val="FFC000"/>
                </a:solidFill>
                <a:latin typeface="source-serif-pro"/>
              </a:rPr>
              <a:t>Average Case </a:t>
            </a:r>
            <a:r>
              <a:rPr lang="en-PH" sz="3000" dirty="0">
                <a:latin typeface="source-serif-pro"/>
              </a:rPr>
              <a:t>is the average </a:t>
            </a:r>
            <a:r>
              <a:rPr lang="en-US" sz="3200" b="0" i="0" dirty="0">
                <a:solidFill>
                  <a:srgbClr val="242424"/>
                </a:solidFill>
                <a:effectLst/>
                <a:latin typeface="source-serif-pro"/>
              </a:rPr>
              <a:t>complexity of solving the problem. </a:t>
            </a:r>
            <a:r>
              <a:rPr lang="en-US" sz="3200" dirty="0">
                <a:solidFill>
                  <a:srgbClr val="242424"/>
                </a:solidFill>
                <a:latin typeface="source-serif-pro"/>
              </a:rPr>
              <a:t>In this example</a:t>
            </a:r>
            <a:r>
              <a:rPr lang="en-US" sz="3200" b="0" i="0" dirty="0">
                <a:solidFill>
                  <a:srgbClr val="242424"/>
                </a:solidFill>
                <a:effectLst/>
                <a:latin typeface="source-serif-pro"/>
              </a:rPr>
              <a:t>, we could say that the average-case would be when we’re searching for some value in the “middle” of the list, for example, the </a:t>
            </a:r>
            <a:r>
              <a:rPr lang="en-US" sz="3200" b="1" i="0" dirty="0">
                <a:solidFill>
                  <a:srgbClr val="0070C0"/>
                </a:solidFill>
                <a:effectLst/>
                <a:latin typeface="source-serif-pro"/>
              </a:rPr>
              <a:t>value 2</a:t>
            </a:r>
            <a:r>
              <a:rPr lang="en-US" sz="3200" b="0" i="0" dirty="0">
                <a:solidFill>
                  <a:srgbClr val="242424"/>
                </a:solidFill>
                <a:effectLst/>
                <a:latin typeface="source-serif-pro"/>
              </a:rPr>
              <a:t>.</a:t>
            </a:r>
            <a:endParaRPr lang="en-US" sz="3000" b="1" dirty="0">
              <a:solidFill>
                <a:srgbClr val="0070C0"/>
              </a:solidFill>
            </a:endParaRPr>
          </a:p>
        </p:txBody>
      </p:sp>
    </p:spTree>
    <p:extLst>
      <p:ext uri="{BB962C8B-B14F-4D97-AF65-F5344CB8AC3E}">
        <p14:creationId xmlns:p14="http://schemas.microsoft.com/office/powerpoint/2010/main" val="1941377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7" name="TextBox 36">
            <a:extLst>
              <a:ext uri="{FF2B5EF4-FFF2-40B4-BE49-F238E27FC236}">
                <a16:creationId xmlns:a16="http://schemas.microsoft.com/office/drawing/2014/main" id="{6582D3AB-439E-F8D9-EEB9-A25156EF5741}"/>
              </a:ext>
            </a:extLst>
          </p:cNvPr>
          <p:cNvSpPr txBox="1"/>
          <p:nvPr/>
        </p:nvSpPr>
        <p:spPr>
          <a:xfrm>
            <a:off x="1128385" y="1280447"/>
            <a:ext cx="9935227" cy="1015663"/>
          </a:xfrm>
          <a:prstGeom prst="rect">
            <a:avLst/>
          </a:prstGeom>
          <a:noFill/>
        </p:spPr>
        <p:txBody>
          <a:bodyPr wrap="square">
            <a:spAutoFit/>
          </a:bodyPr>
          <a:lstStyle/>
          <a:p>
            <a:r>
              <a:rPr lang="en-PH" sz="3000" dirty="0"/>
              <a:t>Suppose we have an </a:t>
            </a:r>
            <a:r>
              <a:rPr lang="en-PH" sz="3000" b="1" dirty="0">
                <a:solidFill>
                  <a:srgbClr val="0070C0"/>
                </a:solidFill>
              </a:rPr>
              <a:t>unsorted list </a:t>
            </a:r>
            <a:r>
              <a:rPr lang="en-PH" sz="3000" b="1" dirty="0"/>
              <a:t>[1, 5, 3, 9, 2, 4, 6, 7, 8] </a:t>
            </a:r>
            <a:r>
              <a:rPr lang="en-PH" sz="3000" dirty="0"/>
              <a:t>and we need to find a number using </a:t>
            </a:r>
            <a:r>
              <a:rPr lang="en-PH" sz="3000" b="1" dirty="0">
                <a:solidFill>
                  <a:srgbClr val="0070C0"/>
                </a:solidFill>
              </a:rPr>
              <a:t>linear search</a:t>
            </a:r>
            <a:endParaRPr lang="en-US" sz="3000" b="1" dirty="0">
              <a:solidFill>
                <a:srgbClr val="0070C0"/>
              </a:solidFill>
            </a:endParaRPr>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a:bodyPr>
          <a:lstStyle/>
          <a:p>
            <a:r>
              <a:rPr lang="en-US" sz="4500" b="1" dirty="0"/>
              <a:t>Best Case, Average Case and Worst Case</a:t>
            </a:r>
            <a:endParaRPr lang="en-PH" sz="4500" b="1" dirty="0"/>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CCDATRCL</a:t>
            </a:r>
            <a:endParaRPr lang="en-PH" sz="1200" b="1" dirty="0"/>
          </a:p>
        </p:txBody>
      </p:sp>
      <p:sp>
        <p:nvSpPr>
          <p:cNvPr id="2" name="TextBox 1">
            <a:extLst>
              <a:ext uri="{FF2B5EF4-FFF2-40B4-BE49-F238E27FC236}">
                <a16:creationId xmlns:a16="http://schemas.microsoft.com/office/drawing/2014/main" id="{11514CA4-0E5A-A4ED-B115-E08524916956}"/>
              </a:ext>
            </a:extLst>
          </p:cNvPr>
          <p:cNvSpPr txBox="1"/>
          <p:nvPr/>
        </p:nvSpPr>
        <p:spPr>
          <a:xfrm>
            <a:off x="1128384" y="2626768"/>
            <a:ext cx="9935227" cy="2062103"/>
          </a:xfrm>
          <a:prstGeom prst="rect">
            <a:avLst/>
          </a:prstGeom>
          <a:noFill/>
        </p:spPr>
        <p:txBody>
          <a:bodyPr wrap="square">
            <a:spAutoFit/>
          </a:bodyPr>
          <a:lstStyle/>
          <a:p>
            <a:r>
              <a:rPr lang="en-PH" sz="3000" b="1" dirty="0">
                <a:solidFill>
                  <a:srgbClr val="FF0000"/>
                </a:solidFill>
                <a:latin typeface="source-serif-pro"/>
              </a:rPr>
              <a:t>Worst case </a:t>
            </a:r>
            <a:r>
              <a:rPr lang="en-US" sz="3200" b="0" i="0" dirty="0">
                <a:solidFill>
                  <a:srgbClr val="242424"/>
                </a:solidFill>
                <a:effectLst/>
                <a:latin typeface="source-serif-pro"/>
              </a:rPr>
              <a:t>is the complexity of solving the problem for the worst input of </a:t>
            </a:r>
            <a:r>
              <a:rPr lang="en-US" sz="3200" b="1" i="0" dirty="0">
                <a:solidFill>
                  <a:srgbClr val="0070C0"/>
                </a:solidFill>
                <a:effectLst/>
                <a:latin typeface="source-serif-pro"/>
              </a:rPr>
              <a:t>size n</a:t>
            </a:r>
            <a:r>
              <a:rPr lang="en-US" sz="3200" b="0" i="0" dirty="0">
                <a:solidFill>
                  <a:srgbClr val="242424"/>
                </a:solidFill>
                <a:effectLst/>
                <a:latin typeface="source-serif-pro"/>
              </a:rPr>
              <a:t>. In this example, the worst-case would be to search for the </a:t>
            </a:r>
            <a:r>
              <a:rPr lang="en-US" sz="3200" b="1" i="0" dirty="0">
                <a:solidFill>
                  <a:srgbClr val="0070C0"/>
                </a:solidFill>
                <a:effectLst/>
                <a:latin typeface="source-serif-pro"/>
              </a:rPr>
              <a:t>value 8</a:t>
            </a:r>
            <a:r>
              <a:rPr lang="en-US" sz="3200" b="0" i="0" dirty="0">
                <a:solidFill>
                  <a:srgbClr val="242424"/>
                </a:solidFill>
                <a:effectLst/>
                <a:latin typeface="source-serif-pro"/>
              </a:rPr>
              <a:t>, which is the </a:t>
            </a:r>
            <a:r>
              <a:rPr lang="en-US" sz="3200" b="1" i="0" dirty="0">
                <a:solidFill>
                  <a:srgbClr val="0070C0"/>
                </a:solidFill>
                <a:effectLst/>
                <a:latin typeface="source-serif-pro"/>
              </a:rPr>
              <a:t>last element </a:t>
            </a:r>
            <a:r>
              <a:rPr lang="en-US" sz="3200" b="0" i="0" dirty="0">
                <a:solidFill>
                  <a:srgbClr val="242424"/>
                </a:solidFill>
                <a:effectLst/>
                <a:latin typeface="source-serif-pro"/>
              </a:rPr>
              <a:t>from the list.</a:t>
            </a:r>
            <a:endParaRPr lang="en-US" sz="3000" b="1" dirty="0">
              <a:solidFill>
                <a:srgbClr val="0070C0"/>
              </a:solidFill>
            </a:endParaRPr>
          </a:p>
        </p:txBody>
      </p:sp>
    </p:spTree>
    <p:extLst>
      <p:ext uri="{BB962C8B-B14F-4D97-AF65-F5344CB8AC3E}">
        <p14:creationId xmlns:p14="http://schemas.microsoft.com/office/powerpoint/2010/main" val="2761871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7" name="TextBox 36">
            <a:extLst>
              <a:ext uri="{FF2B5EF4-FFF2-40B4-BE49-F238E27FC236}">
                <a16:creationId xmlns:a16="http://schemas.microsoft.com/office/drawing/2014/main" id="{6582D3AB-439E-F8D9-EEB9-A25156EF5741}"/>
              </a:ext>
            </a:extLst>
          </p:cNvPr>
          <p:cNvSpPr txBox="1"/>
          <p:nvPr/>
        </p:nvSpPr>
        <p:spPr>
          <a:xfrm>
            <a:off x="1128385" y="1393892"/>
            <a:ext cx="9935227" cy="2862322"/>
          </a:xfrm>
          <a:prstGeom prst="rect">
            <a:avLst/>
          </a:prstGeom>
          <a:noFill/>
        </p:spPr>
        <p:txBody>
          <a:bodyPr wrap="square">
            <a:spAutoFit/>
          </a:bodyPr>
          <a:lstStyle/>
          <a:p>
            <a:r>
              <a:rPr lang="en-US" sz="3000" dirty="0"/>
              <a:t>Big-O notation is used to classify algorithms according to how their </a:t>
            </a:r>
            <a:r>
              <a:rPr lang="en-US" sz="3000" b="1" dirty="0">
                <a:solidFill>
                  <a:srgbClr val="0070C0"/>
                </a:solidFill>
              </a:rPr>
              <a:t>running time </a:t>
            </a:r>
            <a:r>
              <a:rPr lang="en-US" sz="3000" dirty="0"/>
              <a:t>or </a:t>
            </a:r>
            <a:r>
              <a:rPr lang="en-US" sz="3000" b="1" dirty="0">
                <a:solidFill>
                  <a:srgbClr val="0070C0"/>
                </a:solidFill>
              </a:rPr>
              <a:t>space requirements </a:t>
            </a:r>
            <a:r>
              <a:rPr lang="en-US" sz="3000" dirty="0"/>
              <a:t>grow as the input size</a:t>
            </a:r>
            <a:r>
              <a:rPr lang="en-US" sz="3000" b="1" dirty="0"/>
              <a:t> </a:t>
            </a:r>
            <a:r>
              <a:rPr lang="en-US" sz="3000" b="1" dirty="0">
                <a:solidFill>
                  <a:srgbClr val="00B0F0"/>
                </a:solidFill>
              </a:rPr>
              <a:t>(n) </a:t>
            </a:r>
            <a:r>
              <a:rPr lang="en-US" sz="3000" dirty="0"/>
              <a:t>grows. </a:t>
            </a:r>
          </a:p>
          <a:p>
            <a:endParaRPr lang="en-US" sz="3000" dirty="0"/>
          </a:p>
          <a:p>
            <a:r>
              <a:rPr lang="en-US" sz="3000" dirty="0"/>
              <a:t>When using the Big-O notation, we describe the algorithm’s efficiency based on the increasing size of the input data </a:t>
            </a:r>
            <a:r>
              <a:rPr lang="en-US" sz="3000" b="1" dirty="0">
                <a:solidFill>
                  <a:srgbClr val="00B0F0"/>
                </a:solidFill>
              </a:rPr>
              <a:t>(n).</a:t>
            </a:r>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What is Big-O notation?</a:t>
            </a:r>
            <a:endParaRPr lang="en-PH" b="1" dirty="0"/>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CCDATRCL</a:t>
            </a:r>
            <a:endParaRPr lang="en-PH" sz="1200" b="1" dirty="0"/>
          </a:p>
        </p:txBody>
      </p:sp>
    </p:spTree>
    <p:extLst>
      <p:ext uri="{BB962C8B-B14F-4D97-AF65-F5344CB8AC3E}">
        <p14:creationId xmlns:p14="http://schemas.microsoft.com/office/powerpoint/2010/main" val="1885869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pic>
        <p:nvPicPr>
          <p:cNvPr id="33" name="Picture 32" descr="A diagram of a complexity&#10;&#10;Description automatically generated">
            <a:extLst>
              <a:ext uri="{FF2B5EF4-FFF2-40B4-BE49-F238E27FC236}">
                <a16:creationId xmlns:a16="http://schemas.microsoft.com/office/drawing/2014/main" id="{2DFC2F53-F684-E71C-C540-F38A9E6475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7365" y="181211"/>
            <a:ext cx="8357269" cy="5816064"/>
          </a:xfrm>
          <a:prstGeom prst="rect">
            <a:avLst/>
          </a:prstGeom>
        </p:spPr>
      </p:pic>
      <p:sp>
        <p:nvSpPr>
          <p:cNvPr id="2" name="TextBox 1">
            <a:extLst>
              <a:ext uri="{FF2B5EF4-FFF2-40B4-BE49-F238E27FC236}">
                <a16:creationId xmlns:a16="http://schemas.microsoft.com/office/drawing/2014/main" id="{0EF9AF4C-DA1D-7036-CA1C-A898D72DA91A}"/>
              </a:ext>
            </a:extLst>
          </p:cNvPr>
          <p:cNvSpPr txBox="1"/>
          <p:nvPr/>
        </p:nvSpPr>
        <p:spPr>
          <a:xfrm>
            <a:off x="3998758" y="6256751"/>
            <a:ext cx="4194482" cy="369332"/>
          </a:xfrm>
          <a:prstGeom prst="rect">
            <a:avLst/>
          </a:prstGeom>
          <a:noFill/>
        </p:spPr>
        <p:txBody>
          <a:bodyPr wrap="none" rtlCol="0">
            <a:spAutoFit/>
          </a:bodyPr>
          <a:lstStyle/>
          <a:p>
            <a:r>
              <a:rPr lang="en-PH" dirty="0">
                <a:solidFill>
                  <a:schemeClr val="tx1">
                    <a:lumMod val="50000"/>
                    <a:lumOff val="50000"/>
                  </a:schemeClr>
                </a:solidFill>
              </a:rPr>
              <a:t>Source: https://www.bigocheatsheet.com/</a:t>
            </a:r>
          </a:p>
        </p:txBody>
      </p:sp>
    </p:spTree>
    <p:extLst>
      <p:ext uri="{BB962C8B-B14F-4D97-AF65-F5344CB8AC3E}">
        <p14:creationId xmlns:p14="http://schemas.microsoft.com/office/powerpoint/2010/main" val="3262332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sz="1200" b="1" dirty="0">
                <a:solidFill>
                  <a:schemeClr val="tx1"/>
                </a:solidFill>
              </a:rPr>
              <a:t>CCDATRCL</a:t>
            </a:r>
            <a:endParaRPr lang="en-PH" b="1" dirty="0">
              <a:solidFill>
                <a:schemeClr val="tx1"/>
              </a:solidFill>
            </a:endParaRPr>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graphicFrame>
        <p:nvGraphicFramePr>
          <p:cNvPr id="9" name="Table 9">
            <a:extLst>
              <a:ext uri="{FF2B5EF4-FFF2-40B4-BE49-F238E27FC236}">
                <a16:creationId xmlns:a16="http://schemas.microsoft.com/office/drawing/2014/main" id="{6B0D1EA4-DEDA-7BF0-E180-E177A5749040}"/>
              </a:ext>
            </a:extLst>
          </p:cNvPr>
          <p:cNvGraphicFramePr>
            <a:graphicFrameLocks noGrp="1"/>
          </p:cNvGraphicFramePr>
          <p:nvPr>
            <p:extLst>
              <p:ext uri="{D42A27DB-BD31-4B8C-83A1-F6EECF244321}">
                <p14:modId xmlns:p14="http://schemas.microsoft.com/office/powerpoint/2010/main" val="1322809895"/>
              </p:ext>
            </p:extLst>
          </p:nvPr>
        </p:nvGraphicFramePr>
        <p:xfrm>
          <a:off x="2032000" y="422783"/>
          <a:ext cx="8128000" cy="3657600"/>
        </p:xfrm>
        <a:graphic>
          <a:graphicData uri="http://schemas.openxmlformats.org/drawingml/2006/table">
            <a:tbl>
              <a:tblPr firstRow="1" bandRow="1">
                <a:tableStyleId>{7E9639D4-E3E2-4D34-9284-5A2195B3D0D7}</a:tableStyleId>
              </a:tblPr>
              <a:tblGrid>
                <a:gridCol w="4064000">
                  <a:extLst>
                    <a:ext uri="{9D8B030D-6E8A-4147-A177-3AD203B41FA5}">
                      <a16:colId xmlns:a16="http://schemas.microsoft.com/office/drawing/2014/main" val="1212531736"/>
                    </a:ext>
                  </a:extLst>
                </a:gridCol>
                <a:gridCol w="4064000">
                  <a:extLst>
                    <a:ext uri="{9D8B030D-6E8A-4147-A177-3AD203B41FA5}">
                      <a16:colId xmlns:a16="http://schemas.microsoft.com/office/drawing/2014/main" val="3369659541"/>
                    </a:ext>
                  </a:extLst>
                </a:gridCol>
              </a:tblGrid>
              <a:tr h="370840">
                <a:tc>
                  <a:txBody>
                    <a:bodyPr/>
                    <a:lstStyle/>
                    <a:p>
                      <a:pPr algn="ctr"/>
                      <a:r>
                        <a:rPr lang="en-US" sz="2400" dirty="0">
                          <a:solidFill>
                            <a:srgbClr val="00B050"/>
                          </a:solidFill>
                        </a:rPr>
                        <a:t>Name</a:t>
                      </a:r>
                      <a:endParaRPr lang="en-PH" sz="2400"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solidFill>
                            <a:srgbClr val="FF0000"/>
                          </a:solidFill>
                        </a:rPr>
                        <a:t>Time Complexity</a:t>
                      </a:r>
                      <a:endParaRPr lang="en-PH"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8501835"/>
                  </a:ext>
                </a:extLst>
              </a:tr>
              <a:tr h="370840">
                <a:tc>
                  <a:txBody>
                    <a:bodyPr/>
                    <a:lstStyle/>
                    <a:p>
                      <a:pPr algn="ctr"/>
                      <a:r>
                        <a:rPr lang="en-US" dirty="0"/>
                        <a:t>Constant Time</a:t>
                      </a:r>
                      <a:endParaRPr lang="en-PH"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Cambria Math" panose="02040503050406030204" pitchFamily="18" charset="0"/>
                          <a:ea typeface="Cambria Math" panose="02040503050406030204" pitchFamily="18" charset="0"/>
                        </a:rPr>
                        <a:t>0 (1)</a:t>
                      </a:r>
                      <a:endParaRPr lang="en-PH" sz="2400"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7498909"/>
                  </a:ext>
                </a:extLst>
              </a:tr>
              <a:tr h="370840">
                <a:tc>
                  <a:txBody>
                    <a:bodyPr/>
                    <a:lstStyle/>
                    <a:p>
                      <a:pPr algn="ctr"/>
                      <a:r>
                        <a:rPr lang="en-US" dirty="0"/>
                        <a:t>Logarithmic Time</a:t>
                      </a:r>
                      <a:endParaRPr lang="en-PH"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Cambria Math" panose="02040503050406030204" pitchFamily="18" charset="0"/>
                          <a:ea typeface="Cambria Math" panose="02040503050406030204" pitchFamily="18" charset="0"/>
                        </a:rPr>
                        <a:t>0 (log n)</a:t>
                      </a:r>
                      <a:endParaRPr lang="en-PH" sz="2400"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9925497"/>
                  </a:ext>
                </a:extLst>
              </a:tr>
              <a:tr h="370840">
                <a:tc>
                  <a:txBody>
                    <a:bodyPr/>
                    <a:lstStyle/>
                    <a:p>
                      <a:pPr algn="ctr"/>
                      <a:r>
                        <a:rPr lang="en-US" dirty="0"/>
                        <a:t>Linear Time</a:t>
                      </a:r>
                      <a:endParaRPr lang="en-PH"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Cambria Math" panose="02040503050406030204" pitchFamily="18" charset="0"/>
                          <a:ea typeface="Cambria Math" panose="02040503050406030204" pitchFamily="18" charset="0"/>
                        </a:rPr>
                        <a:t>0 (n)</a:t>
                      </a:r>
                      <a:endParaRPr lang="en-PH" sz="2400"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5004163"/>
                  </a:ext>
                </a:extLst>
              </a:tr>
              <a:tr h="370840">
                <a:tc>
                  <a:txBody>
                    <a:bodyPr/>
                    <a:lstStyle/>
                    <a:p>
                      <a:pPr algn="ctr"/>
                      <a:r>
                        <a:rPr lang="en-US" dirty="0"/>
                        <a:t>Quasilinear Time</a:t>
                      </a:r>
                      <a:endParaRPr lang="en-PH"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Cambria Math" panose="02040503050406030204" pitchFamily="18" charset="0"/>
                          <a:ea typeface="Cambria Math" panose="02040503050406030204" pitchFamily="18" charset="0"/>
                        </a:rPr>
                        <a:t>0 (n log n)</a:t>
                      </a:r>
                      <a:endParaRPr lang="en-PH" sz="2400"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805251"/>
                  </a:ext>
                </a:extLst>
              </a:tr>
              <a:tr h="370840">
                <a:tc>
                  <a:txBody>
                    <a:bodyPr/>
                    <a:lstStyle/>
                    <a:p>
                      <a:pPr algn="ctr"/>
                      <a:r>
                        <a:rPr lang="en-US" dirty="0"/>
                        <a:t>Quadratic Time</a:t>
                      </a:r>
                      <a:endParaRPr lang="en-PH"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Cambria Math" panose="02040503050406030204" pitchFamily="18" charset="0"/>
                          <a:ea typeface="Cambria Math" panose="02040503050406030204" pitchFamily="18" charset="0"/>
                        </a:rPr>
                        <a:t>0 (n</a:t>
                      </a:r>
                      <a:r>
                        <a:rPr lang="en-US" sz="2400" baseline="30000" dirty="0">
                          <a:latin typeface="Cambria Math" panose="02040503050406030204" pitchFamily="18" charset="0"/>
                          <a:ea typeface="Cambria Math" panose="02040503050406030204" pitchFamily="18" charset="0"/>
                        </a:rPr>
                        <a:t>2</a:t>
                      </a:r>
                      <a:r>
                        <a:rPr lang="en-US" sz="2400" dirty="0">
                          <a:latin typeface="Cambria Math" panose="02040503050406030204" pitchFamily="18" charset="0"/>
                          <a:ea typeface="Cambria Math" panose="02040503050406030204" pitchFamily="18" charset="0"/>
                        </a:rPr>
                        <a:t>)</a:t>
                      </a:r>
                      <a:endParaRPr lang="en-PH" sz="2400"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4826689"/>
                  </a:ext>
                </a:extLst>
              </a:tr>
              <a:tr h="370840">
                <a:tc>
                  <a:txBody>
                    <a:bodyPr/>
                    <a:lstStyle/>
                    <a:p>
                      <a:pPr algn="ctr"/>
                      <a:r>
                        <a:rPr lang="en-US" dirty="0"/>
                        <a:t>Exponential Time</a:t>
                      </a:r>
                      <a:endParaRPr lang="en-PH"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Cambria Math" panose="02040503050406030204" pitchFamily="18" charset="0"/>
                          <a:ea typeface="Cambria Math" panose="02040503050406030204" pitchFamily="18" charset="0"/>
                        </a:rPr>
                        <a:t>0 (2</a:t>
                      </a:r>
                      <a:r>
                        <a:rPr lang="en-US" sz="2400" baseline="30000" dirty="0">
                          <a:latin typeface="Cambria Math" panose="02040503050406030204" pitchFamily="18" charset="0"/>
                          <a:ea typeface="Cambria Math" panose="02040503050406030204" pitchFamily="18" charset="0"/>
                        </a:rPr>
                        <a:t>n</a:t>
                      </a:r>
                      <a:r>
                        <a:rPr lang="en-US" sz="2400" dirty="0">
                          <a:latin typeface="Cambria Math" panose="02040503050406030204" pitchFamily="18" charset="0"/>
                          <a:ea typeface="Cambria Math" panose="02040503050406030204" pitchFamily="18" charset="0"/>
                        </a:rPr>
                        <a:t>)</a:t>
                      </a:r>
                      <a:endParaRPr lang="en-PH" sz="2400"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7025053"/>
                  </a:ext>
                </a:extLst>
              </a:tr>
              <a:tr h="370840">
                <a:tc>
                  <a:txBody>
                    <a:bodyPr/>
                    <a:lstStyle/>
                    <a:p>
                      <a:pPr algn="ctr"/>
                      <a:r>
                        <a:rPr lang="en-US" dirty="0"/>
                        <a:t>Factorial Time</a:t>
                      </a:r>
                      <a:endParaRPr lang="en-PH"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Cambria Math" panose="02040503050406030204" pitchFamily="18" charset="0"/>
                          <a:ea typeface="Cambria Math" panose="02040503050406030204" pitchFamily="18" charset="0"/>
                        </a:rPr>
                        <a:t>0 (n!)</a:t>
                      </a:r>
                      <a:endParaRPr lang="en-PH" sz="2400"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4922680"/>
                  </a:ext>
                </a:extLst>
              </a:tr>
            </a:tbl>
          </a:graphicData>
        </a:graphic>
      </p:graphicFrame>
      <p:sp>
        <p:nvSpPr>
          <p:cNvPr id="10" name="TextBox 9">
            <a:extLst>
              <a:ext uri="{FF2B5EF4-FFF2-40B4-BE49-F238E27FC236}">
                <a16:creationId xmlns:a16="http://schemas.microsoft.com/office/drawing/2014/main" id="{CE98053F-3FC4-0532-98E3-B4815667A04D}"/>
              </a:ext>
            </a:extLst>
          </p:cNvPr>
          <p:cNvSpPr txBox="1"/>
          <p:nvPr/>
        </p:nvSpPr>
        <p:spPr>
          <a:xfrm>
            <a:off x="3998759" y="5458088"/>
            <a:ext cx="4194482" cy="369332"/>
          </a:xfrm>
          <a:prstGeom prst="rect">
            <a:avLst/>
          </a:prstGeom>
          <a:noFill/>
        </p:spPr>
        <p:txBody>
          <a:bodyPr wrap="none" rtlCol="0">
            <a:spAutoFit/>
          </a:bodyPr>
          <a:lstStyle/>
          <a:p>
            <a:r>
              <a:rPr lang="en-PH" dirty="0">
                <a:solidFill>
                  <a:schemeClr val="tx1">
                    <a:lumMod val="50000"/>
                    <a:lumOff val="50000"/>
                  </a:schemeClr>
                </a:solidFill>
              </a:rPr>
              <a:t>Source: https://www.bigocheatsheet.com/</a:t>
            </a:r>
          </a:p>
        </p:txBody>
      </p:sp>
      <p:sp>
        <p:nvSpPr>
          <p:cNvPr id="12" name="TextBox 11">
            <a:extLst>
              <a:ext uri="{FF2B5EF4-FFF2-40B4-BE49-F238E27FC236}">
                <a16:creationId xmlns:a16="http://schemas.microsoft.com/office/drawing/2014/main" id="{5BE831AC-CC80-2B5A-4997-3F00D6AA8C59}"/>
              </a:ext>
            </a:extLst>
          </p:cNvPr>
          <p:cNvSpPr txBox="1"/>
          <p:nvPr/>
        </p:nvSpPr>
        <p:spPr>
          <a:xfrm>
            <a:off x="797491" y="4343052"/>
            <a:ext cx="10597018" cy="830997"/>
          </a:xfrm>
          <a:prstGeom prst="rect">
            <a:avLst/>
          </a:prstGeom>
          <a:noFill/>
        </p:spPr>
        <p:txBody>
          <a:bodyPr wrap="square">
            <a:spAutoFit/>
          </a:bodyPr>
          <a:lstStyle/>
          <a:p>
            <a:r>
              <a:rPr lang="en-US" sz="2400" dirty="0"/>
              <a:t>For example, if the input is a string, the </a:t>
            </a:r>
            <a:r>
              <a:rPr lang="en-US" sz="2400" b="1" dirty="0">
                <a:solidFill>
                  <a:srgbClr val="00B0F0"/>
                </a:solidFill>
              </a:rPr>
              <a:t>n</a:t>
            </a:r>
            <a:r>
              <a:rPr lang="en-US" sz="2400" dirty="0"/>
              <a:t> will be the length of the string. If it is a list, the </a:t>
            </a:r>
            <a:r>
              <a:rPr lang="en-US" sz="2400" b="1" dirty="0">
                <a:solidFill>
                  <a:srgbClr val="00B0F0"/>
                </a:solidFill>
              </a:rPr>
              <a:t>n</a:t>
            </a:r>
            <a:r>
              <a:rPr lang="en-US" sz="2400" dirty="0"/>
              <a:t> will be the length of the list and so on.</a:t>
            </a:r>
          </a:p>
        </p:txBody>
      </p:sp>
    </p:spTree>
    <p:extLst>
      <p:ext uri="{BB962C8B-B14F-4D97-AF65-F5344CB8AC3E}">
        <p14:creationId xmlns:p14="http://schemas.microsoft.com/office/powerpoint/2010/main" val="609015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88BDCA587B344BBA6CB1A93FAE6998" ma:contentTypeVersion="2" ma:contentTypeDescription="Create a new document." ma:contentTypeScope="" ma:versionID="7a8e4b6720badb2566a0cfeddfaf2856">
  <xsd:schema xmlns:xsd="http://www.w3.org/2001/XMLSchema" xmlns:xs="http://www.w3.org/2001/XMLSchema" xmlns:p="http://schemas.microsoft.com/office/2006/metadata/properties" xmlns:ns2="ba111d12-426d-4af0-bcb6-460e36974645" targetNamespace="http://schemas.microsoft.com/office/2006/metadata/properties" ma:root="true" ma:fieldsID="989b05398519136c88ba0a8d54e3c3da" ns2:_="">
    <xsd:import namespace="ba111d12-426d-4af0-bcb6-460e3697464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111d12-426d-4af0-bcb6-460e369746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61E20B-708A-4719-8C02-DA91A478A7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a111d12-426d-4af0-bcb6-460e369746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A3362E2-FA54-4262-AE94-2FA98FF8142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51370AF-26B9-4AFA-BA9D-5D4A7E1A67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1211</TotalTime>
  <Words>939</Words>
  <Application>Microsoft Office PowerPoint</Application>
  <PresentationFormat>Widescreen</PresentationFormat>
  <Paragraphs>163</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source-serif-pro</vt:lpstr>
      <vt:lpstr>Office Theme</vt:lpstr>
      <vt:lpstr>Computational Complexity</vt:lpstr>
      <vt:lpstr>What is Computational Complexity?</vt:lpstr>
      <vt:lpstr>Time Complexity</vt:lpstr>
      <vt:lpstr>Best Case, Average Case and Worst Case</vt:lpstr>
      <vt:lpstr>Best Case, Average Case and Worst Case</vt:lpstr>
      <vt:lpstr>Best Case, Average Case and Worst Case</vt:lpstr>
      <vt:lpstr>What is Big-O notation?</vt:lpstr>
      <vt:lpstr>PowerPoint Presentation</vt:lpstr>
      <vt:lpstr>PowerPoint Presentation</vt:lpstr>
      <vt:lpstr>Constant Time - 0(1)</vt:lpstr>
      <vt:lpstr>Logarithmic Time - 0(n)</vt:lpstr>
      <vt:lpstr>Linear Time - 0(n)</vt:lpstr>
      <vt:lpstr>Quasilinear Time - 0(n log n)</vt:lpstr>
      <vt:lpstr>Quadratic Time - 0(n2)</vt:lpstr>
      <vt:lpstr>Exponential Time - 0(2n)</vt:lpstr>
      <vt:lpstr>Factorial Time - 0(n!)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SLY Ponio</dc:creator>
  <cp:lastModifiedBy>Elizer Jr.</cp:lastModifiedBy>
  <cp:revision>188</cp:revision>
  <dcterms:created xsi:type="dcterms:W3CDTF">2022-05-11T03:47:05Z</dcterms:created>
  <dcterms:modified xsi:type="dcterms:W3CDTF">2023-09-12T01:57:35Z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0x0101007188BDCA587B344BBA6CB1A93FAE6998</vt:lpwstr>
  </property>
</Properties>
</file>