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367" r:id="rId6"/>
    <p:sldId id="368" r:id="rId7"/>
    <p:sldId id="370" r:id="rId8"/>
    <p:sldId id="369" r:id="rId9"/>
    <p:sldId id="338" r:id="rId10"/>
    <p:sldId id="354" r:id="rId11"/>
    <p:sldId id="355" r:id="rId12"/>
    <p:sldId id="357" r:id="rId13"/>
    <p:sldId id="358" r:id="rId14"/>
    <p:sldId id="359" r:id="rId15"/>
    <p:sldId id="349" r:id="rId16"/>
    <p:sldId id="346" r:id="rId17"/>
    <p:sldId id="361" r:id="rId18"/>
    <p:sldId id="298" r:id="rId19"/>
    <p:sldId id="351" r:id="rId20"/>
    <p:sldId id="363" r:id="rId21"/>
    <p:sldId id="364" r:id="rId22"/>
    <p:sldId id="366" r:id="rId23"/>
    <p:sldId id="3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D861-534F-45D5-BE42-D3E4BD5160D7}" v="13" dt="2022-10-27T12:02:36.535"/>
    <p1510:client id="{934E4527-33B5-4961-A6F1-41A69AF70A49}" v="27" dt="2022-10-28T03:27:18.096"/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er Jr. D. Ponio" userId="S::ejrdponio@national-u.edu.ph::4e5468f7-067c-4f0e-b67a-6ca5b479aa8b" providerId="AD" clId="Web-{1F32D861-534F-45D5-BE42-D3E4BD5160D7}"/>
    <pc:docChg chg="modSld">
      <pc:chgData name="Elizer Jr. D. Ponio" userId="S::ejrdponio@national-u.edu.ph::4e5468f7-067c-4f0e-b67a-6ca5b479aa8b" providerId="AD" clId="Web-{1F32D861-534F-45D5-BE42-D3E4BD5160D7}" dt="2022-10-27T12:02:33.582" v="6" actId="20577"/>
      <pc:docMkLst>
        <pc:docMk/>
      </pc:docMkLst>
      <pc:sldChg chg="modSp">
        <pc:chgData name="Elizer Jr. D. Ponio" userId="S::ejrdponio@national-u.edu.ph::4e5468f7-067c-4f0e-b67a-6ca5b479aa8b" providerId="AD" clId="Web-{1F32D861-534F-45D5-BE42-D3E4BD5160D7}" dt="2022-10-27T12:02:25.957" v="1" actId="20577"/>
        <pc:sldMkLst>
          <pc:docMk/>
          <pc:sldMk cId="313251158" sldId="359"/>
        </pc:sldMkLst>
        <pc:spChg chg="mod">
          <ac:chgData name="Elizer Jr. D. Ponio" userId="S::ejrdponio@national-u.edu.ph::4e5468f7-067c-4f0e-b67a-6ca5b479aa8b" providerId="AD" clId="Web-{1F32D861-534F-45D5-BE42-D3E4BD5160D7}" dt="2022-10-27T12:02:25.957" v="1" actId="20577"/>
          <ac:spMkLst>
            <pc:docMk/>
            <pc:sldMk cId="313251158" sldId="359"/>
            <ac:spMk id="5" creationId="{00AB32A2-B0F7-E948-2500-6DFE35866359}"/>
          </ac:spMkLst>
        </pc:spChg>
      </pc:sldChg>
      <pc:sldChg chg="modSp">
        <pc:chgData name="Elizer Jr. D. Ponio" userId="S::ejrdponio@national-u.edu.ph::4e5468f7-067c-4f0e-b67a-6ca5b479aa8b" providerId="AD" clId="Web-{1F32D861-534F-45D5-BE42-D3E4BD5160D7}" dt="2022-10-27T12:02:33.582" v="6" actId="20577"/>
        <pc:sldMkLst>
          <pc:docMk/>
          <pc:sldMk cId="2764051243" sldId="361"/>
        </pc:sldMkLst>
        <pc:spChg chg="mod">
          <ac:chgData name="Elizer Jr. D. Ponio" userId="S::ejrdponio@national-u.edu.ph::4e5468f7-067c-4f0e-b67a-6ca5b479aa8b" providerId="AD" clId="Web-{1F32D861-534F-45D5-BE42-D3E4BD5160D7}" dt="2022-10-27T12:02:33.582" v="6" actId="20577"/>
          <ac:spMkLst>
            <pc:docMk/>
            <pc:sldMk cId="2764051243" sldId="361"/>
            <ac:spMk id="5" creationId="{151D0EDD-C9CC-47E3-7D29-CF1F34E1B44B}"/>
          </ac:spMkLst>
        </pc:spChg>
      </pc:sldChg>
    </pc:docChg>
  </pc:docChgLst>
  <pc:docChgLst>
    <pc:chgData name="Elizer Jr. D. Ponio" userId="S::ejrdponio@national-u.edu.ph::4e5468f7-067c-4f0e-b67a-6ca5b479aa8b" providerId="AD" clId="Web-{934E4527-33B5-4961-A6F1-41A69AF70A49}"/>
    <pc:docChg chg="modSld">
      <pc:chgData name="Elizer Jr. D. Ponio" userId="S::ejrdponio@national-u.edu.ph::4e5468f7-067c-4f0e-b67a-6ca5b479aa8b" providerId="AD" clId="Web-{934E4527-33B5-4961-A6F1-41A69AF70A49}" dt="2022-10-28T03:27:15.939" v="18" actId="20577"/>
      <pc:docMkLst>
        <pc:docMk/>
      </pc:docMkLst>
      <pc:sldChg chg="modSp">
        <pc:chgData name="Elizer Jr. D. Ponio" userId="S::ejrdponio@national-u.edu.ph::4e5468f7-067c-4f0e-b67a-6ca5b479aa8b" providerId="AD" clId="Web-{934E4527-33B5-4961-A6F1-41A69AF70A49}" dt="2022-10-28T03:26:31.484" v="1" actId="20577"/>
        <pc:sldMkLst>
          <pc:docMk/>
          <pc:sldMk cId="4005017068" sldId="257"/>
        </pc:sldMkLst>
        <pc:spChg chg="mod">
          <ac:chgData name="Elizer Jr. D. Ponio" userId="S::ejrdponio@national-u.edu.ph::4e5468f7-067c-4f0e-b67a-6ca5b479aa8b" providerId="AD" clId="Web-{934E4527-33B5-4961-A6F1-41A69AF70A49}" dt="2022-10-28T03:26:31.484" v="1" actId="20577"/>
          <ac:spMkLst>
            <pc:docMk/>
            <pc:sldMk cId="4005017068" sldId="257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6:51.204" v="3" actId="20577"/>
        <pc:sldMkLst>
          <pc:docMk/>
          <pc:sldMk cId="1111993065" sldId="298"/>
        </pc:sldMkLst>
        <pc:spChg chg="mod">
          <ac:chgData name="Elizer Jr. D. Ponio" userId="S::ejrdponio@national-u.edu.ph::4e5468f7-067c-4f0e-b67a-6ca5b479aa8b" providerId="AD" clId="Web-{934E4527-33B5-4961-A6F1-41A69AF70A49}" dt="2022-10-28T03:26:51.204" v="3" actId="20577"/>
          <ac:spMkLst>
            <pc:docMk/>
            <pc:sldMk cId="1111993065" sldId="298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5.939" v="18" actId="20577"/>
        <pc:sldMkLst>
          <pc:docMk/>
          <pc:sldMk cId="3593981683" sldId="363"/>
        </pc:sldMkLst>
        <pc:spChg chg="mod">
          <ac:chgData name="Elizer Jr. D. Ponio" userId="S::ejrdponio@national-u.edu.ph::4e5468f7-067c-4f0e-b67a-6ca5b479aa8b" providerId="AD" clId="Web-{934E4527-33B5-4961-A6F1-41A69AF70A49}" dt="2022-10-28T03:27:15.939" v="18" actId="20577"/>
          <ac:spMkLst>
            <pc:docMk/>
            <pc:sldMk cId="3593981683" sldId="363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3.236" v="17" actId="20577"/>
        <pc:sldMkLst>
          <pc:docMk/>
          <pc:sldMk cId="4022047535" sldId="364"/>
        </pc:sldMkLst>
        <pc:spChg chg="mod">
          <ac:chgData name="Elizer Jr. D. Ponio" userId="S::ejrdponio@national-u.edu.ph::4e5468f7-067c-4f0e-b67a-6ca5b479aa8b" providerId="AD" clId="Web-{934E4527-33B5-4961-A6F1-41A69AF70A49}" dt="2022-10-28T03:27:13.236" v="17" actId="20577"/>
          <ac:spMkLst>
            <pc:docMk/>
            <pc:sldMk cId="4022047535" sldId="364"/>
            <ac:spMk id="2" creationId="{6A3DCE86-C2BA-4713-9E7A-73589E8D6CCF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05.767" v="13" actId="20577"/>
        <pc:sldMkLst>
          <pc:docMk/>
          <pc:sldMk cId="2173408519" sldId="365"/>
        </pc:sldMkLst>
        <pc:spChg chg="mod">
          <ac:chgData name="Elizer Jr. D. Ponio" userId="S::ejrdponio@national-u.edu.ph::4e5468f7-067c-4f0e-b67a-6ca5b479aa8b" providerId="AD" clId="Web-{934E4527-33B5-4961-A6F1-41A69AF70A49}" dt="2022-10-28T03:27:05.767" v="13" actId="20577"/>
          <ac:spMkLst>
            <pc:docMk/>
            <pc:sldMk cId="2173408519" sldId="365"/>
            <ac:spMk id="5" creationId="{3444037F-B658-D82C-5DCA-53E8AA1493D7}"/>
          </ac:spMkLst>
        </pc:spChg>
      </pc:sldChg>
      <pc:sldChg chg="modSp">
        <pc:chgData name="Elizer Jr. D. Ponio" userId="S::ejrdponio@national-u.edu.ph::4e5468f7-067c-4f0e-b67a-6ca5b479aa8b" providerId="AD" clId="Web-{934E4527-33B5-4961-A6F1-41A69AF70A49}" dt="2022-10-28T03:27:10.752" v="15" actId="20577"/>
        <pc:sldMkLst>
          <pc:docMk/>
          <pc:sldMk cId="1131418114" sldId="366"/>
        </pc:sldMkLst>
        <pc:spChg chg="mod">
          <ac:chgData name="Elizer Jr. D. Ponio" userId="S::ejrdponio@national-u.edu.ph::4e5468f7-067c-4f0e-b67a-6ca5b479aa8b" providerId="AD" clId="Web-{934E4527-33B5-4961-A6F1-41A69AF70A49}" dt="2022-10-28T03:27:10.752" v="15" actId="20577"/>
          <ac:spMkLst>
            <pc:docMk/>
            <pc:sldMk cId="1131418114" sldId="366"/>
            <ac:spMk id="104" creationId="{7A571A29-9147-3915-D4CA-68A03DB61B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412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2527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9867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524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664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222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46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672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25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127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3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618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39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Greedy methods are have pre defined procedures and we follow those procedures to get the optimal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57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830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05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07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43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120067" y="5159989"/>
            <a:ext cx="4201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Four: </a:t>
            </a:r>
            <a:br>
              <a:rPr lang="en-PH" b="1" dirty="0"/>
            </a:br>
            <a:r>
              <a:rPr lang="en-PH" b="1" dirty="0"/>
              <a:t>Home -&gt; 7-11 -&gt;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0508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0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704116" y="5258464"/>
            <a:ext cx="345397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3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03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 found the shortest path using Breadth First Search!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0066AA-D9D0-F5A6-AB51-E03C7AC01C49}"/>
              </a:ext>
            </a:extLst>
          </p:cNvPr>
          <p:cNvSpPr txBox="1">
            <a:spLocks/>
          </p:cNvSpPr>
          <p:nvPr/>
        </p:nvSpPr>
        <p:spPr>
          <a:xfrm>
            <a:off x="1524000" y="3619439"/>
            <a:ext cx="9144000" cy="958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But the shortest path is not always the fastest path!</a:t>
            </a:r>
          </a:p>
        </p:txBody>
      </p:sp>
    </p:spTree>
    <p:extLst>
      <p:ext uri="{BB962C8B-B14F-4D97-AF65-F5344CB8AC3E}">
        <p14:creationId xmlns:p14="http://schemas.microsoft.com/office/powerpoint/2010/main" val="408973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2381874" y="5253404"/>
            <a:ext cx="742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travel time from home to school?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355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Fastest Path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0EDD-C9CC-47E3-7D29-CF1F34E1B44B}"/>
              </a:ext>
            </a:extLst>
          </p:cNvPr>
          <p:cNvSpPr txBox="1"/>
          <p:nvPr/>
        </p:nvSpPr>
        <p:spPr>
          <a:xfrm>
            <a:off x="5015420" y="5253404"/>
            <a:ext cx="2161168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PH" b="1" dirty="0"/>
              <a:t>Route Five: </a:t>
            </a:r>
            <a:br>
              <a:rPr lang="en-PH" b="1" dirty="0"/>
            </a:br>
            <a:r>
              <a:rPr lang="en-PH" b="1" dirty="0"/>
              <a:t>7-11 -&gt;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29 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</p:spTree>
    <p:extLst>
      <p:ext uri="{BB962C8B-B14F-4D97-AF65-F5344CB8AC3E}">
        <p14:creationId xmlns:p14="http://schemas.microsoft.com/office/powerpoint/2010/main" val="27640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Dijkstra’s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</a:rPr>
              <a:t>Dijkstra's algorithm allows us to find the path with the least amount of cost between any two vertices of a 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b="1" dirty="0"/>
          </a:p>
          <a:p>
            <a:pPr algn="l"/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Find the “cheapest“ node. This is the node you can get to in the least amount of time.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b="0" i="0" dirty="0">
                <a:effectLst/>
              </a:rPr>
              <a:t>Update the costs of </a:t>
            </a:r>
            <a:r>
              <a:rPr lang="en-US" sz="3100" dirty="0"/>
              <a:t>the neighbors of this node. 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Repeat until you have done this for every node in the graph.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/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/>
              <a:t>Calculate the final path.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97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78176" y="469655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B37295-C9CF-2907-6313-535E17F1F238}"/>
              </a:ext>
            </a:extLst>
          </p:cNvPr>
          <p:cNvSpPr txBox="1"/>
          <p:nvPr/>
        </p:nvSpPr>
        <p:spPr>
          <a:xfrm>
            <a:off x="3180032" y="5238202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the </a:t>
            </a:r>
            <a:r>
              <a:rPr lang="en-PH" b="1" dirty="0">
                <a:solidFill>
                  <a:srgbClr val="00B050"/>
                </a:solidFill>
              </a:rPr>
              <a:t>cost</a:t>
            </a:r>
            <a:r>
              <a:rPr lang="en-PH" dirty="0"/>
              <a:t> for nodes that are adjacent from the starting point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E777A-0FFC-6779-2F1F-D8B69C3AABB7}"/>
              </a:ext>
            </a:extLst>
          </p:cNvPr>
          <p:cNvSpPr txBox="1"/>
          <p:nvPr/>
        </p:nvSpPr>
        <p:spPr>
          <a:xfrm>
            <a:off x="3180032" y="5657713"/>
            <a:ext cx="619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Put </a:t>
            </a:r>
            <a:r>
              <a:rPr lang="en-PH" b="1" dirty="0">
                <a:solidFill>
                  <a:srgbClr val="FF0000"/>
                </a:solidFill>
              </a:rPr>
              <a:t>∞</a:t>
            </a:r>
            <a:r>
              <a:rPr lang="en-PH" dirty="0"/>
              <a:t> for nodes that are non-adjacent from the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5939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/>
      <p:bldP spid="40" grpId="0"/>
      <p:bldP spid="41" grpId="0"/>
      <p:bldP spid="42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Dijkstra’s Algorithm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E8BDDA-7EE8-562E-33EA-6A88A0DD6087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E1ACCD-5A2F-797E-D68B-6AD47D0F694C}"/>
              </a:ext>
            </a:extLst>
          </p:cNvPr>
          <p:cNvSpPr/>
          <p:nvPr/>
        </p:nvSpPr>
        <p:spPr>
          <a:xfrm>
            <a:off x="4440398" y="172414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F2928F-355D-5906-0A72-D7AF62C1CC6F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4844D7-6E52-CE21-84DD-48522AD48C5B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7D920-973E-B16F-AE94-B256FE809B6E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5CCA0C-6898-35EB-F028-7ABEAB1BFAF1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62524" y="2037296"/>
            <a:ext cx="2426267" cy="5939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B01674-A977-C0F5-98E1-E47C32DCE623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2750048" y="2037296"/>
            <a:ext cx="1690350" cy="988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24994-C9AF-2BDD-D720-6B3A735A190D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A6BDB-56F6-89E0-0433-337B5D466303}"/>
              </a:ext>
            </a:extLst>
          </p:cNvPr>
          <p:cNvCxnSpPr>
            <a:cxnSpLocks/>
            <a:stCxn id="16" idx="7"/>
            <a:endCxn id="9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DB36AF4-6318-1DB6-EA69-6B17C89925DF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7991B-5AD1-677D-F87D-D42A55D67048}"/>
              </a:ext>
            </a:extLst>
          </p:cNvPr>
          <p:cNvCxnSpPr>
            <a:cxnSpLocks/>
            <a:stCxn id="14" idx="0"/>
            <a:endCxn id="3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C63ED9A-C4C6-E6E4-D28C-55DB21C8390D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9C6AD2-94CE-8C64-6188-BE113B5BF70C}"/>
              </a:ext>
            </a:extLst>
          </p:cNvPr>
          <p:cNvCxnSpPr>
            <a:cxnSpLocks/>
            <a:stCxn id="8" idx="5"/>
            <a:endCxn id="16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56A19F-D429-3EEF-8595-79241B54D467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012567-9FD2-A576-9E30-E2C19CA5B127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2B5A99-041C-4869-65B0-1D3A9AAB87F6}"/>
              </a:ext>
            </a:extLst>
          </p:cNvPr>
          <p:cNvSpPr txBox="1"/>
          <p:nvPr/>
        </p:nvSpPr>
        <p:spPr>
          <a:xfrm>
            <a:off x="2165488" y="3059837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9C0CC-25B8-2DD8-3A3E-647ECB0B78C9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8751B-06EE-E908-1B0A-D0FD88550082}"/>
              </a:ext>
            </a:extLst>
          </p:cNvPr>
          <p:cNvSpPr txBox="1"/>
          <p:nvPr/>
        </p:nvSpPr>
        <p:spPr>
          <a:xfrm rot="19715579">
            <a:off x="2982504" y="2225612"/>
            <a:ext cx="8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5034BA-4733-EF7C-CBFA-E4FD7DF45772}"/>
              </a:ext>
            </a:extLst>
          </p:cNvPr>
          <p:cNvSpPr txBox="1"/>
          <p:nvPr/>
        </p:nvSpPr>
        <p:spPr>
          <a:xfrm rot="1698127">
            <a:off x="3050931" y="3498128"/>
            <a:ext cx="94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10 mins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A080-FFC5-57B8-6AB8-485D52DDE490}"/>
              </a:ext>
            </a:extLst>
          </p:cNvPr>
          <p:cNvSpPr txBox="1"/>
          <p:nvPr/>
        </p:nvSpPr>
        <p:spPr>
          <a:xfrm>
            <a:off x="5791018" y="4400719"/>
            <a:ext cx="8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8 mins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D792-470F-9BA8-CFF3-FA710F8F801D}"/>
              </a:ext>
            </a:extLst>
          </p:cNvPr>
          <p:cNvSpPr txBox="1"/>
          <p:nvPr/>
        </p:nvSpPr>
        <p:spPr>
          <a:xfrm rot="19705927">
            <a:off x="4909486" y="3474383"/>
            <a:ext cx="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5C2462-B1DE-12A3-A9CC-202991067158}"/>
              </a:ext>
            </a:extLst>
          </p:cNvPr>
          <p:cNvSpPr txBox="1"/>
          <p:nvPr/>
        </p:nvSpPr>
        <p:spPr>
          <a:xfrm rot="19622466">
            <a:off x="6431522" y="2392872"/>
            <a:ext cx="81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5 mins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4B45A0-2C0A-8592-A2C0-BCAD6A7809CA}"/>
              </a:ext>
            </a:extLst>
          </p:cNvPr>
          <p:cNvSpPr txBox="1"/>
          <p:nvPr/>
        </p:nvSpPr>
        <p:spPr>
          <a:xfrm>
            <a:off x="5937365" y="1694971"/>
            <a:ext cx="9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21 mins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66A64-98ED-CB4A-3E84-6A4EE75B571E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12 mins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7EF88-8929-8A4D-C512-34180A5D4DAB}"/>
              </a:ext>
            </a:extLst>
          </p:cNvPr>
          <p:cNvSpPr txBox="1"/>
          <p:nvPr/>
        </p:nvSpPr>
        <p:spPr>
          <a:xfrm rot="1565730">
            <a:off x="8835018" y="2215836"/>
            <a:ext cx="83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4 mins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8CB4F-71DB-FB89-E252-D96A4A40FB32}"/>
              </a:ext>
            </a:extLst>
          </p:cNvPr>
          <p:cNvSpPr txBox="1"/>
          <p:nvPr/>
        </p:nvSpPr>
        <p:spPr>
          <a:xfrm>
            <a:off x="4436296" y="1885725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01E5F-D863-F871-A110-4BD84A0F8B89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AECBB3-F5E1-181B-D037-6D2D9114EF72}"/>
              </a:ext>
            </a:extLst>
          </p:cNvPr>
          <p:cNvSpPr txBox="1"/>
          <p:nvPr/>
        </p:nvSpPr>
        <p:spPr>
          <a:xfrm>
            <a:off x="4495393" y="420346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D535AD-9D62-D07F-05DE-34CCFABC0D66}"/>
              </a:ext>
            </a:extLst>
          </p:cNvPr>
          <p:cNvSpPr txBox="1"/>
          <p:nvPr/>
        </p:nvSpPr>
        <p:spPr>
          <a:xfrm>
            <a:off x="6061127" y="3046887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733162-80AD-69B4-64B9-22619FD96097}"/>
              </a:ext>
            </a:extLst>
          </p:cNvPr>
          <p:cNvSpPr txBox="1"/>
          <p:nvPr/>
        </p:nvSpPr>
        <p:spPr>
          <a:xfrm>
            <a:off x="7543786" y="4193228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FA129A-668B-6EAB-61F3-120A2AC62CB3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4751461" y="2350447"/>
            <a:ext cx="0" cy="17079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C836DE-0FCA-6021-9D9C-78C8BDAEDFDE}"/>
              </a:ext>
            </a:extLst>
          </p:cNvPr>
          <p:cNvSpPr txBox="1"/>
          <p:nvPr/>
        </p:nvSpPr>
        <p:spPr>
          <a:xfrm rot="5400000">
            <a:off x="4075346" y="295065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2 mins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52B6-9B78-8607-904B-08354EA46892}"/>
              </a:ext>
            </a:extLst>
          </p:cNvPr>
          <p:cNvSpPr txBox="1"/>
          <p:nvPr/>
        </p:nvSpPr>
        <p:spPr>
          <a:xfrm>
            <a:off x="4561203" y="1279837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55D561-EEF9-E1E3-D98B-235AE29995C7}"/>
              </a:ext>
            </a:extLst>
          </p:cNvPr>
          <p:cNvSpPr txBox="1"/>
          <p:nvPr/>
        </p:nvSpPr>
        <p:spPr>
          <a:xfrm>
            <a:off x="4524721" y="4681978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4DB0B-5ED2-DE62-7DD8-9D276A0BE552}"/>
              </a:ext>
            </a:extLst>
          </p:cNvPr>
          <p:cNvSpPr txBox="1"/>
          <p:nvPr/>
        </p:nvSpPr>
        <p:spPr>
          <a:xfrm>
            <a:off x="6122042" y="3473149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AF780-FA8C-0BB6-C310-61A84F35CF56}"/>
              </a:ext>
            </a:extLst>
          </p:cNvPr>
          <p:cNvSpPr txBox="1"/>
          <p:nvPr/>
        </p:nvSpPr>
        <p:spPr>
          <a:xfrm>
            <a:off x="7565816" y="4598474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8BD84-5736-4859-CEDD-C37B104D3819}"/>
              </a:ext>
            </a:extLst>
          </p:cNvPr>
          <p:cNvSpPr txBox="1"/>
          <p:nvPr/>
        </p:nvSpPr>
        <p:spPr>
          <a:xfrm>
            <a:off x="7578493" y="1391877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94FB1A-22F7-8250-171B-3E2ED4F5F5D6}"/>
              </a:ext>
            </a:extLst>
          </p:cNvPr>
          <p:cNvSpPr txBox="1"/>
          <p:nvPr/>
        </p:nvSpPr>
        <p:spPr>
          <a:xfrm>
            <a:off x="10233641" y="2639206"/>
            <a:ext cx="4539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99DA0-DF7E-BBC4-8B18-80FB3343513C}"/>
              </a:ext>
            </a:extLst>
          </p:cNvPr>
          <p:cNvSpPr txBox="1"/>
          <p:nvPr/>
        </p:nvSpPr>
        <p:spPr>
          <a:xfrm>
            <a:off x="4574805" y="4673812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95175-9319-6092-00C9-F4396FE488E5}"/>
              </a:ext>
            </a:extLst>
          </p:cNvPr>
          <p:cNvSpPr txBox="1"/>
          <p:nvPr/>
        </p:nvSpPr>
        <p:spPr>
          <a:xfrm>
            <a:off x="3293090" y="5102868"/>
            <a:ext cx="611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00B050"/>
                </a:solidFill>
              </a:rPr>
              <a:t>20 minutes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69921-EE1E-F4DE-01E6-535905264838}"/>
              </a:ext>
            </a:extLst>
          </p:cNvPr>
          <p:cNvSpPr txBox="1"/>
          <p:nvPr/>
        </p:nvSpPr>
        <p:spPr>
          <a:xfrm>
            <a:off x="6094790" y="3456711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C21572-F1D8-1B9C-2802-7CD67D26FB2F}"/>
              </a:ext>
            </a:extLst>
          </p:cNvPr>
          <p:cNvSpPr txBox="1"/>
          <p:nvPr/>
        </p:nvSpPr>
        <p:spPr>
          <a:xfrm>
            <a:off x="7551628" y="1355476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0541C6-039D-53A6-5A5E-C53DC1731758}"/>
              </a:ext>
            </a:extLst>
          </p:cNvPr>
          <p:cNvSpPr txBox="1"/>
          <p:nvPr/>
        </p:nvSpPr>
        <p:spPr>
          <a:xfrm>
            <a:off x="10181105" y="2618794"/>
            <a:ext cx="5084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220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9" grpId="0" animBg="1"/>
      <p:bldP spid="16" grpId="0" animBg="1"/>
      <p:bldP spid="37" grpId="1"/>
      <p:bldP spid="38" grpId="0"/>
      <p:bldP spid="40" grpId="0"/>
      <p:bldP spid="41" grpId="0"/>
      <p:bldP spid="5" grpId="0"/>
      <p:bldP spid="45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085" y="22372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use cases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A9BF81-5528-00EC-5DA4-4D91B58DA54E}"/>
              </a:ext>
            </a:extLst>
          </p:cNvPr>
          <p:cNvSpPr/>
          <p:nvPr/>
        </p:nvSpPr>
        <p:spPr>
          <a:xfrm>
            <a:off x="7691876" y="21391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DC0D4C-EA6A-D5D1-2B44-E76C1AC9FAB3}"/>
              </a:ext>
            </a:extLst>
          </p:cNvPr>
          <p:cNvSpPr/>
          <p:nvPr/>
        </p:nvSpPr>
        <p:spPr>
          <a:xfrm>
            <a:off x="4643483" y="21002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03993-AB9C-F9DC-B865-190E2FF8D489}"/>
              </a:ext>
            </a:extLst>
          </p:cNvPr>
          <p:cNvSpPr/>
          <p:nvPr/>
        </p:nvSpPr>
        <p:spPr>
          <a:xfrm>
            <a:off x="9392875" y="329382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D3B9D-61A8-E9C1-1EF5-E28AF8999D84}"/>
              </a:ext>
            </a:extLst>
          </p:cNvPr>
          <p:cNvSpPr/>
          <p:nvPr/>
        </p:nvSpPr>
        <p:spPr>
          <a:xfrm>
            <a:off x="2422115" y="32901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8C72ED-7086-C5D9-78B6-5C39764737E8}"/>
              </a:ext>
            </a:extLst>
          </p:cNvPr>
          <p:cNvCxnSpPr>
            <a:cxnSpLocks/>
            <a:stCxn id="48" idx="6"/>
            <a:endCxn id="42" idx="2"/>
          </p:cNvCxnSpPr>
          <p:nvPr/>
        </p:nvCxnSpPr>
        <p:spPr>
          <a:xfrm>
            <a:off x="5265609" y="24134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4323E5-8A91-F3CC-3FCA-4CD0C38D22F6}"/>
              </a:ext>
            </a:extLst>
          </p:cNvPr>
          <p:cNvCxnSpPr>
            <a:cxnSpLocks/>
            <a:stCxn id="50" idx="7"/>
            <a:endCxn id="48" idx="2"/>
          </p:cNvCxnSpPr>
          <p:nvPr/>
        </p:nvCxnSpPr>
        <p:spPr>
          <a:xfrm flipV="1">
            <a:off x="2953133" y="24134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9139DD-116F-67B2-BDE9-E6420A90DF64}"/>
              </a:ext>
            </a:extLst>
          </p:cNvPr>
          <p:cNvCxnSpPr>
            <a:cxnSpLocks/>
            <a:stCxn id="42" idx="6"/>
            <a:endCxn id="49" idx="1"/>
          </p:cNvCxnSpPr>
          <p:nvPr/>
        </p:nvCxnSpPr>
        <p:spPr>
          <a:xfrm>
            <a:off x="8314002" y="2452286"/>
            <a:ext cx="1169981" cy="9332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825FE4-E7F5-8B41-F2AC-661283C52DC1}"/>
              </a:ext>
            </a:extLst>
          </p:cNvPr>
          <p:cNvCxnSpPr>
            <a:cxnSpLocks/>
            <a:stCxn id="58" idx="7"/>
            <a:endCxn id="42" idx="3"/>
          </p:cNvCxnSpPr>
          <p:nvPr/>
        </p:nvCxnSpPr>
        <p:spPr>
          <a:xfrm flipV="1">
            <a:off x="5174501" y="2673717"/>
            <a:ext cx="2608483" cy="183203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C4EEFBE-58D9-BCEA-2F97-014332B0FE04}"/>
              </a:ext>
            </a:extLst>
          </p:cNvPr>
          <p:cNvSpPr/>
          <p:nvPr/>
        </p:nvSpPr>
        <p:spPr>
          <a:xfrm>
            <a:off x="7691876" y="44142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EDBE3D-A144-7AAD-13D3-3A4649411A59}"/>
              </a:ext>
            </a:extLst>
          </p:cNvPr>
          <p:cNvCxnSpPr>
            <a:cxnSpLocks/>
            <a:stCxn id="56" idx="6"/>
            <a:endCxn id="49" idx="3"/>
          </p:cNvCxnSpPr>
          <p:nvPr/>
        </p:nvCxnSpPr>
        <p:spPr>
          <a:xfrm flipV="1">
            <a:off x="8314002" y="3828406"/>
            <a:ext cx="1169981" cy="8989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110E078-5A03-3379-3D54-56AB2B6C14F2}"/>
              </a:ext>
            </a:extLst>
          </p:cNvPr>
          <p:cNvSpPr/>
          <p:nvPr/>
        </p:nvSpPr>
        <p:spPr>
          <a:xfrm>
            <a:off x="4643483" y="44140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3EBC22-9353-E225-5D01-E71C208DB004}"/>
              </a:ext>
            </a:extLst>
          </p:cNvPr>
          <p:cNvCxnSpPr>
            <a:cxnSpLocks/>
            <a:stCxn id="50" idx="5"/>
            <a:endCxn id="58" idx="2"/>
          </p:cNvCxnSpPr>
          <p:nvPr/>
        </p:nvCxnSpPr>
        <p:spPr>
          <a:xfrm>
            <a:off x="2953133" y="38247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80921E-D6AB-AEEC-AF95-401EB209CB92}"/>
              </a:ext>
            </a:extLst>
          </p:cNvPr>
          <p:cNvCxnSpPr>
            <a:cxnSpLocks/>
            <a:stCxn id="58" idx="6"/>
            <a:endCxn id="56" idx="2"/>
          </p:cNvCxnSpPr>
          <p:nvPr/>
        </p:nvCxnSpPr>
        <p:spPr>
          <a:xfrm>
            <a:off x="5265609" y="47271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8AB2F3-4F3A-2375-D98C-C97F9FB42FC3}"/>
              </a:ext>
            </a:extLst>
          </p:cNvPr>
          <p:cNvSpPr txBox="1"/>
          <p:nvPr/>
        </p:nvSpPr>
        <p:spPr>
          <a:xfrm rot="19715579">
            <a:off x="3180019" y="25614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2DCADC-2E56-9C63-19B2-42A0F286C034}"/>
              </a:ext>
            </a:extLst>
          </p:cNvPr>
          <p:cNvSpPr txBox="1"/>
          <p:nvPr/>
        </p:nvSpPr>
        <p:spPr>
          <a:xfrm rot="1698127">
            <a:off x="3218052" y="427207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8ECC95-1AF9-1AEB-54D1-5B2BCDA8128F}"/>
              </a:ext>
            </a:extLst>
          </p:cNvPr>
          <p:cNvSpPr txBox="1"/>
          <p:nvPr/>
        </p:nvSpPr>
        <p:spPr>
          <a:xfrm>
            <a:off x="6299085" y="4756319"/>
            <a:ext cx="65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50CA1-4C65-975D-DA47-AA218C75C71D}"/>
              </a:ext>
            </a:extLst>
          </p:cNvPr>
          <p:cNvSpPr txBox="1"/>
          <p:nvPr/>
        </p:nvSpPr>
        <p:spPr>
          <a:xfrm>
            <a:off x="6140450" y="2050571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64833D-EDFF-FA16-C63A-8AAE84845AC2}"/>
              </a:ext>
            </a:extLst>
          </p:cNvPr>
          <p:cNvSpPr txBox="1"/>
          <p:nvPr/>
        </p:nvSpPr>
        <p:spPr>
          <a:xfrm rot="2253410">
            <a:off x="8779748" y="2589963"/>
            <a:ext cx="63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EBA2003-022F-DF22-1F5B-1822D80D1646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>
          <a:xfrm>
            <a:off x="5174501" y="2634866"/>
            <a:ext cx="2608483" cy="18710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D459445-758D-D439-4351-CFF53C23EE52}"/>
              </a:ext>
            </a:extLst>
          </p:cNvPr>
          <p:cNvSpPr txBox="1"/>
          <p:nvPr/>
        </p:nvSpPr>
        <p:spPr>
          <a:xfrm rot="2165859">
            <a:off x="5781493" y="2843025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$ 20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5C2CC-7D5D-F621-18A8-93DEF0993858}"/>
              </a:ext>
            </a:extLst>
          </p:cNvPr>
          <p:cNvSpPr txBox="1"/>
          <p:nvPr/>
        </p:nvSpPr>
        <p:spPr>
          <a:xfrm rot="19423962">
            <a:off x="5272796" y="3718939"/>
            <a:ext cx="71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FE832-9CD2-357E-4C7D-1BF08BEE5255}"/>
              </a:ext>
            </a:extLst>
          </p:cNvPr>
          <p:cNvSpPr txBox="1"/>
          <p:nvPr/>
        </p:nvSpPr>
        <p:spPr>
          <a:xfrm rot="19327828">
            <a:off x="8695055" y="4321080"/>
            <a:ext cx="6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$ 10</a:t>
            </a:r>
          </a:p>
        </p:txBody>
      </p:sp>
      <p:pic>
        <p:nvPicPr>
          <p:cNvPr id="93" name="Picture 92" descr="Text&#10;&#10;Description automatically generated">
            <a:extLst>
              <a:ext uri="{FF2B5EF4-FFF2-40B4-BE49-F238E27FC236}">
                <a16:creationId xmlns:a16="http://schemas.microsoft.com/office/drawing/2014/main" id="{A0F7B71D-8189-F7FD-F785-29F4CD4CB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18" y="3153824"/>
            <a:ext cx="638733" cy="898957"/>
          </a:xfrm>
          <a:prstGeom prst="rect">
            <a:avLst/>
          </a:prstGeom>
        </p:spPr>
      </p:pic>
      <p:pic>
        <p:nvPicPr>
          <p:cNvPr id="95" name="Picture 9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D498EC1A-CE79-95CD-8F18-5DED2A4A8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2" y="3153823"/>
            <a:ext cx="644536" cy="898958"/>
          </a:xfrm>
          <a:prstGeom prst="rect">
            <a:avLst/>
          </a:prstGeom>
        </p:spPr>
      </p:pic>
      <p:pic>
        <p:nvPicPr>
          <p:cNvPr id="97" name="Picture 96" descr="Graphical user interface&#10;&#10;Description automatically generated">
            <a:extLst>
              <a:ext uri="{FF2B5EF4-FFF2-40B4-BE49-F238E27FC236}">
                <a16:creationId xmlns:a16="http://schemas.microsoft.com/office/drawing/2014/main" id="{AD761F64-DC93-E418-36B8-3D5EBBD9D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50" y="5173526"/>
            <a:ext cx="643991" cy="898958"/>
          </a:xfrm>
          <a:prstGeom prst="rect">
            <a:avLst/>
          </a:prstGeom>
        </p:spPr>
      </p:pic>
      <p:pic>
        <p:nvPicPr>
          <p:cNvPr id="99" name="Picture 9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A96F49FD-F2DB-1084-38F8-967058A55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876" y="5173526"/>
            <a:ext cx="643990" cy="898957"/>
          </a:xfrm>
          <a:prstGeom prst="rect">
            <a:avLst/>
          </a:prstGeom>
        </p:spPr>
      </p:pic>
      <p:pic>
        <p:nvPicPr>
          <p:cNvPr id="101" name="Picture 100" descr="A picture containing text&#10;&#10;Description automatically generated">
            <a:extLst>
              <a:ext uri="{FF2B5EF4-FFF2-40B4-BE49-F238E27FC236}">
                <a16:creationId xmlns:a16="http://schemas.microsoft.com/office/drawing/2014/main" id="{8F0D44FC-F0E7-8274-A137-2A823981A2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49" y="1141929"/>
            <a:ext cx="643991" cy="898959"/>
          </a:xfrm>
          <a:prstGeom prst="rect">
            <a:avLst/>
          </a:prstGeom>
        </p:spPr>
      </p:pic>
      <p:pic>
        <p:nvPicPr>
          <p:cNvPr id="103" name="Picture 10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2774E3-3595-2E6C-1EE7-F097A1B554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206" y="1156433"/>
            <a:ext cx="661330" cy="92316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A571A29-9147-3915-D4CA-68A03DB61B82}"/>
              </a:ext>
            </a:extLst>
          </p:cNvPr>
          <p:cNvSpPr txBox="1"/>
          <p:nvPr/>
        </p:nvSpPr>
        <p:spPr>
          <a:xfrm>
            <a:off x="121397" y="4425131"/>
            <a:ext cx="315520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PH" sz="1500" b="1" dirty="0"/>
              <a:t>Trade your way for a better card</a:t>
            </a:r>
          </a:p>
          <a:p>
            <a:endParaRPr lang="en-PH" sz="1500" dirty="0"/>
          </a:p>
          <a:p>
            <a:r>
              <a:rPr lang="en-PH" sz="1500" dirty="0"/>
              <a:t>You can use Dijkstra’s algorithm to trade for a better card with spending the least amount of money.</a:t>
            </a:r>
          </a:p>
          <a:p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1314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274"/>
            <a:ext cx="91440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Do you ever wonder how Waze and Google Maps finds the shortest route?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1247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/>
              <a:t>				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Breadth-first search is used to calculate the shortest path for an unweighted graph.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is used to calculate the shortest path for weighted graphs.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Dijkstra’s algorithm works when all the weights are positive.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dirty="0"/>
              <a:t>If you have negative weights, use the Bellman-Ford algorithm.</a:t>
            </a:r>
            <a:endParaRPr lang="en-US" sz="31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34871"/>
            <a:ext cx="10782300" cy="852487"/>
          </a:xfrm>
        </p:spPr>
        <p:txBody>
          <a:bodyPr>
            <a:noAutofit/>
          </a:bodyPr>
          <a:lstStyle/>
          <a:p>
            <a:r>
              <a:rPr lang="en-PH" sz="3500" b="1" dirty="0"/>
              <a:t>Finding the shortest path has become a part of our lives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5198C-C6BA-2488-44D0-81BF47BAE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6" y="1869919"/>
            <a:ext cx="6732553" cy="37870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CE58E5-D32F-21C9-3CD3-DD79E6CCC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73" y="1869919"/>
            <a:ext cx="5049415" cy="37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Finding the shortest path is a minimization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A minimization problem is an optimization problem.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Optimization problems can be solved by greedy methods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algn="l"/>
            <a:endParaRPr lang="en-US" sz="31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69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Greedy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In greedy methods, problems are solved in stages by taking one step at a time and considering one input at a time to get the optimal solution.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b="1" dirty="0"/>
          </a:p>
          <a:p>
            <a:pPr algn="l"/>
            <a:endParaRPr lang="en-US" sz="3100" b="1" dirty="0"/>
          </a:p>
          <a:p>
            <a:pPr algn="l"/>
            <a:endParaRPr lang="en-US" sz="31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7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6934" y="2205802"/>
            <a:ext cx="89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074845" y="3504157"/>
            <a:ext cx="91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704629" y="2185618"/>
            <a:ext cx="9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2400020" y="5248507"/>
            <a:ext cx="739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What is the path with the least amount of rides/steps from home to school?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432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2975155" y="2199471"/>
            <a:ext cx="92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8453" y="3592718"/>
            <a:ext cx="9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41054" y="2170885"/>
            <a:ext cx="103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31461" y="5150790"/>
            <a:ext cx="3488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One: </a:t>
            </a:r>
            <a:br>
              <a:rPr lang="en-PH" b="1" dirty="0"/>
            </a:br>
            <a:r>
              <a:rPr lang="en-PH" b="1" dirty="0"/>
              <a:t>Home -&gt; SM -&gt; KFC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41678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20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07065" y="2191972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554931" y="5258464"/>
            <a:ext cx="356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Two: </a:t>
            </a:r>
            <a:br>
              <a:rPr lang="en-PH" b="1" dirty="0"/>
            </a:br>
            <a:r>
              <a:rPr lang="en-PH" b="1" dirty="0"/>
              <a:t>Home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4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1382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0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Finding the Shortest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i="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70819-3B68-3657-1982-3921D35AD158}"/>
              </a:ext>
            </a:extLst>
          </p:cNvPr>
          <p:cNvSpPr/>
          <p:nvPr/>
        </p:nvSpPr>
        <p:spPr>
          <a:xfrm>
            <a:off x="7488791" y="1783535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00010-52EB-6083-AA37-CC874988B0E6}"/>
              </a:ext>
            </a:extLst>
          </p:cNvPr>
          <p:cNvSpPr/>
          <p:nvPr/>
        </p:nvSpPr>
        <p:spPr>
          <a:xfrm>
            <a:off x="4440398" y="1744684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BA703-5933-6DFF-DB9C-956F12E9991B}"/>
              </a:ext>
            </a:extLst>
          </p:cNvPr>
          <p:cNvSpPr/>
          <p:nvPr/>
        </p:nvSpPr>
        <p:spPr>
          <a:xfrm>
            <a:off x="10149563" y="3024540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5A8994-73D8-1098-BA02-EC49E2DD6B0A}"/>
              </a:ext>
            </a:extLst>
          </p:cNvPr>
          <p:cNvSpPr/>
          <p:nvPr/>
        </p:nvSpPr>
        <p:spPr>
          <a:xfrm>
            <a:off x="2219030" y="2934552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661C8C-53A5-20F1-AC9B-DC92DCA81AE2}"/>
              </a:ext>
            </a:extLst>
          </p:cNvPr>
          <p:cNvSpPr/>
          <p:nvPr/>
        </p:nvSpPr>
        <p:spPr>
          <a:xfrm>
            <a:off x="6041006" y="29025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A2D0-50F4-B8A0-3DAA-33D5BB195F1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062524" y="2057835"/>
            <a:ext cx="2426267" cy="388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59ED4-416B-4ED0-B745-DF3F6FF4DF95}"/>
              </a:ext>
            </a:extLst>
          </p:cNvPr>
          <p:cNvCxnSpPr>
            <a:cxnSpLocks/>
            <a:stCxn id="9" idx="7"/>
            <a:endCxn id="7" idx="2"/>
          </p:cNvCxnSpPr>
          <p:nvPr/>
        </p:nvCxnSpPr>
        <p:spPr>
          <a:xfrm flipV="1">
            <a:off x="2750048" y="2057835"/>
            <a:ext cx="1690350" cy="9684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43390-E94A-7C48-9127-C46E0AEBD8D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0917" y="2096686"/>
            <a:ext cx="2129754" cy="10195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A640E7-3861-FCAA-E924-957F5F7C3128}"/>
              </a:ext>
            </a:extLst>
          </p:cNvPr>
          <p:cNvCxnSpPr>
            <a:cxnSpLocks/>
            <a:stCxn id="20" idx="7"/>
            <a:endCxn id="10" idx="3"/>
          </p:cNvCxnSpPr>
          <p:nvPr/>
        </p:nvCxnSpPr>
        <p:spPr>
          <a:xfrm flipV="1">
            <a:off x="4971416" y="3437109"/>
            <a:ext cx="1160698" cy="71303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BDEB07-B887-FBCA-26F4-E87CB858B161}"/>
              </a:ext>
            </a:extLst>
          </p:cNvPr>
          <p:cNvSpPr/>
          <p:nvPr/>
        </p:nvSpPr>
        <p:spPr>
          <a:xfrm>
            <a:off x="7488791" y="4058611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068ABE-CEEE-BDC9-D9D8-557806B68606}"/>
              </a:ext>
            </a:extLst>
          </p:cNvPr>
          <p:cNvCxnSpPr>
            <a:cxnSpLocks/>
            <a:stCxn id="15" idx="0"/>
            <a:endCxn id="6" idx="4"/>
          </p:cNvCxnSpPr>
          <p:nvPr/>
        </p:nvCxnSpPr>
        <p:spPr>
          <a:xfrm flipV="1">
            <a:off x="7799854" y="2409837"/>
            <a:ext cx="0" cy="164877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7CE275-7CDD-507E-7CCE-99EC4168BF51}"/>
              </a:ext>
            </a:extLst>
          </p:cNvPr>
          <p:cNvSpPr/>
          <p:nvPr/>
        </p:nvSpPr>
        <p:spPr>
          <a:xfrm>
            <a:off x="4440398" y="4058427"/>
            <a:ext cx="622126" cy="626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C51416-2AB9-47B2-8C5A-A59E04C2F264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>
          <a:xfrm>
            <a:off x="2750048" y="3469134"/>
            <a:ext cx="1690350" cy="9024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B69E53-7A5C-3E01-354C-36ADD0939A19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>
            <a:off x="5062524" y="4371578"/>
            <a:ext cx="2426267" cy="1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B5848-6B09-2FC5-A205-9E06AA1494AE}"/>
              </a:ext>
            </a:extLst>
          </p:cNvPr>
          <p:cNvCxnSpPr>
            <a:cxnSpLocks/>
          </p:cNvCxnSpPr>
          <p:nvPr/>
        </p:nvCxnSpPr>
        <p:spPr>
          <a:xfrm flipV="1">
            <a:off x="6584601" y="2327616"/>
            <a:ext cx="1007875" cy="6969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827E3B7-2B08-B8AB-0C97-5827ACE988A4}"/>
              </a:ext>
            </a:extLst>
          </p:cNvPr>
          <p:cNvSpPr txBox="1"/>
          <p:nvPr/>
        </p:nvSpPr>
        <p:spPr>
          <a:xfrm>
            <a:off x="2194376" y="3058669"/>
            <a:ext cx="729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9E32B6-46A4-9321-6D6F-F232A31BF4CF}"/>
              </a:ext>
            </a:extLst>
          </p:cNvPr>
          <p:cNvSpPr txBox="1"/>
          <p:nvPr/>
        </p:nvSpPr>
        <p:spPr>
          <a:xfrm>
            <a:off x="10211974" y="3167155"/>
            <a:ext cx="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NU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A77812-4718-9BC5-9F17-10A8E95F26D0}"/>
              </a:ext>
            </a:extLst>
          </p:cNvPr>
          <p:cNvSpPr txBox="1"/>
          <p:nvPr/>
        </p:nvSpPr>
        <p:spPr>
          <a:xfrm rot="19715579">
            <a:off x="3032513" y="2177996"/>
            <a:ext cx="92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2B73DC-0ACF-46C2-1160-649887855BEA}"/>
              </a:ext>
            </a:extLst>
          </p:cNvPr>
          <p:cNvSpPr txBox="1"/>
          <p:nvPr/>
        </p:nvSpPr>
        <p:spPr>
          <a:xfrm rot="1698127">
            <a:off x="3239423" y="3588870"/>
            <a:ext cx="9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7E2208-D73E-F334-5362-FF62BAFCBB84}"/>
              </a:ext>
            </a:extLst>
          </p:cNvPr>
          <p:cNvSpPr txBox="1"/>
          <p:nvPr/>
        </p:nvSpPr>
        <p:spPr>
          <a:xfrm>
            <a:off x="6096000" y="440071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24E13D1-5388-8857-5A53-D07FD18362F5}"/>
              </a:ext>
            </a:extLst>
          </p:cNvPr>
          <p:cNvSpPr txBox="1"/>
          <p:nvPr/>
        </p:nvSpPr>
        <p:spPr>
          <a:xfrm rot="19705927">
            <a:off x="5051771" y="3492909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E45866-6BB5-6CA0-B46F-74E775066FFD}"/>
              </a:ext>
            </a:extLst>
          </p:cNvPr>
          <p:cNvSpPr txBox="1"/>
          <p:nvPr/>
        </p:nvSpPr>
        <p:spPr>
          <a:xfrm rot="19622466">
            <a:off x="6591986" y="2345403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E1426C-B784-8A59-F87F-9C51C48550BE}"/>
              </a:ext>
            </a:extLst>
          </p:cNvPr>
          <p:cNvSpPr txBox="1"/>
          <p:nvPr/>
        </p:nvSpPr>
        <p:spPr>
          <a:xfrm>
            <a:off x="5937365" y="1694971"/>
            <a:ext cx="56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Bus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FC80A1-381C-8615-18B9-A5B35998C5E2}"/>
              </a:ext>
            </a:extLst>
          </p:cNvPr>
          <p:cNvSpPr txBox="1"/>
          <p:nvPr/>
        </p:nvSpPr>
        <p:spPr>
          <a:xfrm rot="16200000">
            <a:off x="7135858" y="3104647"/>
            <a:ext cx="94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3C7433-3F60-5BD1-00A3-161C93ED0BFA}"/>
              </a:ext>
            </a:extLst>
          </p:cNvPr>
          <p:cNvSpPr txBox="1"/>
          <p:nvPr/>
        </p:nvSpPr>
        <p:spPr>
          <a:xfrm rot="1565730">
            <a:off x="8635313" y="2195274"/>
            <a:ext cx="10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Tricycle</a:t>
            </a:r>
          </a:p>
          <a:p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32A2-B0F7-E948-2500-6DFE35866359}"/>
              </a:ext>
            </a:extLst>
          </p:cNvPr>
          <p:cNvSpPr txBox="1"/>
          <p:nvPr/>
        </p:nvSpPr>
        <p:spPr>
          <a:xfrm>
            <a:off x="4214005" y="5258464"/>
            <a:ext cx="4280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b="1" dirty="0"/>
              <a:t>Route Three: </a:t>
            </a:r>
            <a:br>
              <a:rPr lang="en-PH" b="1" dirty="0"/>
            </a:br>
            <a:r>
              <a:rPr lang="en-PH" b="1" dirty="0"/>
              <a:t>Home -&gt; 7-11 -&gt; SM -&gt; BDO -&gt; </a:t>
            </a:r>
            <a:r>
              <a:rPr lang="en-PH" b="1" dirty="0" err="1"/>
              <a:t>Mcdo</a:t>
            </a:r>
            <a:r>
              <a:rPr lang="en-PH" b="1" dirty="0"/>
              <a:t> -&gt; NU </a:t>
            </a:r>
            <a:br>
              <a:rPr lang="en-PH" b="1" dirty="0"/>
            </a:br>
            <a:r>
              <a:rPr lang="en-PH" b="1" dirty="0">
                <a:solidFill>
                  <a:srgbClr val="FF0000"/>
                </a:solidFill>
              </a:rPr>
              <a:t>5 Rides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DA70A-2DBD-60D1-25BC-D39D57F3D23B}"/>
              </a:ext>
            </a:extLst>
          </p:cNvPr>
          <p:cNvSpPr txBox="1"/>
          <p:nvPr/>
        </p:nvSpPr>
        <p:spPr>
          <a:xfrm>
            <a:off x="4457478" y="1900687"/>
            <a:ext cx="56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7-11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4AACC-531E-E79A-B224-3389D930414D}"/>
              </a:ext>
            </a:extLst>
          </p:cNvPr>
          <p:cNvSpPr txBox="1"/>
          <p:nvPr/>
        </p:nvSpPr>
        <p:spPr>
          <a:xfrm>
            <a:off x="7445468" y="1919760"/>
            <a:ext cx="712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McDo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2E3A6-3603-626A-F0DE-DFEDECD8911D}"/>
              </a:ext>
            </a:extLst>
          </p:cNvPr>
          <p:cNvSpPr txBox="1"/>
          <p:nvPr/>
        </p:nvSpPr>
        <p:spPr>
          <a:xfrm>
            <a:off x="4495393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SM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93AE3-224A-1FF8-5B8E-B09D1A5867C9}"/>
              </a:ext>
            </a:extLst>
          </p:cNvPr>
          <p:cNvSpPr txBox="1"/>
          <p:nvPr/>
        </p:nvSpPr>
        <p:spPr>
          <a:xfrm>
            <a:off x="7543786" y="4202301"/>
            <a:ext cx="56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KFC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DC885-66E6-EF60-4F3F-8E17BC882A89}"/>
              </a:ext>
            </a:extLst>
          </p:cNvPr>
          <p:cNvSpPr txBox="1"/>
          <p:nvPr/>
        </p:nvSpPr>
        <p:spPr>
          <a:xfrm>
            <a:off x="6079841" y="3046401"/>
            <a:ext cx="583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b="1" dirty="0">
                <a:solidFill>
                  <a:schemeClr val="bg1"/>
                </a:solidFill>
              </a:rPr>
              <a:t>BDO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14E7B-CA96-6FE0-DBE9-ADD09FB05084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4751461" y="2370986"/>
            <a:ext cx="0" cy="16874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0F80B2-1D5F-A90B-EEC0-794130CEABB0}"/>
              </a:ext>
            </a:extLst>
          </p:cNvPr>
          <p:cNvSpPr txBox="1"/>
          <p:nvPr/>
        </p:nvSpPr>
        <p:spPr>
          <a:xfrm rot="16200000">
            <a:off x="4197259" y="2951442"/>
            <a:ext cx="6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Jeep</a:t>
            </a:r>
          </a:p>
        </p:txBody>
      </p:sp>
    </p:spTree>
    <p:extLst>
      <p:ext uri="{BB962C8B-B14F-4D97-AF65-F5344CB8AC3E}">
        <p14:creationId xmlns:p14="http://schemas.microsoft.com/office/powerpoint/2010/main" val="32337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0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C4AF44-0D91-4B61-B80D-EBAA56943E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DDAC59-A82A-4236-9819-AB6067314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581377-EEB2-4328-AE7B-28AFF71394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1499</TotalTime>
  <Words>763</Words>
  <Application>Microsoft Office PowerPoint</Application>
  <PresentationFormat>Widescreen</PresentationFormat>
  <Paragraphs>358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Dijkstra’s Algorithm</vt:lpstr>
      <vt:lpstr>Do you ever wonder how Waze and Google Maps finds the shortest route?</vt:lpstr>
      <vt:lpstr>Finding the shortest path has become a part of our lives</vt:lpstr>
      <vt:lpstr>Shortest Path</vt:lpstr>
      <vt:lpstr>Greedy Methods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Finding the Shortest Path</vt:lpstr>
      <vt:lpstr>We found the shortest path using Breadth First Search!</vt:lpstr>
      <vt:lpstr>Fastest Path</vt:lpstr>
      <vt:lpstr>Fastest Path</vt:lpstr>
      <vt:lpstr>Dijkstra’s Algorithm</vt:lpstr>
      <vt:lpstr>    Steps</vt:lpstr>
      <vt:lpstr>Dijkstra’s Algorithm</vt:lpstr>
      <vt:lpstr>Dijkstra’s Algorithm</vt:lpstr>
      <vt:lpstr>Other use cases</vt:lpstr>
      <vt:lpstr>   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138</cp:revision>
  <dcterms:created xsi:type="dcterms:W3CDTF">2022-05-11T03:47:05Z</dcterms:created>
  <dcterms:modified xsi:type="dcterms:W3CDTF">2022-10-28T03:27:21Z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