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91" r:id="rId6"/>
    <p:sldId id="292" r:id="rId7"/>
    <p:sldId id="271" r:id="rId8"/>
    <p:sldId id="293" r:id="rId9"/>
    <p:sldId id="272" r:id="rId10"/>
    <p:sldId id="258" r:id="rId11"/>
    <p:sldId id="279" r:id="rId12"/>
    <p:sldId id="268" r:id="rId13"/>
    <p:sldId id="278" r:id="rId14"/>
    <p:sldId id="26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946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468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350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03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972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</a:t>
            </a:r>
            <a:r>
              <a:rPr lang="en-PH" sz="2000" dirty="0"/>
              <a:t>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Doubly Linked list</a:t>
            </a:r>
            <a:endParaRPr lang="en-US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A21AACD-8A8E-55BD-BA0B-787836C718D5}"/>
              </a:ext>
            </a:extLst>
          </p:cNvPr>
          <p:cNvSpPr/>
          <p:nvPr/>
        </p:nvSpPr>
        <p:spPr>
          <a:xfrm>
            <a:off x="7757623" y="3179312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5800C6-D89D-445F-3E61-F50981A6EDA3}"/>
              </a:ext>
            </a:extLst>
          </p:cNvPr>
          <p:cNvSpPr/>
          <p:nvPr/>
        </p:nvSpPr>
        <p:spPr>
          <a:xfrm rot="10800000">
            <a:off x="7691176" y="2753723"/>
            <a:ext cx="1285908" cy="410819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AC4390B-6B1D-D9E9-FA0B-0BDB74C66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47965"/>
              </p:ext>
            </p:extLst>
          </p:nvPr>
        </p:nvGraphicFramePr>
        <p:xfrm>
          <a:off x="9012411" y="2738955"/>
          <a:ext cx="3048132" cy="8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44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80945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PREVIOUS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CC45F287-2B73-3D1A-AC6A-E026408C6DCA}"/>
              </a:ext>
            </a:extLst>
          </p:cNvPr>
          <p:cNvSpPr/>
          <p:nvPr/>
        </p:nvSpPr>
        <p:spPr>
          <a:xfrm>
            <a:off x="3388256" y="3194080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77C377D-E1B0-2ECA-D1B8-F79371FB9722}"/>
              </a:ext>
            </a:extLst>
          </p:cNvPr>
          <p:cNvSpPr/>
          <p:nvPr/>
        </p:nvSpPr>
        <p:spPr>
          <a:xfrm rot="10800000">
            <a:off x="3321809" y="2768491"/>
            <a:ext cx="1285908" cy="410819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0791E64-A95A-51E1-39B0-160A0E8F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90519"/>
              </p:ext>
            </p:extLst>
          </p:nvPr>
        </p:nvGraphicFramePr>
        <p:xfrm>
          <a:off x="4643044" y="2753723"/>
          <a:ext cx="3048132" cy="8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44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80945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PREVIOUS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D7A7D5-138A-137D-F2B9-08D36F3B4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29028"/>
              </p:ext>
            </p:extLst>
          </p:nvPr>
        </p:nvGraphicFramePr>
        <p:xfrm>
          <a:off x="235071" y="2753723"/>
          <a:ext cx="3048132" cy="8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44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01604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80945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PREVIOUS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4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Circular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01A47-AA9B-0432-B9FF-B81AAF535474}"/>
              </a:ext>
            </a:extLst>
          </p:cNvPr>
          <p:cNvSpPr txBox="1"/>
          <p:nvPr/>
        </p:nvSpPr>
        <p:spPr>
          <a:xfrm>
            <a:off x="995819" y="1680999"/>
            <a:ext cx="108913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+mj-lt"/>
              </a:rPr>
              <a:t>A circular linked list is a variation of a linked list in which </a:t>
            </a:r>
            <a:r>
              <a:rPr lang="en-US" sz="3000" b="1" i="0" dirty="0">
                <a:effectLst/>
                <a:latin typeface="+mj-lt"/>
              </a:rPr>
              <a:t>the last element is linked to the first element</a:t>
            </a:r>
            <a:r>
              <a:rPr lang="en-US" sz="3000" b="0" i="0" dirty="0">
                <a:effectLst/>
                <a:latin typeface="+mj-lt"/>
              </a:rPr>
              <a:t>. This forms a circular loop.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730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Circular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6F91CB-28C4-B1D5-4F42-D444BEBA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206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BC63C4-467A-9358-8438-C0FBF0F8E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22935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38007-01E7-0F9B-423C-A67EF82A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3506"/>
              </p:ext>
            </p:extLst>
          </p:nvPr>
        </p:nvGraphicFramePr>
        <p:xfrm>
          <a:off x="8935232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4C702736-793A-D31B-A2F8-11939E4A795F}"/>
              </a:ext>
            </a:extLst>
          </p:cNvPr>
          <p:cNvSpPr/>
          <p:nvPr/>
        </p:nvSpPr>
        <p:spPr>
          <a:xfrm>
            <a:off x="3313100" y="2774152"/>
            <a:ext cx="1490632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8AAD9C-DCE7-D345-E5F8-B44AA4D69380}"/>
              </a:ext>
            </a:extLst>
          </p:cNvPr>
          <p:cNvSpPr/>
          <p:nvPr/>
        </p:nvSpPr>
        <p:spPr>
          <a:xfrm>
            <a:off x="7388268" y="2774151"/>
            <a:ext cx="1498948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52409EAA-9086-B871-3C32-553936A7D8C1}"/>
              </a:ext>
            </a:extLst>
          </p:cNvPr>
          <p:cNvSpPr/>
          <p:nvPr/>
        </p:nvSpPr>
        <p:spPr>
          <a:xfrm rot="5400000">
            <a:off x="-27985" y="2295005"/>
            <a:ext cx="949946" cy="731520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9BCC15A-6654-87B8-6D0C-2A442614191D}"/>
              </a:ext>
            </a:extLst>
          </p:cNvPr>
          <p:cNvSpPr/>
          <p:nvPr/>
        </p:nvSpPr>
        <p:spPr>
          <a:xfrm rot="10800000">
            <a:off x="319411" y="2128023"/>
            <a:ext cx="11624155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082F52ED-23EB-8631-16A9-3CAAB9E5CEBA}"/>
              </a:ext>
            </a:extLst>
          </p:cNvPr>
          <p:cNvSpPr/>
          <p:nvPr/>
        </p:nvSpPr>
        <p:spPr>
          <a:xfrm>
            <a:off x="11464446" y="2404218"/>
            <a:ext cx="705557" cy="731520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55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Node?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0" i="0" dirty="0">
                <a:solidFill>
                  <a:srgbClr val="252C33"/>
                </a:solidFill>
                <a:effectLst/>
                <a:latin typeface="Calibri Light (Headings)"/>
              </a:rPr>
              <a:t>A node is basic unit of a data structure that consists of two parts, </a:t>
            </a:r>
            <a:r>
              <a:rPr lang="en-US" sz="2900" b="1" i="0" dirty="0">
                <a:solidFill>
                  <a:srgbClr val="0070C0"/>
                </a:solidFill>
                <a:effectLst/>
                <a:latin typeface="Calibri Light (Headings)"/>
              </a:rPr>
              <a:t>Data</a:t>
            </a:r>
            <a:r>
              <a:rPr lang="en-US" sz="2900" b="0" i="0" dirty="0">
                <a:solidFill>
                  <a:srgbClr val="252C33"/>
                </a:solidFill>
                <a:effectLst/>
                <a:latin typeface="Calibri Light (Headings)"/>
              </a:rPr>
              <a:t> and </a:t>
            </a:r>
            <a:r>
              <a:rPr lang="en-US" sz="2900" b="1" i="0" dirty="0">
                <a:solidFill>
                  <a:srgbClr val="00B050"/>
                </a:solidFill>
                <a:effectLst/>
                <a:latin typeface="Calibri Light (Headings)"/>
              </a:rPr>
              <a:t>Next Pointer</a:t>
            </a:r>
            <a:r>
              <a:rPr lang="en-US" sz="2900" b="1" i="0" dirty="0">
                <a:solidFill>
                  <a:srgbClr val="252C33"/>
                </a:solidFill>
                <a:effectLst/>
                <a:latin typeface="Calibri Light (Headings)"/>
              </a:rPr>
              <a:t>.</a:t>
            </a: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Node?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E545F-F5AE-4332-A50D-212635419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63817"/>
              </p:ext>
            </p:extLst>
          </p:nvPr>
        </p:nvGraphicFramePr>
        <p:xfrm>
          <a:off x="3136726" y="1721526"/>
          <a:ext cx="5918548" cy="217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274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2959274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108853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DATA</a:t>
                      </a:r>
                      <a:endParaRPr lang="en-PH" sz="2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NEXT</a:t>
                      </a:r>
                      <a:endParaRPr lang="en-PH" sz="2400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10885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Node</a:t>
                      </a:r>
                      <a:endParaRPr lang="en-PH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36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B218D2-2732-2599-89B8-3549B8581220}"/>
              </a:ext>
            </a:extLst>
          </p:cNvPr>
          <p:cNvSpPr txBox="1"/>
          <p:nvPr/>
        </p:nvSpPr>
        <p:spPr>
          <a:xfrm>
            <a:off x="3136726" y="3651675"/>
            <a:ext cx="2549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Data: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It holds the actual value or data associated with the node.</a:t>
            </a:r>
          </a:p>
          <a:p>
            <a:pPr algn="l"/>
            <a:br>
              <a:rPr lang="en-US" sz="2400" dirty="0">
                <a:latin typeface="Calibri Light (Headings)"/>
              </a:rPr>
            </a:br>
            <a:endParaRPr lang="en-US" sz="2400" dirty="0">
              <a:solidFill>
                <a:srgbClr val="252C33"/>
              </a:solidFill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EEFF9-0677-ECB3-08F5-5E840B27D33F}"/>
              </a:ext>
            </a:extLst>
          </p:cNvPr>
          <p:cNvSpPr txBox="1"/>
          <p:nvPr/>
        </p:nvSpPr>
        <p:spPr>
          <a:xfrm>
            <a:off x="6096000" y="3651675"/>
            <a:ext cx="2549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Next Pointer: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 It stores the memory address (reference) of the next node in the sequence.</a:t>
            </a:r>
            <a:endParaRPr lang="en-US" sz="2400" dirty="0">
              <a:solidFill>
                <a:srgbClr val="252C33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473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Linked list?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Is a linear data structure that includes </a:t>
            </a:r>
            <a:r>
              <a:rPr lang="en-US" sz="3000" b="1" dirty="0">
                <a:solidFill>
                  <a:srgbClr val="00B050"/>
                </a:solidFill>
              </a:rPr>
              <a:t>a series of connected nodes</a:t>
            </a:r>
            <a:r>
              <a:rPr lang="en-US" sz="3000" dirty="0"/>
              <a:t>. Here, each node stores the data and the address of the next node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Linked list?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4CA4F2-E349-EFB2-6BC8-88BD0D305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0914"/>
              </p:ext>
            </p:extLst>
          </p:nvPr>
        </p:nvGraphicFramePr>
        <p:xfrm>
          <a:off x="969723" y="298611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4757E4CD-44FD-F65B-0D37-50F46857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91978"/>
              </p:ext>
            </p:extLst>
          </p:nvPr>
        </p:nvGraphicFramePr>
        <p:xfrm>
          <a:off x="5049554" y="2997298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C128DAF-CAB3-535D-AB08-7D42CBE45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39406"/>
              </p:ext>
            </p:extLst>
          </p:nvPr>
        </p:nvGraphicFramePr>
        <p:xfrm>
          <a:off x="8963416" y="298611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DC6284-A743-336C-58A9-33FA051D36A7}"/>
              </a:ext>
            </a:extLst>
          </p:cNvPr>
          <p:cNvSpPr/>
          <p:nvPr/>
        </p:nvSpPr>
        <p:spPr>
          <a:xfrm>
            <a:off x="7637353" y="3113334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96433D-783F-34F6-F6AC-30523C8AFA0A}"/>
              </a:ext>
            </a:extLst>
          </p:cNvPr>
          <p:cNvSpPr/>
          <p:nvPr/>
        </p:nvSpPr>
        <p:spPr>
          <a:xfrm>
            <a:off x="3713866" y="3068672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8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Singly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Doubly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3000" dirty="0"/>
              <a:t>Circular Linked list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5597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Singly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AED58-7021-7CAD-2BE7-9006D0733B3A}"/>
              </a:ext>
            </a:extLst>
          </p:cNvPr>
          <p:cNvSpPr txBox="1"/>
          <p:nvPr/>
        </p:nvSpPr>
        <p:spPr>
          <a:xfrm>
            <a:off x="933189" y="2050516"/>
            <a:ext cx="105406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+mj-lt"/>
              </a:rPr>
              <a:t>It is the most common. </a:t>
            </a:r>
            <a:r>
              <a:rPr lang="en-US" sz="3000" b="1" i="0" dirty="0">
                <a:effectLst/>
                <a:latin typeface="+mj-lt"/>
              </a:rPr>
              <a:t>Each node has data and a pointer to the next node.</a:t>
            </a:r>
            <a:endParaRPr lang="en-PH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56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Singly Linked list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84E04-C970-DC69-1A32-F6ABFA202CA8}"/>
              </a:ext>
            </a:extLst>
          </p:cNvPr>
          <p:cNvSpPr txBox="1"/>
          <p:nvPr/>
        </p:nvSpPr>
        <p:spPr>
          <a:xfrm>
            <a:off x="584548" y="4297512"/>
            <a:ext cx="11022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Head: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The linked list is accessed through the head node, which points to the first node in the list. </a:t>
            </a:r>
          </a:p>
          <a:p>
            <a:endParaRPr lang="en-US" sz="2400" b="0" i="0" dirty="0">
              <a:solidFill>
                <a:srgbClr val="273239"/>
              </a:solidFill>
              <a:effectLst/>
              <a:latin typeface="Calibri Light (Headings)"/>
            </a:endParaRPr>
          </a:p>
          <a:p>
            <a:r>
              <a:rPr lang="en-US" sz="2400" b="1" i="0" dirty="0">
                <a:solidFill>
                  <a:srgbClr val="273239"/>
                </a:solidFill>
                <a:effectLst/>
                <a:latin typeface="Calibri Light (Headings)"/>
              </a:rPr>
              <a:t>Tail: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 Light (Headings)"/>
              </a:rPr>
              <a:t>The last node in the list points to NULL, indicating the end of the list. </a:t>
            </a:r>
            <a:endParaRPr lang="en-PH" sz="2400" dirty="0">
              <a:latin typeface="Calibri Light (Headings)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A43BC1-223D-14E6-3042-6448CE634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18214"/>
              </p:ext>
            </p:extLst>
          </p:nvPr>
        </p:nvGraphicFramePr>
        <p:xfrm>
          <a:off x="775570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Head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045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D75EA81-4352-DE32-F13A-14AA1CF8F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16643"/>
              </p:ext>
            </p:extLst>
          </p:nvPr>
        </p:nvGraphicFramePr>
        <p:xfrm>
          <a:off x="4855401" y="2721725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23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E85E5F-0B30-2552-5027-D676A37AF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09556"/>
              </p:ext>
            </p:extLst>
          </p:nvPr>
        </p:nvGraphicFramePr>
        <p:xfrm>
          <a:off x="8769263" y="2710542"/>
          <a:ext cx="2481198" cy="10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9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1240599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DATA</a:t>
                      </a:r>
                      <a:endParaRPr lang="en-PH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b="1" dirty="0"/>
                    </a:p>
                    <a:p>
                      <a:pPr algn="l"/>
                      <a:r>
                        <a:rPr lang="en-US" sz="1500" b="1" dirty="0"/>
                        <a:t>NEXT</a:t>
                      </a:r>
                      <a:endParaRPr lang="en-PH" sz="15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  <a:tr h="5274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Tail</a:t>
                      </a:r>
                      <a:endParaRPr lang="en-PH" sz="15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93656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1216DA4-8284-D0DF-3B87-46A97C38867C}"/>
              </a:ext>
            </a:extLst>
          </p:cNvPr>
          <p:cNvSpPr/>
          <p:nvPr/>
        </p:nvSpPr>
        <p:spPr>
          <a:xfrm>
            <a:off x="7443200" y="2837761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E481F8-E53F-BAD6-EA3A-BDA1734DCF5E}"/>
              </a:ext>
            </a:extLst>
          </p:cNvPr>
          <p:cNvSpPr/>
          <p:nvPr/>
        </p:nvSpPr>
        <p:spPr>
          <a:xfrm>
            <a:off x="3519713" y="2793099"/>
            <a:ext cx="1219461" cy="4108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26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Doubly Linked list</a:t>
            </a:r>
            <a:endParaRPr lang="en-US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E105D-906A-4103-5A00-F1EB81D8A341}"/>
              </a:ext>
            </a:extLst>
          </p:cNvPr>
          <p:cNvSpPr txBox="1"/>
          <p:nvPr/>
        </p:nvSpPr>
        <p:spPr>
          <a:xfrm>
            <a:off x="977029" y="1787470"/>
            <a:ext cx="107786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A doubly linked list </a:t>
            </a:r>
            <a:r>
              <a:rPr lang="en-US" sz="3000" b="1" dirty="0">
                <a:latin typeface="+mj-lt"/>
              </a:rPr>
              <a:t>stores the</a:t>
            </a:r>
            <a:r>
              <a:rPr lang="en-US" sz="3000" b="1" i="0" dirty="0">
                <a:effectLst/>
                <a:latin typeface="+mj-lt"/>
              </a:rPr>
              <a:t> previous node and the next node</a:t>
            </a:r>
            <a:r>
              <a:rPr lang="en-US" sz="3000" b="0" i="0" dirty="0">
                <a:effectLst/>
                <a:latin typeface="+mj-lt"/>
              </a:rPr>
              <a:t>. Thus, we can go in either direction: forward or backward.</a:t>
            </a:r>
            <a:endParaRPr lang="en-PH" sz="30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B0B7DF-52CB-062A-EF0F-3F3A7AEBB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71144"/>
              </p:ext>
            </p:extLst>
          </p:nvPr>
        </p:nvGraphicFramePr>
        <p:xfrm>
          <a:off x="4443434" y="3648377"/>
          <a:ext cx="24811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066">
                  <a:extLst>
                    <a:ext uri="{9D8B030D-6E8A-4147-A177-3AD203B41FA5}">
                      <a16:colId xmlns:a16="http://schemas.microsoft.com/office/drawing/2014/main" val="2151270615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07781959"/>
                    </a:ext>
                  </a:extLst>
                </a:gridCol>
                <a:gridCol w="827066">
                  <a:extLst>
                    <a:ext uri="{9D8B030D-6E8A-4147-A177-3AD203B41FA5}">
                      <a16:colId xmlns:a16="http://schemas.microsoft.com/office/drawing/2014/main" val="3951014466"/>
                    </a:ext>
                  </a:extLst>
                </a:gridCol>
              </a:tblGrid>
              <a:tr h="5274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PREV</a:t>
                      </a:r>
                      <a:endParaRPr lang="en-PH" sz="1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DATA</a:t>
                      </a:r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NEXT</a:t>
                      </a:r>
                      <a:endParaRPr lang="en-PH" sz="1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66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2D8E0B-3D51-F57D-971C-7102E311C5FE}"/>
              </a:ext>
            </a:extLst>
          </p:cNvPr>
          <p:cNvCxnSpPr>
            <a:cxnSpLocks/>
          </p:cNvCxnSpPr>
          <p:nvPr/>
        </p:nvCxnSpPr>
        <p:spPr>
          <a:xfrm>
            <a:off x="3721100" y="403682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A38BB4-49B0-96EF-B066-166205536C2E}"/>
              </a:ext>
            </a:extLst>
          </p:cNvPr>
          <p:cNvCxnSpPr>
            <a:cxnSpLocks/>
          </p:cNvCxnSpPr>
          <p:nvPr/>
        </p:nvCxnSpPr>
        <p:spPr>
          <a:xfrm>
            <a:off x="6924632" y="403682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8076F6-5E93-CFFC-0DA4-773517B38B8E}"/>
              </a:ext>
            </a:extLst>
          </p:cNvPr>
          <p:cNvCxnSpPr>
            <a:cxnSpLocks/>
          </p:cNvCxnSpPr>
          <p:nvPr/>
        </p:nvCxnSpPr>
        <p:spPr>
          <a:xfrm flipH="1">
            <a:off x="3721100" y="382727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3955C8-EEB1-15E9-6714-F93519FBF730}"/>
              </a:ext>
            </a:extLst>
          </p:cNvPr>
          <p:cNvCxnSpPr>
            <a:cxnSpLocks/>
          </p:cNvCxnSpPr>
          <p:nvPr/>
        </p:nvCxnSpPr>
        <p:spPr>
          <a:xfrm flipH="1">
            <a:off x="6924632" y="3827273"/>
            <a:ext cx="722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7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991</TotalTime>
  <Words>570</Words>
  <Application>Microsoft Office PowerPoint</Application>
  <PresentationFormat>Widescreen</PresentationFormat>
  <Paragraphs>171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Charter</vt:lpstr>
      <vt:lpstr>Wingdings</vt:lpstr>
      <vt:lpstr>Office Theme</vt:lpstr>
      <vt:lpstr>Linked List</vt:lpstr>
      <vt:lpstr>What is a Node?</vt:lpstr>
      <vt:lpstr>What is a Node?</vt:lpstr>
      <vt:lpstr>What is a Linked list?</vt:lpstr>
      <vt:lpstr>What is a Linked list?</vt:lpstr>
      <vt:lpstr>Types of Linked list</vt:lpstr>
      <vt:lpstr>Singly Linked list</vt:lpstr>
      <vt:lpstr>Singly Linked list</vt:lpstr>
      <vt:lpstr>Doubly Linked list</vt:lpstr>
      <vt:lpstr>Doubly Linked list</vt:lpstr>
      <vt:lpstr>Circular Linked list</vt:lpstr>
      <vt:lpstr>Circular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56</cp:revision>
  <dcterms:created xsi:type="dcterms:W3CDTF">2022-05-11T03:47:05Z</dcterms:created>
  <dcterms:modified xsi:type="dcterms:W3CDTF">2023-08-23T04:23:39Z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