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7" r:id="rId5"/>
    <p:sldId id="272" r:id="rId6"/>
    <p:sldId id="276" r:id="rId7"/>
    <p:sldId id="277" r:id="rId8"/>
    <p:sldId id="278" r:id="rId9"/>
    <p:sldId id="279" r:id="rId10"/>
    <p:sldId id="280" r:id="rId11"/>
    <p:sldId id="28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3" autoAdjust="0"/>
    <p:restoredTop sz="94137" autoAdjust="0"/>
  </p:normalViewPr>
  <p:slideViewPr>
    <p:cSldViewPr snapToGrid="0">
      <p:cViewPr varScale="1">
        <p:scale>
          <a:sx n="150" d="100"/>
          <a:sy n="150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99164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25844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16093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81274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13227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54674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81128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10/09/2023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Insertion 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PH" sz="2400" b="1" dirty="0"/>
              <a:t>Presented by:</a:t>
            </a:r>
          </a:p>
          <a:p>
            <a:pPr algn="l"/>
            <a:r>
              <a:rPr lang="en-PH" sz="2400" dirty="0"/>
              <a:t>Elizer Ponio Jr.</a:t>
            </a:r>
          </a:p>
          <a:p>
            <a:pPr algn="l"/>
            <a:r>
              <a:rPr lang="en-PH" sz="2400" dirty="0"/>
              <a:t>Department of Computer Science</a:t>
            </a:r>
          </a:p>
          <a:p>
            <a:pPr algn="l"/>
            <a:r>
              <a:rPr lang="en-PH" sz="24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CCDATRCL</a:t>
            </a:r>
            <a:endParaRPr lang="en-PH" sz="1200" b="1" dirty="0"/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is Insertion Sort?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79887DE-B428-5BE2-2F47-C61D85B0141C}"/>
              </a:ext>
            </a:extLst>
          </p:cNvPr>
          <p:cNvSpPr txBox="1">
            <a:spLocks/>
          </p:cNvSpPr>
          <p:nvPr/>
        </p:nvSpPr>
        <p:spPr>
          <a:xfrm>
            <a:off x="732773" y="1318581"/>
            <a:ext cx="10803698" cy="22291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700" dirty="0">
                <a:latin typeface="Calibri (Body)"/>
              </a:rPr>
              <a:t>Insertion sort is a sorting algorithm that places an unsorted element at its suitable place in each iteration.</a:t>
            </a:r>
          </a:p>
          <a:p>
            <a:pPr algn="l"/>
            <a:endParaRPr lang="en-US" sz="2700" dirty="0">
              <a:latin typeface="Calibri (Body)"/>
            </a:endParaRPr>
          </a:p>
          <a:p>
            <a:pPr algn="l"/>
            <a:r>
              <a:rPr lang="en-US" sz="2700" b="0" i="1" dirty="0">
                <a:solidFill>
                  <a:srgbClr val="273239"/>
                </a:solidFill>
                <a:effectLst/>
                <a:latin typeface="Calibri (Body)"/>
              </a:rPr>
              <a:t>The array is virtually split into a </a:t>
            </a:r>
            <a:r>
              <a:rPr lang="en-US" sz="2700" b="1" i="1" dirty="0">
                <a:solidFill>
                  <a:srgbClr val="00B050"/>
                </a:solidFill>
                <a:effectLst/>
                <a:latin typeface="Calibri (Body)"/>
              </a:rPr>
              <a:t>sorted</a:t>
            </a:r>
            <a:r>
              <a:rPr lang="en-US" sz="2700" b="0" i="1" dirty="0">
                <a:solidFill>
                  <a:srgbClr val="273239"/>
                </a:solidFill>
                <a:effectLst/>
                <a:latin typeface="Calibri (Body)"/>
              </a:rPr>
              <a:t> and an </a:t>
            </a:r>
            <a:r>
              <a:rPr lang="en-US" sz="2700" b="1" i="1" dirty="0">
                <a:solidFill>
                  <a:srgbClr val="FF0000"/>
                </a:solidFill>
                <a:effectLst/>
                <a:latin typeface="Calibri (Body)"/>
              </a:rPr>
              <a:t>unsorted part</a:t>
            </a:r>
            <a:r>
              <a:rPr lang="en-US" sz="2700" b="0" i="1" dirty="0">
                <a:solidFill>
                  <a:srgbClr val="273239"/>
                </a:solidFill>
                <a:effectLst/>
                <a:latin typeface="Calibri (Body)"/>
              </a:rPr>
              <a:t>. Values from the unsorted part are picked and placed at the correct position in the sorted part.</a:t>
            </a:r>
            <a:endParaRPr lang="en-US" sz="2700" dirty="0">
              <a:latin typeface="Calibri (Body)"/>
            </a:endParaRPr>
          </a:p>
        </p:txBody>
      </p:sp>
      <p:pic>
        <p:nvPicPr>
          <p:cNvPr id="8" name="Picture 7" descr="A number line with black numbers&#10;&#10;Description automatically generated with medium confidence">
            <a:extLst>
              <a:ext uri="{FF2B5EF4-FFF2-40B4-BE49-F238E27FC236}">
                <a16:creationId xmlns:a16="http://schemas.microsoft.com/office/drawing/2014/main" id="{87B9ADBA-8CBE-4E63-AD02-DFBB370F95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136" y="3163235"/>
            <a:ext cx="4762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449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Insertion Sort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D20710-BEC7-3B54-036C-9BEAE7B3DFFE}"/>
              </a:ext>
            </a:extLst>
          </p:cNvPr>
          <p:cNvSpPr/>
          <p:nvPr/>
        </p:nvSpPr>
        <p:spPr>
          <a:xfrm>
            <a:off x="1693538" y="2113767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2</a:t>
            </a:r>
            <a:endParaRPr lang="en-PH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19329-EED1-B43F-5C9E-F79AB75A3F92}"/>
              </a:ext>
            </a:extLst>
          </p:cNvPr>
          <p:cNvSpPr/>
          <p:nvPr/>
        </p:nvSpPr>
        <p:spPr>
          <a:xfrm>
            <a:off x="3325400" y="2113768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5</a:t>
            </a:r>
            <a:endParaRPr lang="en-PH" sz="3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7604A-5617-6E68-9F69-D44305AF4D95}"/>
              </a:ext>
            </a:extLst>
          </p:cNvPr>
          <p:cNvSpPr/>
          <p:nvPr/>
        </p:nvSpPr>
        <p:spPr>
          <a:xfrm>
            <a:off x="4988230" y="2113767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4</a:t>
            </a:r>
            <a:endParaRPr lang="en-PH" sz="3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94D5E-C143-ED16-3721-EB2032D1B02B}"/>
              </a:ext>
            </a:extLst>
          </p:cNvPr>
          <p:cNvSpPr/>
          <p:nvPr/>
        </p:nvSpPr>
        <p:spPr>
          <a:xfrm>
            <a:off x="6747180" y="2113766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  <a:endParaRPr lang="en-PH" sz="3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5675E-E5A9-C138-74D7-63906896B09C}"/>
              </a:ext>
            </a:extLst>
          </p:cNvPr>
          <p:cNvSpPr/>
          <p:nvPr/>
        </p:nvSpPr>
        <p:spPr>
          <a:xfrm>
            <a:off x="8410010" y="2113765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3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156646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Insertion Sort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D20710-BEC7-3B54-036C-9BEAE7B3DFFE}"/>
              </a:ext>
            </a:extLst>
          </p:cNvPr>
          <p:cNvSpPr/>
          <p:nvPr/>
        </p:nvSpPr>
        <p:spPr>
          <a:xfrm>
            <a:off x="1693538" y="2113767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2</a:t>
            </a:r>
            <a:endParaRPr lang="en-PH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19329-EED1-B43F-5C9E-F79AB75A3F92}"/>
              </a:ext>
            </a:extLst>
          </p:cNvPr>
          <p:cNvSpPr/>
          <p:nvPr/>
        </p:nvSpPr>
        <p:spPr>
          <a:xfrm>
            <a:off x="3325400" y="2113768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5</a:t>
            </a:r>
            <a:endParaRPr lang="en-PH" sz="3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7604A-5617-6E68-9F69-D44305AF4D95}"/>
              </a:ext>
            </a:extLst>
          </p:cNvPr>
          <p:cNvSpPr/>
          <p:nvPr/>
        </p:nvSpPr>
        <p:spPr>
          <a:xfrm>
            <a:off x="4988230" y="2113767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4</a:t>
            </a:r>
            <a:endParaRPr lang="en-PH" sz="3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94D5E-C143-ED16-3721-EB2032D1B02B}"/>
              </a:ext>
            </a:extLst>
          </p:cNvPr>
          <p:cNvSpPr/>
          <p:nvPr/>
        </p:nvSpPr>
        <p:spPr>
          <a:xfrm>
            <a:off x="6747180" y="2113766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  <a:endParaRPr lang="en-PH" sz="3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5675E-E5A9-C138-74D7-63906896B09C}"/>
              </a:ext>
            </a:extLst>
          </p:cNvPr>
          <p:cNvSpPr/>
          <p:nvPr/>
        </p:nvSpPr>
        <p:spPr>
          <a:xfrm>
            <a:off x="8410010" y="2113765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3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70425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Insertion Sort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D20710-BEC7-3B54-036C-9BEAE7B3DFFE}"/>
              </a:ext>
            </a:extLst>
          </p:cNvPr>
          <p:cNvSpPr/>
          <p:nvPr/>
        </p:nvSpPr>
        <p:spPr>
          <a:xfrm>
            <a:off x="1693538" y="2113767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2</a:t>
            </a:r>
            <a:endParaRPr lang="en-PH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19329-EED1-B43F-5C9E-F79AB75A3F92}"/>
              </a:ext>
            </a:extLst>
          </p:cNvPr>
          <p:cNvSpPr/>
          <p:nvPr/>
        </p:nvSpPr>
        <p:spPr>
          <a:xfrm>
            <a:off x="3325400" y="2113768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5</a:t>
            </a:r>
            <a:endParaRPr lang="en-PH" sz="3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7604A-5617-6E68-9F69-D44305AF4D95}"/>
              </a:ext>
            </a:extLst>
          </p:cNvPr>
          <p:cNvSpPr/>
          <p:nvPr/>
        </p:nvSpPr>
        <p:spPr>
          <a:xfrm>
            <a:off x="4988230" y="2113764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4</a:t>
            </a:r>
            <a:endParaRPr lang="en-PH" sz="3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94D5E-C143-ED16-3721-EB2032D1B02B}"/>
              </a:ext>
            </a:extLst>
          </p:cNvPr>
          <p:cNvSpPr/>
          <p:nvPr/>
        </p:nvSpPr>
        <p:spPr>
          <a:xfrm>
            <a:off x="6747180" y="2113766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  <a:endParaRPr lang="en-PH" sz="3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5675E-E5A9-C138-74D7-63906896B09C}"/>
              </a:ext>
            </a:extLst>
          </p:cNvPr>
          <p:cNvSpPr/>
          <p:nvPr/>
        </p:nvSpPr>
        <p:spPr>
          <a:xfrm>
            <a:off x="8410010" y="2113765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3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374775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0.13633 3.7037E-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23" y="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3.33333E-6 L -0.13633 3.33333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Insertion Sort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D20710-BEC7-3B54-036C-9BEAE7B3DFFE}"/>
              </a:ext>
            </a:extLst>
          </p:cNvPr>
          <p:cNvSpPr/>
          <p:nvPr/>
        </p:nvSpPr>
        <p:spPr>
          <a:xfrm>
            <a:off x="1693538" y="2113767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2</a:t>
            </a:r>
            <a:endParaRPr lang="en-PH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19329-EED1-B43F-5C9E-F79AB75A3F92}"/>
              </a:ext>
            </a:extLst>
          </p:cNvPr>
          <p:cNvSpPr/>
          <p:nvPr/>
        </p:nvSpPr>
        <p:spPr>
          <a:xfrm>
            <a:off x="3354759" y="2098422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4</a:t>
            </a:r>
            <a:endParaRPr lang="en-PH" sz="3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7604A-5617-6E68-9F69-D44305AF4D95}"/>
              </a:ext>
            </a:extLst>
          </p:cNvPr>
          <p:cNvSpPr/>
          <p:nvPr/>
        </p:nvSpPr>
        <p:spPr>
          <a:xfrm>
            <a:off x="5017589" y="2113764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5</a:t>
            </a:r>
            <a:endParaRPr lang="en-PH" sz="3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94D5E-C143-ED16-3721-EB2032D1B02B}"/>
              </a:ext>
            </a:extLst>
          </p:cNvPr>
          <p:cNvSpPr/>
          <p:nvPr/>
        </p:nvSpPr>
        <p:spPr>
          <a:xfrm>
            <a:off x="6747180" y="2113766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  <a:endParaRPr lang="en-PH" sz="3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5675E-E5A9-C138-74D7-63906896B09C}"/>
              </a:ext>
            </a:extLst>
          </p:cNvPr>
          <p:cNvSpPr/>
          <p:nvPr/>
        </p:nvSpPr>
        <p:spPr>
          <a:xfrm>
            <a:off x="8410010" y="2113765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3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309976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3.33333E-6 L -0.11146 0.27037 C -0.13464 0.33194 -0.16954 0.36527 -0.20612 0.36527 C -0.24766 0.36527 -0.28099 0.33194 -0.30417 0.27037 L -0.4155 3.33333E-6 " pathEditMode="relative" rAng="0" ptsTypes="AAAAA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81" y="18264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33333E-6 L 0.1362 -0.0023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10" y="-11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85185E-6 L 0.1388 -1.85185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4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33333E-6 L 0.14428 3.33333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  <p:bldP spid="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Insertion Sort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D20710-BEC7-3B54-036C-9BEAE7B3DFFE}"/>
              </a:ext>
            </a:extLst>
          </p:cNvPr>
          <p:cNvSpPr/>
          <p:nvPr/>
        </p:nvSpPr>
        <p:spPr>
          <a:xfrm>
            <a:off x="1693538" y="2113767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  <a:endParaRPr lang="en-PH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19329-EED1-B43F-5C9E-F79AB75A3F92}"/>
              </a:ext>
            </a:extLst>
          </p:cNvPr>
          <p:cNvSpPr/>
          <p:nvPr/>
        </p:nvSpPr>
        <p:spPr>
          <a:xfrm>
            <a:off x="3354759" y="2098422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2</a:t>
            </a:r>
            <a:endParaRPr lang="en-PH" sz="3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7604A-5617-6E68-9F69-D44305AF4D95}"/>
              </a:ext>
            </a:extLst>
          </p:cNvPr>
          <p:cNvSpPr/>
          <p:nvPr/>
        </p:nvSpPr>
        <p:spPr>
          <a:xfrm>
            <a:off x="5017589" y="2113764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4</a:t>
            </a:r>
            <a:endParaRPr lang="en-PH" sz="3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94D5E-C143-ED16-3721-EB2032D1B02B}"/>
              </a:ext>
            </a:extLst>
          </p:cNvPr>
          <p:cNvSpPr/>
          <p:nvPr/>
        </p:nvSpPr>
        <p:spPr>
          <a:xfrm>
            <a:off x="6747180" y="2098422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5</a:t>
            </a:r>
            <a:endParaRPr lang="en-PH" sz="3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5675E-E5A9-C138-74D7-63906896B09C}"/>
              </a:ext>
            </a:extLst>
          </p:cNvPr>
          <p:cNvSpPr/>
          <p:nvPr/>
        </p:nvSpPr>
        <p:spPr>
          <a:xfrm>
            <a:off x="8410010" y="2098422"/>
            <a:ext cx="1465545" cy="13152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3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376723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0.00046 L -0.07461 0.21343 C -0.0901 0.26204 -0.11341 0.28843 -0.13789 0.28843 C -0.16576 0.28843 -0.18802 0.26204 -0.20352 0.21343 L -0.27799 0.00046 " pathEditMode="relative" rAng="0" ptsTypes="AAAAA"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06" y="1439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33333E-6 L 0.1418 -0.0023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70" y="-6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85185E-6 L 0.13646 0.0004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2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Insertion Sort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D20710-BEC7-3B54-036C-9BEAE7B3DFFE}"/>
              </a:ext>
            </a:extLst>
          </p:cNvPr>
          <p:cNvSpPr/>
          <p:nvPr/>
        </p:nvSpPr>
        <p:spPr>
          <a:xfrm>
            <a:off x="1693538" y="2113767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1</a:t>
            </a:r>
            <a:endParaRPr lang="en-PH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19329-EED1-B43F-5C9E-F79AB75A3F92}"/>
              </a:ext>
            </a:extLst>
          </p:cNvPr>
          <p:cNvSpPr/>
          <p:nvPr/>
        </p:nvSpPr>
        <p:spPr>
          <a:xfrm>
            <a:off x="3354759" y="2098422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2</a:t>
            </a:r>
            <a:endParaRPr lang="en-PH" sz="3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7604A-5617-6E68-9F69-D44305AF4D95}"/>
              </a:ext>
            </a:extLst>
          </p:cNvPr>
          <p:cNvSpPr/>
          <p:nvPr/>
        </p:nvSpPr>
        <p:spPr>
          <a:xfrm>
            <a:off x="5017589" y="2113764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3</a:t>
            </a:r>
            <a:endParaRPr lang="en-PH" sz="3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94D5E-C143-ED16-3721-EB2032D1B02B}"/>
              </a:ext>
            </a:extLst>
          </p:cNvPr>
          <p:cNvSpPr/>
          <p:nvPr/>
        </p:nvSpPr>
        <p:spPr>
          <a:xfrm>
            <a:off x="6747180" y="2098422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4</a:t>
            </a:r>
            <a:endParaRPr lang="en-PH" sz="3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5675E-E5A9-C138-74D7-63906896B09C}"/>
              </a:ext>
            </a:extLst>
          </p:cNvPr>
          <p:cNvSpPr/>
          <p:nvPr/>
        </p:nvSpPr>
        <p:spPr>
          <a:xfrm>
            <a:off x="8410010" y="2098422"/>
            <a:ext cx="1465545" cy="13152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5</a:t>
            </a:r>
            <a:endParaRPr lang="en-PH"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E272E1-AF36-5DAA-7568-2F8D7A6168E5}"/>
              </a:ext>
            </a:extLst>
          </p:cNvPr>
          <p:cNvSpPr txBox="1"/>
          <p:nvPr/>
        </p:nvSpPr>
        <p:spPr>
          <a:xfrm>
            <a:off x="3884764" y="3973213"/>
            <a:ext cx="3672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Sorting Finished!</a:t>
            </a:r>
            <a:endParaRPr lang="en-PH" sz="4000" dirty="0"/>
          </a:p>
        </p:txBody>
      </p:sp>
    </p:spTree>
    <p:extLst>
      <p:ext uri="{BB962C8B-B14F-4D97-AF65-F5344CB8AC3E}">
        <p14:creationId xmlns:p14="http://schemas.microsoft.com/office/powerpoint/2010/main" val="347112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D61E20B-708A-4719-8C02-DA91A478A7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51370AF-26B9-4AFA-BA9D-5D4A7E1A67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3362E2-FA54-4262-AE94-2FA98FF8142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1186</TotalTime>
  <Words>135</Words>
  <Application>Microsoft Office PowerPoint</Application>
  <PresentationFormat>Widescreen</PresentationFormat>
  <Paragraphs>66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(Body)</vt:lpstr>
      <vt:lpstr>Calibri Light</vt:lpstr>
      <vt:lpstr>Office Theme</vt:lpstr>
      <vt:lpstr>Insertion Sort</vt:lpstr>
      <vt:lpstr>What is Insertion Sort?</vt:lpstr>
      <vt:lpstr>Insertion Sort</vt:lpstr>
      <vt:lpstr>Insertion Sort</vt:lpstr>
      <vt:lpstr>Insertion Sort</vt:lpstr>
      <vt:lpstr>Insertion Sort</vt:lpstr>
      <vt:lpstr>Insertion Sort</vt:lpstr>
      <vt:lpstr>Insertion Sort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</cp:lastModifiedBy>
  <cp:revision>156</cp:revision>
  <dcterms:created xsi:type="dcterms:W3CDTF">2022-05-11T03:47:05Z</dcterms:created>
  <dcterms:modified xsi:type="dcterms:W3CDTF">2023-09-10T12:19:56Z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