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366" r:id="rId6"/>
    <p:sldId id="280" r:id="rId7"/>
    <p:sldId id="377" r:id="rId8"/>
    <p:sldId id="378" r:id="rId9"/>
    <p:sldId id="379" r:id="rId10"/>
    <p:sldId id="380" r:id="rId11"/>
    <p:sldId id="381" r:id="rId12"/>
    <p:sldId id="374" r:id="rId13"/>
    <p:sldId id="375" r:id="rId14"/>
    <p:sldId id="382" r:id="rId15"/>
    <p:sldId id="376" r:id="rId16"/>
    <p:sldId id="383" r:id="rId17"/>
    <p:sldId id="3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AAAF1-3518-4E33-B97C-4E0619F830DD}" v="30" dt="2022-10-28T03:22:05.242"/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er Jr. D. Ponio" userId="S::ejrdponio@national-u.edu.ph::4e5468f7-067c-4f0e-b67a-6ca5b479aa8b" providerId="AD" clId="Web-{495AAAF1-3518-4E33-B97C-4E0619F830DD}"/>
    <pc:docChg chg="modSld">
      <pc:chgData name="Elizer Jr. D. Ponio" userId="S::ejrdponio@national-u.edu.ph::4e5468f7-067c-4f0e-b67a-6ca5b479aa8b" providerId="AD" clId="Web-{495AAAF1-3518-4E33-B97C-4E0619F830DD}" dt="2022-10-28T03:22:05.242" v="16" actId="20577"/>
      <pc:docMkLst>
        <pc:docMk/>
      </pc:docMkLst>
      <pc:sldChg chg="modSp">
        <pc:chgData name="Elizer Jr. D. Ponio" userId="S::ejrdponio@national-u.edu.ph::4e5468f7-067c-4f0e-b67a-6ca5b479aa8b" providerId="AD" clId="Web-{495AAAF1-3518-4E33-B97C-4E0619F830DD}" dt="2022-10-28T03:22:05.242" v="16" actId="20577"/>
        <pc:sldMkLst>
          <pc:docMk/>
          <pc:sldMk cId="4142306352" sldId="375"/>
        </pc:sldMkLst>
        <pc:spChg chg="mod">
          <ac:chgData name="Elizer Jr. D. Ponio" userId="S::ejrdponio@national-u.edu.ph::4e5468f7-067c-4f0e-b67a-6ca5b479aa8b" providerId="AD" clId="Web-{495AAAF1-3518-4E33-B97C-4E0619F830DD}" dt="2022-10-28T03:22:05.242" v="16" actId="20577"/>
          <ac:spMkLst>
            <pc:docMk/>
            <pc:sldMk cId="4142306352" sldId="375"/>
            <ac:spMk id="10" creationId="{5DD52D47-4601-BD71-6076-9DB85BD900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33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133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918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7186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305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7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42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76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83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8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481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401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Spanning Tree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2404251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2495312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3522055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3964101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6057" y="2175162"/>
            <a:ext cx="587059" cy="3274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934996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4052800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FB761859-0226-63F6-8885-C6ECCBD9D3D9}"/>
              </a:ext>
            </a:extLst>
          </p:cNvPr>
          <p:cNvSpPr/>
          <p:nvPr/>
        </p:nvSpPr>
        <p:spPr>
          <a:xfrm>
            <a:off x="1197250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86F14309-E322-10F2-7663-8F31DCE3B180}"/>
              </a:ext>
            </a:extLst>
          </p:cNvPr>
          <p:cNvSpPr/>
          <p:nvPr/>
        </p:nvSpPr>
        <p:spPr>
          <a:xfrm>
            <a:off x="2376788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9785FDBF-7AEA-4AAE-5EEC-B67C2496CE59}"/>
              </a:ext>
            </a:extLst>
          </p:cNvPr>
          <p:cNvSpPr/>
          <p:nvPr/>
        </p:nvSpPr>
        <p:spPr>
          <a:xfrm>
            <a:off x="1238692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4ACBD6-A7D2-31CC-8E88-01DFC2AE1442}"/>
              </a:ext>
            </a:extLst>
          </p:cNvPr>
          <p:cNvCxnSpPr>
            <a:cxnSpLocks/>
            <a:stCxn id="36" idx="4"/>
            <a:endCxn id="3" idx="0"/>
          </p:cNvCxnSpPr>
          <p:nvPr/>
        </p:nvCxnSpPr>
        <p:spPr>
          <a:xfrm>
            <a:off x="2715154" y="3959344"/>
            <a:ext cx="0" cy="912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88FC9-7C0F-56B6-B42F-81205480E8B7}"/>
              </a:ext>
            </a:extLst>
          </p:cNvPr>
          <p:cNvCxnSpPr>
            <a:cxnSpLocks/>
            <a:stCxn id="37" idx="7"/>
            <a:endCxn id="6" idx="3"/>
          </p:cNvCxnSpPr>
          <p:nvPr/>
        </p:nvCxnSpPr>
        <p:spPr>
          <a:xfrm flipV="1">
            <a:off x="1769437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37361F-5BEC-4E7F-B36A-0A3DFB29208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1549595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749BD5-CD5C-869E-F8A5-A545C097D4F3}"/>
              </a:ext>
            </a:extLst>
          </p:cNvPr>
          <p:cNvCxnSpPr>
            <a:cxnSpLocks/>
            <a:stCxn id="3" idx="1"/>
            <a:endCxn id="35" idx="5"/>
          </p:cNvCxnSpPr>
          <p:nvPr/>
        </p:nvCxnSpPr>
        <p:spPr>
          <a:xfrm flipH="1" flipV="1">
            <a:off x="1798741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C45392-8B3E-1AA7-9B3F-6245B8382B9A}"/>
              </a:ext>
            </a:extLst>
          </p:cNvPr>
          <p:cNvCxnSpPr>
            <a:cxnSpLocks/>
            <a:stCxn id="36" idx="7"/>
            <a:endCxn id="7" idx="3"/>
          </p:cNvCxnSpPr>
          <p:nvPr/>
        </p:nvCxnSpPr>
        <p:spPr>
          <a:xfrm flipV="1">
            <a:off x="2954414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2159E0-7A9A-C929-D923-E82B7AC951EA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1798741" y="3870214"/>
            <a:ext cx="677152" cy="389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B51BCE2-BA93-6387-B3B2-1A635CE0C6D6}"/>
              </a:ext>
            </a:extLst>
          </p:cNvPr>
          <p:cNvSpPr txBox="1"/>
          <p:nvPr/>
        </p:nvSpPr>
        <p:spPr>
          <a:xfrm>
            <a:off x="3253113" y="1984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40FC40-4B32-F99E-E47A-37DE9A9545D3}"/>
              </a:ext>
            </a:extLst>
          </p:cNvPr>
          <p:cNvSpPr txBox="1"/>
          <p:nvPr/>
        </p:nvSpPr>
        <p:spPr>
          <a:xfrm>
            <a:off x="1731261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5F26A3-B6F4-AAC2-7220-9E2B3AC6FB10}"/>
              </a:ext>
            </a:extLst>
          </p:cNvPr>
          <p:cNvSpPr txBox="1"/>
          <p:nvPr/>
        </p:nvSpPr>
        <p:spPr>
          <a:xfrm>
            <a:off x="2873019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34CC4D-BA22-92EB-5B30-3C52E5306A1F}"/>
              </a:ext>
            </a:extLst>
          </p:cNvPr>
          <p:cNvSpPr txBox="1"/>
          <p:nvPr/>
        </p:nvSpPr>
        <p:spPr>
          <a:xfrm>
            <a:off x="1805702" y="360950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DCD05EF-8F66-A3BD-3EB7-743F4DA0EF2D}"/>
              </a:ext>
            </a:extLst>
          </p:cNvPr>
          <p:cNvSpPr txBox="1"/>
          <p:nvPr/>
        </p:nvSpPr>
        <p:spPr>
          <a:xfrm>
            <a:off x="1120401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9E6B5-065B-E8B0-A8C2-779DF7D21D65}"/>
              </a:ext>
            </a:extLst>
          </p:cNvPr>
          <p:cNvSpPr txBox="1"/>
          <p:nvPr/>
        </p:nvSpPr>
        <p:spPr>
          <a:xfrm>
            <a:off x="1765705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08EE50-186C-4E16-E260-79B7DA90F519}"/>
              </a:ext>
            </a:extLst>
          </p:cNvPr>
          <p:cNvSpPr txBox="1"/>
          <p:nvPr/>
        </p:nvSpPr>
        <p:spPr>
          <a:xfrm>
            <a:off x="3526925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CC1E81B-5CF2-13BD-6335-727D41D0AF30}"/>
              </a:ext>
            </a:extLst>
          </p:cNvPr>
          <p:cNvSpPr txBox="1"/>
          <p:nvPr/>
        </p:nvSpPr>
        <p:spPr>
          <a:xfrm>
            <a:off x="4218258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151" name="Oval 150" descr="Man with facial hair">
            <a:extLst>
              <a:ext uri="{FF2B5EF4-FFF2-40B4-BE49-F238E27FC236}">
                <a16:creationId xmlns:a16="http://schemas.microsoft.com/office/drawing/2014/main" id="{18B0637D-156A-9E35-225C-14271479A894}"/>
              </a:ext>
            </a:extLst>
          </p:cNvPr>
          <p:cNvSpPr/>
          <p:nvPr/>
        </p:nvSpPr>
        <p:spPr>
          <a:xfrm>
            <a:off x="8606114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2" name="Oval 151" descr="Man with facial hair">
            <a:extLst>
              <a:ext uri="{FF2B5EF4-FFF2-40B4-BE49-F238E27FC236}">
                <a16:creationId xmlns:a16="http://schemas.microsoft.com/office/drawing/2014/main" id="{A312570C-B074-091F-7F60-B5BAACBCECD0}"/>
              </a:ext>
            </a:extLst>
          </p:cNvPr>
          <p:cNvSpPr/>
          <p:nvPr/>
        </p:nvSpPr>
        <p:spPr>
          <a:xfrm>
            <a:off x="8697175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3" name="Oval 152" descr="Man with facial hair">
            <a:extLst>
              <a:ext uri="{FF2B5EF4-FFF2-40B4-BE49-F238E27FC236}">
                <a16:creationId xmlns:a16="http://schemas.microsoft.com/office/drawing/2014/main" id="{FF16F7D7-503D-3C7B-F911-5B4ED61F76F5}"/>
              </a:ext>
            </a:extLst>
          </p:cNvPr>
          <p:cNvSpPr/>
          <p:nvPr/>
        </p:nvSpPr>
        <p:spPr>
          <a:xfrm>
            <a:off x="9723918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4" name="Oval 153" descr="Man with facial hair">
            <a:extLst>
              <a:ext uri="{FF2B5EF4-FFF2-40B4-BE49-F238E27FC236}">
                <a16:creationId xmlns:a16="http://schemas.microsoft.com/office/drawing/2014/main" id="{3BA6F866-7687-F8C9-9D10-40E5C388DF8D}"/>
              </a:ext>
            </a:extLst>
          </p:cNvPr>
          <p:cNvSpPr/>
          <p:nvPr/>
        </p:nvSpPr>
        <p:spPr>
          <a:xfrm>
            <a:off x="10165964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6889CAC-287E-9949-FF35-F82E0B023CED}"/>
              </a:ext>
            </a:extLst>
          </p:cNvPr>
          <p:cNvCxnSpPr>
            <a:cxnSpLocks/>
            <a:stCxn id="151" idx="7"/>
            <a:endCxn id="154" idx="3"/>
          </p:cNvCxnSpPr>
          <p:nvPr/>
        </p:nvCxnSpPr>
        <p:spPr>
          <a:xfrm flipV="1">
            <a:off x="9136859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C66F65-E99B-3118-FD7E-2F65EFD45EB5}"/>
              </a:ext>
            </a:extLst>
          </p:cNvPr>
          <p:cNvCxnSpPr>
            <a:cxnSpLocks/>
            <a:stCxn id="153" idx="5"/>
            <a:endCxn id="154" idx="0"/>
          </p:cNvCxnSpPr>
          <p:nvPr/>
        </p:nvCxnSpPr>
        <p:spPr>
          <a:xfrm>
            <a:off x="10254663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Oval 157" descr="Man with facial hair">
            <a:extLst>
              <a:ext uri="{FF2B5EF4-FFF2-40B4-BE49-F238E27FC236}">
                <a16:creationId xmlns:a16="http://schemas.microsoft.com/office/drawing/2014/main" id="{492F1FB7-5772-1C84-2899-2684374C56E6}"/>
              </a:ext>
            </a:extLst>
          </p:cNvPr>
          <p:cNvSpPr/>
          <p:nvPr/>
        </p:nvSpPr>
        <p:spPr>
          <a:xfrm>
            <a:off x="7399113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9" name="Oval 158" descr="Man with facial hair">
            <a:extLst>
              <a:ext uri="{FF2B5EF4-FFF2-40B4-BE49-F238E27FC236}">
                <a16:creationId xmlns:a16="http://schemas.microsoft.com/office/drawing/2014/main" id="{FDF977B4-6919-E903-B695-E7749CACEF37}"/>
              </a:ext>
            </a:extLst>
          </p:cNvPr>
          <p:cNvSpPr/>
          <p:nvPr/>
        </p:nvSpPr>
        <p:spPr>
          <a:xfrm>
            <a:off x="8578651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0" name="Oval 159" descr="Man with facial hair">
            <a:extLst>
              <a:ext uri="{FF2B5EF4-FFF2-40B4-BE49-F238E27FC236}">
                <a16:creationId xmlns:a16="http://schemas.microsoft.com/office/drawing/2014/main" id="{D33D7E41-91D4-1B50-B227-F30F6C2F3271}"/>
              </a:ext>
            </a:extLst>
          </p:cNvPr>
          <p:cNvSpPr/>
          <p:nvPr/>
        </p:nvSpPr>
        <p:spPr>
          <a:xfrm>
            <a:off x="7440555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974AF6D-881B-1FDF-A5E4-AD59535FA7F0}"/>
              </a:ext>
            </a:extLst>
          </p:cNvPr>
          <p:cNvCxnSpPr>
            <a:cxnSpLocks/>
            <a:stCxn id="160" idx="7"/>
            <a:endCxn id="152" idx="3"/>
          </p:cNvCxnSpPr>
          <p:nvPr/>
        </p:nvCxnSpPr>
        <p:spPr>
          <a:xfrm flipV="1">
            <a:off x="7971300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26D1163-D6A7-C4AF-6561-77F1BA7B717F}"/>
              </a:ext>
            </a:extLst>
          </p:cNvPr>
          <p:cNvCxnSpPr>
            <a:cxnSpLocks/>
            <a:stCxn id="158" idx="0"/>
            <a:endCxn id="160" idx="4"/>
          </p:cNvCxnSpPr>
          <p:nvPr/>
        </p:nvCxnSpPr>
        <p:spPr>
          <a:xfrm flipV="1">
            <a:off x="7751458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9F381B3-E199-ED46-BBD6-DE2FCFCF36B7}"/>
              </a:ext>
            </a:extLst>
          </p:cNvPr>
          <p:cNvCxnSpPr>
            <a:cxnSpLocks/>
            <a:stCxn id="151" idx="1"/>
            <a:endCxn id="158" idx="5"/>
          </p:cNvCxnSpPr>
          <p:nvPr/>
        </p:nvCxnSpPr>
        <p:spPr>
          <a:xfrm flipH="1" flipV="1">
            <a:off x="8000604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A6A5DB1-17B6-9B41-CC95-5903FFF1B606}"/>
              </a:ext>
            </a:extLst>
          </p:cNvPr>
          <p:cNvCxnSpPr>
            <a:cxnSpLocks/>
            <a:stCxn id="159" idx="7"/>
            <a:endCxn id="153" idx="3"/>
          </p:cNvCxnSpPr>
          <p:nvPr/>
        </p:nvCxnSpPr>
        <p:spPr>
          <a:xfrm flipV="1">
            <a:off x="9156277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A3E91C8-2F68-09EF-22E4-3D37EE9D7F6B}"/>
              </a:ext>
            </a:extLst>
          </p:cNvPr>
          <p:cNvSpPr txBox="1"/>
          <p:nvPr/>
        </p:nvSpPr>
        <p:spPr>
          <a:xfrm>
            <a:off x="7933124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CCA924D-AF28-3FA5-03E0-55B536330321}"/>
              </a:ext>
            </a:extLst>
          </p:cNvPr>
          <p:cNvSpPr txBox="1"/>
          <p:nvPr/>
        </p:nvSpPr>
        <p:spPr>
          <a:xfrm>
            <a:off x="9074882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2C263C8-10EC-2A69-9243-A3A79DB9E46C}"/>
              </a:ext>
            </a:extLst>
          </p:cNvPr>
          <p:cNvSpPr txBox="1"/>
          <p:nvPr/>
        </p:nvSpPr>
        <p:spPr>
          <a:xfrm>
            <a:off x="7322264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7793A12-2EAD-CC67-F2F3-297D2A9D0F04}"/>
              </a:ext>
            </a:extLst>
          </p:cNvPr>
          <p:cNvSpPr txBox="1"/>
          <p:nvPr/>
        </p:nvSpPr>
        <p:spPr>
          <a:xfrm>
            <a:off x="7967568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4B67B5-43FA-D74B-43BD-529AF349A1A4}"/>
              </a:ext>
            </a:extLst>
          </p:cNvPr>
          <p:cNvSpPr txBox="1"/>
          <p:nvPr/>
        </p:nvSpPr>
        <p:spPr>
          <a:xfrm>
            <a:off x="9728788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3545A-89C3-5ABC-6F2C-0D91F5CA9A6A}"/>
              </a:ext>
            </a:extLst>
          </p:cNvPr>
          <p:cNvSpPr txBox="1"/>
          <p:nvPr/>
        </p:nvSpPr>
        <p:spPr>
          <a:xfrm>
            <a:off x="10420121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14EF-7539-D621-46C9-7B78ED713E40}"/>
              </a:ext>
            </a:extLst>
          </p:cNvPr>
          <p:cNvSpPr txBox="1"/>
          <p:nvPr/>
        </p:nvSpPr>
        <p:spPr>
          <a:xfrm>
            <a:off x="8494706" y="5681665"/>
            <a:ext cx="12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Cost = 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2D47-4601-BD71-6076-9DB85BD90007}"/>
              </a:ext>
            </a:extLst>
          </p:cNvPr>
          <p:cNvSpPr txBox="1"/>
          <p:nvPr/>
        </p:nvSpPr>
        <p:spPr>
          <a:xfrm>
            <a:off x="4987842" y="2110676"/>
            <a:ext cx="197624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1:</a:t>
            </a:r>
          </a:p>
          <a:p>
            <a:r>
              <a:rPr lang="en-PH" sz="1500"/>
              <a:t>Take any random vertex</a:t>
            </a:r>
            <a:endParaRPr lang="en-PH" sz="15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6B7E9-2015-28F0-F9F7-F287779D8A13}"/>
              </a:ext>
            </a:extLst>
          </p:cNvPr>
          <p:cNvSpPr txBox="1"/>
          <p:nvPr/>
        </p:nvSpPr>
        <p:spPr>
          <a:xfrm>
            <a:off x="4980368" y="3063723"/>
            <a:ext cx="197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2:</a:t>
            </a:r>
          </a:p>
          <a:p>
            <a:r>
              <a:rPr lang="en-PH" sz="1500" dirty="0"/>
              <a:t>Take the edge with the smallest weight that is connected to the current edge.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98FF1-3C71-AC1C-DFDB-A054F874E248}"/>
              </a:ext>
            </a:extLst>
          </p:cNvPr>
          <p:cNvSpPr txBox="1"/>
          <p:nvPr/>
        </p:nvSpPr>
        <p:spPr>
          <a:xfrm>
            <a:off x="4974129" y="4423720"/>
            <a:ext cx="2114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3:</a:t>
            </a:r>
          </a:p>
          <a:p>
            <a:r>
              <a:rPr lang="en-PH" sz="1500" dirty="0"/>
              <a:t>Repeat Step 2 until all vertices are connected.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1A309-E52F-0B2A-58C0-C60E1EB67133}"/>
              </a:ext>
            </a:extLst>
          </p:cNvPr>
          <p:cNvSpPr txBox="1"/>
          <p:nvPr/>
        </p:nvSpPr>
        <p:spPr>
          <a:xfrm>
            <a:off x="2729144" y="4167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423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8" grpId="0"/>
      <p:bldP spid="169" grpId="0"/>
      <p:bldP spid="171" grpId="0"/>
      <p:bldP spid="172" grpId="0"/>
      <p:bldP spid="173" grpId="0"/>
      <p:bldP spid="174" grpId="0"/>
      <p:bldP spid="5" grpId="0"/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9113851" y="3652667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3108647" y="224553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4135390" y="300338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7539870" y="2388643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639392" y="2765022"/>
            <a:ext cx="587059" cy="3274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1"/>
            <a:endCxn id="8" idx="5"/>
          </p:cNvCxnSpPr>
          <p:nvPr/>
        </p:nvCxnSpPr>
        <p:spPr>
          <a:xfrm flipH="1" flipV="1">
            <a:off x="8070615" y="2908134"/>
            <a:ext cx="1134297" cy="83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FB761859-0226-63F6-8885-C6ECCBD9D3D9}"/>
              </a:ext>
            </a:extLst>
          </p:cNvPr>
          <p:cNvSpPr/>
          <p:nvPr/>
        </p:nvSpPr>
        <p:spPr>
          <a:xfrm>
            <a:off x="6157763" y="3643090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86F14309-E322-10F2-7663-8F31DCE3B180}"/>
              </a:ext>
            </a:extLst>
          </p:cNvPr>
          <p:cNvSpPr/>
          <p:nvPr/>
        </p:nvSpPr>
        <p:spPr>
          <a:xfrm>
            <a:off x="2990123" y="394058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9785FDBF-7AEA-4AAE-5EEC-B67C2496CE59}"/>
              </a:ext>
            </a:extLst>
          </p:cNvPr>
          <p:cNvSpPr/>
          <p:nvPr/>
        </p:nvSpPr>
        <p:spPr>
          <a:xfrm>
            <a:off x="1852027" y="309949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88FC9-7C0F-56B6-B42F-81205480E8B7}"/>
              </a:ext>
            </a:extLst>
          </p:cNvPr>
          <p:cNvCxnSpPr>
            <a:cxnSpLocks/>
            <a:stCxn id="37" idx="7"/>
            <a:endCxn id="6" idx="3"/>
          </p:cNvCxnSpPr>
          <p:nvPr/>
        </p:nvCxnSpPr>
        <p:spPr>
          <a:xfrm flipV="1">
            <a:off x="2382772" y="276502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37361F-5BEC-4E7F-B36A-0A3DFB292081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2382772" y="3618982"/>
            <a:ext cx="706456" cy="410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749BD5-CD5C-869E-F8A5-A545C097D4F3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 flipV="1">
            <a:off x="6862453" y="3947401"/>
            <a:ext cx="2251398" cy="95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C45392-8B3E-1AA7-9B3F-6245B8382B9A}"/>
              </a:ext>
            </a:extLst>
          </p:cNvPr>
          <p:cNvCxnSpPr>
            <a:cxnSpLocks/>
            <a:stCxn id="36" idx="7"/>
            <a:endCxn id="7" idx="3"/>
          </p:cNvCxnSpPr>
          <p:nvPr/>
        </p:nvCxnSpPr>
        <p:spPr>
          <a:xfrm flipV="1">
            <a:off x="3567749" y="352287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2159E0-7A9A-C929-D923-E82B7AC951EA}"/>
              </a:ext>
            </a:extLst>
          </p:cNvPr>
          <p:cNvCxnSpPr>
            <a:cxnSpLocks/>
            <a:stCxn id="8" idx="3"/>
            <a:endCxn id="35" idx="0"/>
          </p:cNvCxnSpPr>
          <p:nvPr/>
        </p:nvCxnSpPr>
        <p:spPr>
          <a:xfrm flipH="1">
            <a:off x="6510108" y="2908134"/>
            <a:ext cx="1120823" cy="7349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B51BCE2-BA93-6387-B3B2-1A635CE0C6D6}"/>
              </a:ext>
            </a:extLst>
          </p:cNvPr>
          <p:cNvSpPr txBox="1"/>
          <p:nvPr/>
        </p:nvSpPr>
        <p:spPr>
          <a:xfrm>
            <a:off x="3866448" y="2574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40FC40-4B32-F99E-E47A-37DE9A9545D3}"/>
              </a:ext>
            </a:extLst>
          </p:cNvPr>
          <p:cNvSpPr txBox="1"/>
          <p:nvPr/>
        </p:nvSpPr>
        <p:spPr>
          <a:xfrm>
            <a:off x="2344596" y="26235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5F26A3-B6F4-AAC2-7220-9E2B3AC6FB10}"/>
              </a:ext>
            </a:extLst>
          </p:cNvPr>
          <p:cNvSpPr txBox="1"/>
          <p:nvPr/>
        </p:nvSpPr>
        <p:spPr>
          <a:xfrm>
            <a:off x="3936023" y="3848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DCD05EF-8F66-A3BD-3EB7-743F4DA0EF2D}"/>
              </a:ext>
            </a:extLst>
          </p:cNvPr>
          <p:cNvSpPr txBox="1"/>
          <p:nvPr/>
        </p:nvSpPr>
        <p:spPr>
          <a:xfrm>
            <a:off x="2250026" y="394740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9E6B5-065B-E8B0-A8C2-779DF7D21D65}"/>
              </a:ext>
            </a:extLst>
          </p:cNvPr>
          <p:cNvSpPr txBox="1"/>
          <p:nvPr/>
        </p:nvSpPr>
        <p:spPr>
          <a:xfrm>
            <a:off x="7741811" y="401547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08EE50-186C-4E16-E260-79B7DA90F519}"/>
              </a:ext>
            </a:extLst>
          </p:cNvPr>
          <p:cNvSpPr txBox="1"/>
          <p:nvPr/>
        </p:nvSpPr>
        <p:spPr>
          <a:xfrm>
            <a:off x="8510350" y="29350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9F51F-7687-834C-6CF9-4DD59BC7382C}"/>
              </a:ext>
            </a:extLst>
          </p:cNvPr>
          <p:cNvSpPr txBox="1"/>
          <p:nvPr/>
        </p:nvSpPr>
        <p:spPr>
          <a:xfrm>
            <a:off x="6628502" y="291833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45C42-029C-04B0-3388-3EC9C1FB9297}"/>
              </a:ext>
            </a:extLst>
          </p:cNvPr>
          <p:cNvSpPr txBox="1"/>
          <p:nvPr/>
        </p:nvSpPr>
        <p:spPr>
          <a:xfrm>
            <a:off x="2382772" y="5151585"/>
            <a:ext cx="6610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Can we use Prim’s algorithm to find the minimum cost on a disconnected graph?</a:t>
            </a:r>
            <a:endParaRPr lang="en-PH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D2EB6-8B29-04C5-7270-81D674607F65}"/>
              </a:ext>
            </a:extLst>
          </p:cNvPr>
          <p:cNvSpPr txBox="1"/>
          <p:nvPr/>
        </p:nvSpPr>
        <p:spPr>
          <a:xfrm>
            <a:off x="9026319" y="5209015"/>
            <a:ext cx="1199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FF0000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529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Kruskal’s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784A2E-A1E4-1F00-77DE-9C1DB0819D3A}"/>
              </a:ext>
            </a:extLst>
          </p:cNvPr>
          <p:cNvSpPr txBox="1"/>
          <p:nvPr/>
        </p:nvSpPr>
        <p:spPr>
          <a:xfrm>
            <a:off x="1363512" y="1894522"/>
            <a:ext cx="9464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Kruskal’s algorithm is a minimum spanning tree algorithm that takes a graph as input and finds the subset of the edges of that graph which.</a:t>
            </a:r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form a tree that includes every vertex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has the minimum sum of weights among all the trees that can be formed from the graph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245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Kruskal’s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2404251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2495312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3522055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3964101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6057" y="2175162"/>
            <a:ext cx="587059" cy="3274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934996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4052800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FB761859-0226-63F6-8885-C6ECCBD9D3D9}"/>
              </a:ext>
            </a:extLst>
          </p:cNvPr>
          <p:cNvSpPr/>
          <p:nvPr/>
        </p:nvSpPr>
        <p:spPr>
          <a:xfrm>
            <a:off x="1197250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86F14309-E322-10F2-7663-8F31DCE3B180}"/>
              </a:ext>
            </a:extLst>
          </p:cNvPr>
          <p:cNvSpPr/>
          <p:nvPr/>
        </p:nvSpPr>
        <p:spPr>
          <a:xfrm>
            <a:off x="2376788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9785FDBF-7AEA-4AAE-5EEC-B67C2496CE59}"/>
              </a:ext>
            </a:extLst>
          </p:cNvPr>
          <p:cNvSpPr/>
          <p:nvPr/>
        </p:nvSpPr>
        <p:spPr>
          <a:xfrm>
            <a:off x="1238692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4ACBD6-A7D2-31CC-8E88-01DFC2AE1442}"/>
              </a:ext>
            </a:extLst>
          </p:cNvPr>
          <p:cNvCxnSpPr>
            <a:cxnSpLocks/>
            <a:stCxn id="36" idx="4"/>
            <a:endCxn id="3" idx="0"/>
          </p:cNvCxnSpPr>
          <p:nvPr/>
        </p:nvCxnSpPr>
        <p:spPr>
          <a:xfrm>
            <a:off x="2715154" y="3959344"/>
            <a:ext cx="0" cy="912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88FC9-7C0F-56B6-B42F-81205480E8B7}"/>
              </a:ext>
            </a:extLst>
          </p:cNvPr>
          <p:cNvCxnSpPr>
            <a:cxnSpLocks/>
            <a:stCxn id="37" idx="7"/>
            <a:endCxn id="6" idx="3"/>
          </p:cNvCxnSpPr>
          <p:nvPr/>
        </p:nvCxnSpPr>
        <p:spPr>
          <a:xfrm flipV="1">
            <a:off x="1769437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37361F-5BEC-4E7F-B36A-0A3DFB29208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1549595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749BD5-CD5C-869E-F8A5-A545C097D4F3}"/>
              </a:ext>
            </a:extLst>
          </p:cNvPr>
          <p:cNvCxnSpPr>
            <a:cxnSpLocks/>
            <a:stCxn id="3" idx="1"/>
            <a:endCxn id="35" idx="5"/>
          </p:cNvCxnSpPr>
          <p:nvPr/>
        </p:nvCxnSpPr>
        <p:spPr>
          <a:xfrm flipH="1" flipV="1">
            <a:off x="1798741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C45392-8B3E-1AA7-9B3F-6245B8382B9A}"/>
              </a:ext>
            </a:extLst>
          </p:cNvPr>
          <p:cNvCxnSpPr>
            <a:cxnSpLocks/>
            <a:stCxn id="36" idx="7"/>
            <a:endCxn id="7" idx="3"/>
          </p:cNvCxnSpPr>
          <p:nvPr/>
        </p:nvCxnSpPr>
        <p:spPr>
          <a:xfrm flipV="1">
            <a:off x="2954414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2159E0-7A9A-C929-D923-E82B7AC951EA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1798741" y="3870214"/>
            <a:ext cx="677152" cy="389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B51BCE2-BA93-6387-B3B2-1A635CE0C6D6}"/>
              </a:ext>
            </a:extLst>
          </p:cNvPr>
          <p:cNvSpPr txBox="1"/>
          <p:nvPr/>
        </p:nvSpPr>
        <p:spPr>
          <a:xfrm>
            <a:off x="3253113" y="1984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40FC40-4B32-F99E-E47A-37DE9A9545D3}"/>
              </a:ext>
            </a:extLst>
          </p:cNvPr>
          <p:cNvSpPr txBox="1"/>
          <p:nvPr/>
        </p:nvSpPr>
        <p:spPr>
          <a:xfrm>
            <a:off x="1731261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5F26A3-B6F4-AAC2-7220-9E2B3AC6FB10}"/>
              </a:ext>
            </a:extLst>
          </p:cNvPr>
          <p:cNvSpPr txBox="1"/>
          <p:nvPr/>
        </p:nvSpPr>
        <p:spPr>
          <a:xfrm>
            <a:off x="2873019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34CC4D-BA22-92EB-5B30-3C52E5306A1F}"/>
              </a:ext>
            </a:extLst>
          </p:cNvPr>
          <p:cNvSpPr txBox="1"/>
          <p:nvPr/>
        </p:nvSpPr>
        <p:spPr>
          <a:xfrm>
            <a:off x="1805702" y="360950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DCD05EF-8F66-A3BD-3EB7-743F4DA0EF2D}"/>
              </a:ext>
            </a:extLst>
          </p:cNvPr>
          <p:cNvSpPr txBox="1"/>
          <p:nvPr/>
        </p:nvSpPr>
        <p:spPr>
          <a:xfrm>
            <a:off x="1120401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9E6B5-065B-E8B0-A8C2-779DF7D21D65}"/>
              </a:ext>
            </a:extLst>
          </p:cNvPr>
          <p:cNvSpPr txBox="1"/>
          <p:nvPr/>
        </p:nvSpPr>
        <p:spPr>
          <a:xfrm>
            <a:off x="1765705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08EE50-186C-4E16-E260-79B7DA90F519}"/>
              </a:ext>
            </a:extLst>
          </p:cNvPr>
          <p:cNvSpPr txBox="1"/>
          <p:nvPr/>
        </p:nvSpPr>
        <p:spPr>
          <a:xfrm>
            <a:off x="3526925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CC1E81B-5CF2-13BD-6335-727D41D0AF30}"/>
              </a:ext>
            </a:extLst>
          </p:cNvPr>
          <p:cNvSpPr txBox="1"/>
          <p:nvPr/>
        </p:nvSpPr>
        <p:spPr>
          <a:xfrm>
            <a:off x="4218258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151" name="Oval 150" descr="Man with facial hair">
            <a:extLst>
              <a:ext uri="{FF2B5EF4-FFF2-40B4-BE49-F238E27FC236}">
                <a16:creationId xmlns:a16="http://schemas.microsoft.com/office/drawing/2014/main" id="{18B0637D-156A-9E35-225C-14271479A894}"/>
              </a:ext>
            </a:extLst>
          </p:cNvPr>
          <p:cNvSpPr/>
          <p:nvPr/>
        </p:nvSpPr>
        <p:spPr>
          <a:xfrm>
            <a:off x="8606114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2" name="Oval 151" descr="Man with facial hair">
            <a:extLst>
              <a:ext uri="{FF2B5EF4-FFF2-40B4-BE49-F238E27FC236}">
                <a16:creationId xmlns:a16="http://schemas.microsoft.com/office/drawing/2014/main" id="{A312570C-B074-091F-7F60-B5BAACBCECD0}"/>
              </a:ext>
            </a:extLst>
          </p:cNvPr>
          <p:cNvSpPr/>
          <p:nvPr/>
        </p:nvSpPr>
        <p:spPr>
          <a:xfrm>
            <a:off x="8697175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3" name="Oval 152" descr="Man with facial hair">
            <a:extLst>
              <a:ext uri="{FF2B5EF4-FFF2-40B4-BE49-F238E27FC236}">
                <a16:creationId xmlns:a16="http://schemas.microsoft.com/office/drawing/2014/main" id="{FF16F7D7-503D-3C7B-F911-5B4ED61F76F5}"/>
              </a:ext>
            </a:extLst>
          </p:cNvPr>
          <p:cNvSpPr/>
          <p:nvPr/>
        </p:nvSpPr>
        <p:spPr>
          <a:xfrm>
            <a:off x="9723918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4" name="Oval 153" descr="Man with facial hair">
            <a:extLst>
              <a:ext uri="{FF2B5EF4-FFF2-40B4-BE49-F238E27FC236}">
                <a16:creationId xmlns:a16="http://schemas.microsoft.com/office/drawing/2014/main" id="{3BA6F866-7687-F8C9-9D10-40E5C388DF8D}"/>
              </a:ext>
            </a:extLst>
          </p:cNvPr>
          <p:cNvSpPr/>
          <p:nvPr/>
        </p:nvSpPr>
        <p:spPr>
          <a:xfrm>
            <a:off x="10165964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6889CAC-287E-9949-FF35-F82E0B023CED}"/>
              </a:ext>
            </a:extLst>
          </p:cNvPr>
          <p:cNvCxnSpPr>
            <a:cxnSpLocks/>
            <a:stCxn id="151" idx="7"/>
            <a:endCxn id="154" idx="3"/>
          </p:cNvCxnSpPr>
          <p:nvPr/>
        </p:nvCxnSpPr>
        <p:spPr>
          <a:xfrm flipV="1">
            <a:off x="9136859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C66F65-E99B-3118-FD7E-2F65EFD45EB5}"/>
              </a:ext>
            </a:extLst>
          </p:cNvPr>
          <p:cNvCxnSpPr>
            <a:cxnSpLocks/>
            <a:stCxn id="153" idx="5"/>
            <a:endCxn id="154" idx="0"/>
          </p:cNvCxnSpPr>
          <p:nvPr/>
        </p:nvCxnSpPr>
        <p:spPr>
          <a:xfrm>
            <a:off x="10254663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Oval 157" descr="Man with facial hair">
            <a:extLst>
              <a:ext uri="{FF2B5EF4-FFF2-40B4-BE49-F238E27FC236}">
                <a16:creationId xmlns:a16="http://schemas.microsoft.com/office/drawing/2014/main" id="{492F1FB7-5772-1C84-2899-2684374C56E6}"/>
              </a:ext>
            </a:extLst>
          </p:cNvPr>
          <p:cNvSpPr/>
          <p:nvPr/>
        </p:nvSpPr>
        <p:spPr>
          <a:xfrm>
            <a:off x="7399113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9" name="Oval 158" descr="Man with facial hair">
            <a:extLst>
              <a:ext uri="{FF2B5EF4-FFF2-40B4-BE49-F238E27FC236}">
                <a16:creationId xmlns:a16="http://schemas.microsoft.com/office/drawing/2014/main" id="{FDF977B4-6919-E903-B695-E7749CACEF37}"/>
              </a:ext>
            </a:extLst>
          </p:cNvPr>
          <p:cNvSpPr/>
          <p:nvPr/>
        </p:nvSpPr>
        <p:spPr>
          <a:xfrm>
            <a:off x="8578651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0" name="Oval 159" descr="Man with facial hair">
            <a:extLst>
              <a:ext uri="{FF2B5EF4-FFF2-40B4-BE49-F238E27FC236}">
                <a16:creationId xmlns:a16="http://schemas.microsoft.com/office/drawing/2014/main" id="{D33D7E41-91D4-1B50-B227-F30F6C2F3271}"/>
              </a:ext>
            </a:extLst>
          </p:cNvPr>
          <p:cNvSpPr/>
          <p:nvPr/>
        </p:nvSpPr>
        <p:spPr>
          <a:xfrm>
            <a:off x="7440555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974AF6D-881B-1FDF-A5E4-AD59535FA7F0}"/>
              </a:ext>
            </a:extLst>
          </p:cNvPr>
          <p:cNvCxnSpPr>
            <a:cxnSpLocks/>
            <a:stCxn id="160" idx="7"/>
            <a:endCxn id="152" idx="3"/>
          </p:cNvCxnSpPr>
          <p:nvPr/>
        </p:nvCxnSpPr>
        <p:spPr>
          <a:xfrm flipV="1">
            <a:off x="7971300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26D1163-D6A7-C4AF-6561-77F1BA7B717F}"/>
              </a:ext>
            </a:extLst>
          </p:cNvPr>
          <p:cNvCxnSpPr>
            <a:cxnSpLocks/>
            <a:stCxn id="158" idx="0"/>
            <a:endCxn id="160" idx="4"/>
          </p:cNvCxnSpPr>
          <p:nvPr/>
        </p:nvCxnSpPr>
        <p:spPr>
          <a:xfrm flipV="1">
            <a:off x="7751458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9F381B3-E199-ED46-BBD6-DE2FCFCF36B7}"/>
              </a:ext>
            </a:extLst>
          </p:cNvPr>
          <p:cNvCxnSpPr>
            <a:cxnSpLocks/>
            <a:stCxn id="151" idx="1"/>
            <a:endCxn id="158" idx="5"/>
          </p:cNvCxnSpPr>
          <p:nvPr/>
        </p:nvCxnSpPr>
        <p:spPr>
          <a:xfrm flipH="1" flipV="1">
            <a:off x="8000604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A6A5DB1-17B6-9B41-CC95-5903FFF1B606}"/>
              </a:ext>
            </a:extLst>
          </p:cNvPr>
          <p:cNvCxnSpPr>
            <a:cxnSpLocks/>
            <a:stCxn id="159" idx="7"/>
            <a:endCxn id="153" idx="3"/>
          </p:cNvCxnSpPr>
          <p:nvPr/>
        </p:nvCxnSpPr>
        <p:spPr>
          <a:xfrm flipV="1">
            <a:off x="9156277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A3E91C8-2F68-09EF-22E4-3D37EE9D7F6B}"/>
              </a:ext>
            </a:extLst>
          </p:cNvPr>
          <p:cNvSpPr txBox="1"/>
          <p:nvPr/>
        </p:nvSpPr>
        <p:spPr>
          <a:xfrm>
            <a:off x="7933124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CCA924D-AF28-3FA5-03E0-55B536330321}"/>
              </a:ext>
            </a:extLst>
          </p:cNvPr>
          <p:cNvSpPr txBox="1"/>
          <p:nvPr/>
        </p:nvSpPr>
        <p:spPr>
          <a:xfrm>
            <a:off x="9074882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2C263C8-10EC-2A69-9243-A3A79DB9E46C}"/>
              </a:ext>
            </a:extLst>
          </p:cNvPr>
          <p:cNvSpPr txBox="1"/>
          <p:nvPr/>
        </p:nvSpPr>
        <p:spPr>
          <a:xfrm>
            <a:off x="7322264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7793A12-2EAD-CC67-F2F3-297D2A9D0F04}"/>
              </a:ext>
            </a:extLst>
          </p:cNvPr>
          <p:cNvSpPr txBox="1"/>
          <p:nvPr/>
        </p:nvSpPr>
        <p:spPr>
          <a:xfrm>
            <a:off x="7967568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4B67B5-43FA-D74B-43BD-529AF349A1A4}"/>
              </a:ext>
            </a:extLst>
          </p:cNvPr>
          <p:cNvSpPr txBox="1"/>
          <p:nvPr/>
        </p:nvSpPr>
        <p:spPr>
          <a:xfrm>
            <a:off x="9728788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3545A-89C3-5ABC-6F2C-0D91F5CA9A6A}"/>
              </a:ext>
            </a:extLst>
          </p:cNvPr>
          <p:cNvSpPr txBox="1"/>
          <p:nvPr/>
        </p:nvSpPr>
        <p:spPr>
          <a:xfrm>
            <a:off x="10420121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14EF-7539-D621-46C9-7B78ED713E40}"/>
              </a:ext>
            </a:extLst>
          </p:cNvPr>
          <p:cNvSpPr txBox="1"/>
          <p:nvPr/>
        </p:nvSpPr>
        <p:spPr>
          <a:xfrm>
            <a:off x="8494706" y="5681665"/>
            <a:ext cx="12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Cost = 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2D47-4601-BD71-6076-9DB85BD90007}"/>
              </a:ext>
            </a:extLst>
          </p:cNvPr>
          <p:cNvSpPr txBox="1"/>
          <p:nvPr/>
        </p:nvSpPr>
        <p:spPr>
          <a:xfrm>
            <a:off x="4987842" y="2110676"/>
            <a:ext cx="1976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1:</a:t>
            </a:r>
          </a:p>
          <a:p>
            <a:r>
              <a:rPr lang="en-PH" sz="1500" dirty="0"/>
              <a:t>Take the edge with the smallest weight.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6B7E9-2015-28F0-F9F7-F287779D8A13}"/>
              </a:ext>
            </a:extLst>
          </p:cNvPr>
          <p:cNvSpPr txBox="1"/>
          <p:nvPr/>
        </p:nvSpPr>
        <p:spPr>
          <a:xfrm>
            <a:off x="4980368" y="3063723"/>
            <a:ext cx="19762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2:</a:t>
            </a:r>
          </a:p>
          <a:p>
            <a:r>
              <a:rPr lang="en-PH" sz="1500" dirty="0"/>
              <a:t>Select the edge with the next smallest weight as long as that edge </a:t>
            </a:r>
            <a:r>
              <a:rPr lang="en-PH" sz="1500" b="1" dirty="0">
                <a:solidFill>
                  <a:srgbClr val="FF0000"/>
                </a:solidFill>
              </a:rPr>
              <a:t>will not form a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98FF1-3C71-AC1C-DFDB-A054F874E248}"/>
              </a:ext>
            </a:extLst>
          </p:cNvPr>
          <p:cNvSpPr txBox="1"/>
          <p:nvPr/>
        </p:nvSpPr>
        <p:spPr>
          <a:xfrm>
            <a:off x="4911450" y="4654522"/>
            <a:ext cx="2114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3:</a:t>
            </a:r>
          </a:p>
          <a:p>
            <a:r>
              <a:rPr lang="en-PH" sz="1500" dirty="0"/>
              <a:t>Repeat Step 2 until all vertices are connected.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8F3BC-BBB2-953B-2B0E-D2DB7DC12A37}"/>
              </a:ext>
            </a:extLst>
          </p:cNvPr>
          <p:cNvSpPr txBox="1"/>
          <p:nvPr/>
        </p:nvSpPr>
        <p:spPr>
          <a:xfrm>
            <a:off x="2717374" y="4167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CB0E1-D281-5848-4CB6-67CA39A12B93}"/>
              </a:ext>
            </a:extLst>
          </p:cNvPr>
          <p:cNvCxnSpPr>
            <a:cxnSpLocks/>
            <a:stCxn id="159" idx="4"/>
            <a:endCxn id="151" idx="0"/>
          </p:cNvCxnSpPr>
          <p:nvPr/>
        </p:nvCxnSpPr>
        <p:spPr>
          <a:xfrm>
            <a:off x="8917017" y="3959344"/>
            <a:ext cx="0" cy="912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2BDE9C-3FEC-35E1-282A-033ABF9A43B3}"/>
              </a:ext>
            </a:extLst>
          </p:cNvPr>
          <p:cNvSpPr txBox="1"/>
          <p:nvPr/>
        </p:nvSpPr>
        <p:spPr>
          <a:xfrm>
            <a:off x="8880890" y="417063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67B5-C7F8-C8B5-EA47-E0D459A9651E}"/>
              </a:ext>
            </a:extLst>
          </p:cNvPr>
          <p:cNvSpPr txBox="1"/>
          <p:nvPr/>
        </p:nvSpPr>
        <p:spPr>
          <a:xfrm>
            <a:off x="9136859" y="3935874"/>
            <a:ext cx="7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Cycle!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9EF598-BC0B-40C6-AD74-3FA8E141F788}"/>
              </a:ext>
            </a:extLst>
          </p:cNvPr>
          <p:cNvCxnSpPr>
            <a:cxnSpLocks/>
            <a:stCxn id="159" idx="3"/>
            <a:endCxn id="158" idx="7"/>
          </p:cNvCxnSpPr>
          <p:nvPr/>
        </p:nvCxnSpPr>
        <p:spPr>
          <a:xfrm flipH="1">
            <a:off x="8000604" y="3870214"/>
            <a:ext cx="677152" cy="389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C8BD32-5935-D2FD-44A2-492E4381E80C}"/>
              </a:ext>
            </a:extLst>
          </p:cNvPr>
          <p:cNvSpPr txBox="1"/>
          <p:nvPr/>
        </p:nvSpPr>
        <p:spPr>
          <a:xfrm>
            <a:off x="8031256" y="36971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68C395-E38E-637A-E077-11E29A7B4435}"/>
              </a:ext>
            </a:extLst>
          </p:cNvPr>
          <p:cNvSpPr txBox="1"/>
          <p:nvPr/>
        </p:nvSpPr>
        <p:spPr>
          <a:xfrm>
            <a:off x="8089062" y="4145322"/>
            <a:ext cx="7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Cycle!</a:t>
            </a:r>
          </a:p>
        </p:txBody>
      </p:sp>
    </p:spTree>
    <p:extLst>
      <p:ext uri="{BB962C8B-B14F-4D97-AF65-F5344CB8AC3E}">
        <p14:creationId xmlns:p14="http://schemas.microsoft.com/office/powerpoint/2010/main" val="9858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8" grpId="0"/>
      <p:bldP spid="169" grpId="0"/>
      <p:bldP spid="171" grpId="0"/>
      <p:bldP spid="172" grpId="0"/>
      <p:bldP spid="173" grpId="0"/>
      <p:bldP spid="174" grpId="0"/>
      <p:bldP spid="5" grpId="0"/>
      <p:bldP spid="10" grpId="0"/>
      <p:bldP spid="11" grpId="0"/>
      <p:bldP spid="13" grpId="0"/>
      <p:bldP spid="19" grpId="0"/>
      <p:bldP spid="19" grpId="1"/>
      <p:bldP spid="20" grpId="0"/>
      <p:bldP spid="20" grpId="1"/>
      <p:bldP spid="22" grpId="0"/>
      <p:bldP spid="22" grpId="1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Real World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265B2BDC-857B-0395-D6ED-58AC8A7B9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5200" y="3008085"/>
            <a:ext cx="914400" cy="914400"/>
          </a:xfrm>
          <a:prstGeom prst="rect">
            <a:avLst/>
          </a:prstGeom>
        </p:spPr>
      </p:pic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8F486599-B784-E3B0-2616-A897CD11B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5200" y="1365287"/>
            <a:ext cx="914400" cy="914400"/>
          </a:xfrm>
          <a:prstGeom prst="rect">
            <a:avLst/>
          </a:prstGeom>
        </p:spPr>
      </p:pic>
      <p:pic>
        <p:nvPicPr>
          <p:cNvPr id="7" name="Graphic 6" descr="House with solid fill">
            <a:extLst>
              <a:ext uri="{FF2B5EF4-FFF2-40B4-BE49-F238E27FC236}">
                <a16:creationId xmlns:a16="http://schemas.microsoft.com/office/drawing/2014/main" id="{FA23AA8F-A139-3880-8F67-0BBDEE75D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200" y="4337955"/>
            <a:ext cx="914400" cy="914400"/>
          </a:xfrm>
          <a:prstGeom prst="rect">
            <a:avLst/>
          </a:prstGeom>
        </p:spPr>
      </p:pic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635FC62C-56E5-C7F2-C57B-2C163ADCF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600" y="4337955"/>
            <a:ext cx="914400" cy="914400"/>
          </a:xfrm>
          <a:prstGeom prst="rect">
            <a:avLst/>
          </a:prstGeom>
        </p:spPr>
      </p:pic>
      <p:pic>
        <p:nvPicPr>
          <p:cNvPr id="9" name="Graphic 8" descr="House with solid fill">
            <a:extLst>
              <a:ext uri="{FF2B5EF4-FFF2-40B4-BE49-F238E27FC236}">
                <a16:creationId xmlns:a16="http://schemas.microsoft.com/office/drawing/2014/main" id="{5392AD7B-8471-DB67-7E74-EA767D709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600" y="264388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FAFF01-B772-040A-0490-F23A62AC1F0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5232400" y="3922485"/>
            <a:ext cx="1193800" cy="87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6BD5DC-84D4-44FB-1180-E8F64CBBDE4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232400" y="2279687"/>
            <a:ext cx="0" cy="72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2B077B-AA83-42E6-677A-16260200069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340600" y="4795155"/>
            <a:ext cx="241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6D1E52-05BA-D85B-EE51-B8E3470A920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210800" y="3558286"/>
            <a:ext cx="0" cy="779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Electric Tower with solid fill">
            <a:extLst>
              <a:ext uri="{FF2B5EF4-FFF2-40B4-BE49-F238E27FC236}">
                <a16:creationId xmlns:a16="http://schemas.microsoft.com/office/drawing/2014/main" id="{835A590B-CC52-76FB-E9AC-EB0A6A1E6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1750" y="1371600"/>
            <a:ext cx="914400" cy="914400"/>
          </a:xfrm>
          <a:prstGeom prst="rect">
            <a:avLst/>
          </a:prstGeom>
        </p:spPr>
      </p:pic>
      <p:pic>
        <p:nvPicPr>
          <p:cNvPr id="27" name="Graphic 26" descr="Lightning bolt with solid fill">
            <a:extLst>
              <a:ext uri="{FF2B5EF4-FFF2-40B4-BE49-F238E27FC236}">
                <a16:creationId xmlns:a16="http://schemas.microsoft.com/office/drawing/2014/main" id="{944CDE2C-C709-E334-A387-B9655CE94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46" y="2447073"/>
            <a:ext cx="555170" cy="55517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32DF81-AD79-51CF-DDD9-C6A8CFF6FD9A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2216150" y="1822487"/>
            <a:ext cx="2559050" cy="6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Lightning bolt with solid fill">
            <a:extLst>
              <a:ext uri="{FF2B5EF4-FFF2-40B4-BE49-F238E27FC236}">
                <a16:creationId xmlns:a16="http://schemas.microsoft.com/office/drawing/2014/main" id="{AD4593DD-4A1D-2A53-D876-03513BF15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2400" y="4319812"/>
            <a:ext cx="555170" cy="555170"/>
          </a:xfrm>
          <a:prstGeom prst="rect">
            <a:avLst/>
          </a:prstGeom>
        </p:spPr>
      </p:pic>
      <p:pic>
        <p:nvPicPr>
          <p:cNvPr id="38" name="Graphic 37" descr="Lightning bolt with solid fill">
            <a:extLst>
              <a:ext uri="{FF2B5EF4-FFF2-40B4-BE49-F238E27FC236}">
                <a16:creationId xmlns:a16="http://schemas.microsoft.com/office/drawing/2014/main" id="{0BC4A8DE-B9DD-6522-ACFB-0442283C3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0100" y="4920344"/>
            <a:ext cx="555170" cy="555170"/>
          </a:xfrm>
          <a:prstGeom prst="rect">
            <a:avLst/>
          </a:prstGeom>
        </p:spPr>
      </p:pic>
      <p:pic>
        <p:nvPicPr>
          <p:cNvPr id="39" name="Graphic 38" descr="Lightning bolt with solid fill">
            <a:extLst>
              <a:ext uri="{FF2B5EF4-FFF2-40B4-BE49-F238E27FC236}">
                <a16:creationId xmlns:a16="http://schemas.microsoft.com/office/drawing/2014/main" id="{B086AAB1-65DA-E1F2-4590-D75E7FEAF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646" y="3758530"/>
            <a:ext cx="555170" cy="555170"/>
          </a:xfrm>
          <a:prstGeom prst="rect">
            <a:avLst/>
          </a:prstGeom>
        </p:spPr>
      </p:pic>
      <p:pic>
        <p:nvPicPr>
          <p:cNvPr id="42" name="Graphic 41" descr="House with solid fill">
            <a:extLst>
              <a:ext uri="{FF2B5EF4-FFF2-40B4-BE49-F238E27FC236}">
                <a16:creationId xmlns:a16="http://schemas.microsoft.com/office/drawing/2014/main" id="{D52E9124-1CE2-7811-78A4-1C2CAC897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650" y="2643886"/>
            <a:ext cx="914400" cy="9144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EB6169-A123-63FC-E6EE-63CF5C288DE7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8528050" y="3101086"/>
            <a:ext cx="1225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Graphic 46" descr="Lightning bolt with solid fill">
            <a:extLst>
              <a:ext uri="{FF2B5EF4-FFF2-40B4-BE49-F238E27FC236}">
                <a16:creationId xmlns:a16="http://schemas.microsoft.com/office/drawing/2014/main" id="{9D7A3BF2-D93C-A8DA-2811-D80D2A9F9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8090" y="1950196"/>
            <a:ext cx="555170" cy="5551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95E003-A894-9583-7AB9-54889E19D018}"/>
              </a:ext>
            </a:extLst>
          </p:cNvPr>
          <p:cNvSpPr txBox="1"/>
          <p:nvPr/>
        </p:nvSpPr>
        <p:spPr>
          <a:xfrm>
            <a:off x="372037" y="3668972"/>
            <a:ext cx="4194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Electric Cable Power Line Planning</a:t>
            </a:r>
          </a:p>
          <a:p>
            <a:endParaRPr lang="en-PH" dirty="0"/>
          </a:p>
          <a:p>
            <a:r>
              <a:rPr lang="en-PH" dirty="0"/>
              <a:t>You can use minimum spanning trees to find the best plan that will use the least amount of electric cables to power up an entire neighborhood.</a:t>
            </a:r>
          </a:p>
        </p:txBody>
      </p:sp>
    </p:spTree>
    <p:extLst>
      <p:ext uri="{BB962C8B-B14F-4D97-AF65-F5344CB8AC3E}">
        <p14:creationId xmlns:p14="http://schemas.microsoft.com/office/powerpoint/2010/main" val="3451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7120139" y="5036464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C4384B-CCB7-D9D7-B027-63415E491D9A}"/>
              </a:ext>
            </a:extLst>
          </p:cNvPr>
          <p:cNvSpPr txBox="1"/>
          <p:nvPr/>
        </p:nvSpPr>
        <p:spPr>
          <a:xfrm>
            <a:off x="4307228" y="501413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D94EB9-56EC-CF81-5A3A-73AECA3FF584}"/>
              </a:ext>
            </a:extLst>
          </p:cNvPr>
          <p:cNvSpPr txBox="1"/>
          <p:nvPr/>
        </p:nvSpPr>
        <p:spPr>
          <a:xfrm>
            <a:off x="4876333" y="5416783"/>
            <a:ext cx="24393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Given this graph</a:t>
            </a:r>
          </a:p>
        </p:txBody>
      </p:sp>
    </p:spTree>
    <p:extLst>
      <p:ext uri="{BB962C8B-B14F-4D97-AF65-F5344CB8AC3E}">
        <p14:creationId xmlns:p14="http://schemas.microsoft.com/office/powerpoint/2010/main" val="13940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2082474" y="2342278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2082474" y="1342281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3396316" y="1342281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3396317" y="2347950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771731" y="2725974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2427103" y="2109672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740945" y="2109672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6940882F-F967-B34B-A726-C4900E59159D}"/>
              </a:ext>
            </a:extLst>
          </p:cNvPr>
          <p:cNvSpPr/>
          <p:nvPr/>
        </p:nvSpPr>
        <p:spPr>
          <a:xfrm>
            <a:off x="2034458" y="4684601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86801BD5-D4CB-F0CA-7F31-AFE02BA9A8E7}"/>
              </a:ext>
            </a:extLst>
          </p:cNvPr>
          <p:cNvSpPr/>
          <p:nvPr/>
        </p:nvSpPr>
        <p:spPr>
          <a:xfrm>
            <a:off x="2034458" y="3684604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9A7673A2-65DC-9466-DD20-BA39B0CE0B39}"/>
              </a:ext>
            </a:extLst>
          </p:cNvPr>
          <p:cNvSpPr/>
          <p:nvPr/>
        </p:nvSpPr>
        <p:spPr>
          <a:xfrm>
            <a:off x="3348300" y="3684604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95558B3D-EAEE-1387-2754-11BCD3E4D241}"/>
              </a:ext>
            </a:extLst>
          </p:cNvPr>
          <p:cNvSpPr/>
          <p:nvPr/>
        </p:nvSpPr>
        <p:spPr>
          <a:xfrm>
            <a:off x="3348301" y="4690273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23380C-F9B4-1232-3577-4A5E4C89385B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2723715" y="4068300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E65DD8-3866-0586-818B-9BA4606596F5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>
            <a:off x="2723715" y="5068297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7080B7-AFAB-961D-AAE6-1C6B73A8DEB1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>
            <a:off x="3692929" y="4451995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A616E873-665A-3A8D-DA28-2B5D992613D6}"/>
              </a:ext>
            </a:extLst>
          </p:cNvPr>
          <p:cNvSpPr/>
          <p:nvPr/>
        </p:nvSpPr>
        <p:spPr>
          <a:xfrm>
            <a:off x="5113771" y="233902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B188FFDA-4877-5199-C3C7-1E894E1544CD}"/>
              </a:ext>
            </a:extLst>
          </p:cNvPr>
          <p:cNvSpPr/>
          <p:nvPr/>
        </p:nvSpPr>
        <p:spPr>
          <a:xfrm>
            <a:off x="5113771" y="133903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86180F47-80C1-5940-BBD1-69FFE5A9C950}"/>
              </a:ext>
            </a:extLst>
          </p:cNvPr>
          <p:cNvSpPr/>
          <p:nvPr/>
        </p:nvSpPr>
        <p:spPr>
          <a:xfrm>
            <a:off x="6427613" y="133903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7B70659B-9C0F-B28B-7D25-80B1AA6CCCEA}"/>
              </a:ext>
            </a:extLst>
          </p:cNvPr>
          <p:cNvSpPr/>
          <p:nvPr/>
        </p:nvSpPr>
        <p:spPr>
          <a:xfrm>
            <a:off x="6427614" y="234470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F51A4D-6DBB-9977-863D-AFECF2952C3C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5803028" y="172272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A005D6-76D7-061F-5C50-800799BFE09A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>
            <a:off x="5458400" y="210642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301A4DB-AD37-3F4F-285F-FA7F3B678015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6772242" y="2106423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12BD16D1-D19A-87A6-D8A8-E41689F1E8E8}"/>
              </a:ext>
            </a:extLst>
          </p:cNvPr>
          <p:cNvSpPr/>
          <p:nvPr/>
        </p:nvSpPr>
        <p:spPr>
          <a:xfrm>
            <a:off x="5113770" y="472271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1" name="Oval 80" descr="Man with facial hair">
            <a:extLst>
              <a:ext uri="{FF2B5EF4-FFF2-40B4-BE49-F238E27FC236}">
                <a16:creationId xmlns:a16="http://schemas.microsoft.com/office/drawing/2014/main" id="{09264149-29F4-8975-F7FC-655A788B53C8}"/>
              </a:ext>
            </a:extLst>
          </p:cNvPr>
          <p:cNvSpPr/>
          <p:nvPr/>
        </p:nvSpPr>
        <p:spPr>
          <a:xfrm>
            <a:off x="5113770" y="372272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F002E983-F308-95BC-38DF-E6AB2A354C3A}"/>
              </a:ext>
            </a:extLst>
          </p:cNvPr>
          <p:cNvSpPr/>
          <p:nvPr/>
        </p:nvSpPr>
        <p:spPr>
          <a:xfrm>
            <a:off x="6427612" y="372272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F4AC23EB-8DEB-383D-7CB9-14D469E8E401}"/>
              </a:ext>
            </a:extLst>
          </p:cNvPr>
          <p:cNvSpPr/>
          <p:nvPr/>
        </p:nvSpPr>
        <p:spPr>
          <a:xfrm>
            <a:off x="6427613" y="472839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97DDDE-0864-392E-D33C-DD5258ABCD88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803027" y="410641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8356B9-CF17-8EDB-0C3C-FBDBBEECBAC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5803027" y="5106415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0FDB76-FF88-962F-10FD-0F757C9CECEC}"/>
              </a:ext>
            </a:extLst>
          </p:cNvPr>
          <p:cNvCxnSpPr>
            <a:cxnSpLocks/>
            <a:stCxn id="81" idx="4"/>
            <a:endCxn id="80" idx="0"/>
          </p:cNvCxnSpPr>
          <p:nvPr/>
        </p:nvCxnSpPr>
        <p:spPr>
          <a:xfrm>
            <a:off x="5458399" y="449011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F2A48F32-A9A2-892A-D4D6-90EE5A277421}"/>
              </a:ext>
            </a:extLst>
          </p:cNvPr>
          <p:cNvSpPr/>
          <p:nvPr/>
        </p:nvSpPr>
        <p:spPr>
          <a:xfrm>
            <a:off x="8426536" y="2215606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8BA371E0-8565-AF2C-4E8C-04D9D5BEDECC}"/>
              </a:ext>
            </a:extLst>
          </p:cNvPr>
          <p:cNvSpPr/>
          <p:nvPr/>
        </p:nvSpPr>
        <p:spPr>
          <a:xfrm>
            <a:off x="8426536" y="1215609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89A72720-859C-1FC5-5232-E91D53955FE9}"/>
              </a:ext>
            </a:extLst>
          </p:cNvPr>
          <p:cNvSpPr/>
          <p:nvPr/>
        </p:nvSpPr>
        <p:spPr>
          <a:xfrm>
            <a:off x="9740378" y="1215609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11FC70CC-B040-C4A5-6944-6C128D2544A2}"/>
              </a:ext>
            </a:extLst>
          </p:cNvPr>
          <p:cNvSpPr/>
          <p:nvPr/>
        </p:nvSpPr>
        <p:spPr>
          <a:xfrm>
            <a:off x="9740379" y="2221278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34F96E-DAAA-8610-943A-714C140789EB}"/>
              </a:ext>
            </a:extLst>
          </p:cNvPr>
          <p:cNvCxnSpPr>
            <a:cxnSpLocks/>
            <a:stCxn id="88" idx="7"/>
            <a:endCxn id="90" idx="3"/>
          </p:cNvCxnSpPr>
          <p:nvPr/>
        </p:nvCxnSpPr>
        <p:spPr>
          <a:xfrm flipV="1">
            <a:off x="9014854" y="1870618"/>
            <a:ext cx="826463" cy="45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A4A6B0-1714-F16D-4C22-75639BBE80FC}"/>
              </a:ext>
            </a:extLst>
          </p:cNvPr>
          <p:cNvCxnSpPr>
            <a:cxnSpLocks/>
            <a:stCxn id="89" idx="4"/>
            <a:endCxn id="88" idx="0"/>
          </p:cNvCxnSpPr>
          <p:nvPr/>
        </p:nvCxnSpPr>
        <p:spPr>
          <a:xfrm>
            <a:off x="8771165" y="1983000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0C57A10-C24F-4221-1382-547979E60EAD}"/>
              </a:ext>
            </a:extLst>
          </p:cNvPr>
          <p:cNvCxnSpPr>
            <a:cxnSpLocks/>
            <a:stCxn id="90" idx="4"/>
            <a:endCxn id="91" idx="0"/>
          </p:cNvCxnSpPr>
          <p:nvPr/>
        </p:nvCxnSpPr>
        <p:spPr>
          <a:xfrm>
            <a:off x="10085007" y="1983000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 descr="Man with facial hair">
            <a:extLst>
              <a:ext uri="{FF2B5EF4-FFF2-40B4-BE49-F238E27FC236}">
                <a16:creationId xmlns:a16="http://schemas.microsoft.com/office/drawing/2014/main" id="{242484E1-14EF-21B8-F290-6248DEF768FC}"/>
              </a:ext>
            </a:extLst>
          </p:cNvPr>
          <p:cNvSpPr/>
          <p:nvPr/>
        </p:nvSpPr>
        <p:spPr>
          <a:xfrm>
            <a:off x="8426536" y="473915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E5E897F5-5D2A-F387-49C6-6D44043FD38F}"/>
              </a:ext>
            </a:extLst>
          </p:cNvPr>
          <p:cNvSpPr/>
          <p:nvPr/>
        </p:nvSpPr>
        <p:spPr>
          <a:xfrm>
            <a:off x="8426536" y="373916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30E43B53-3921-26FB-FC03-635DDBC8F681}"/>
              </a:ext>
            </a:extLst>
          </p:cNvPr>
          <p:cNvSpPr/>
          <p:nvPr/>
        </p:nvSpPr>
        <p:spPr>
          <a:xfrm>
            <a:off x="9740378" y="373916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8497CB5E-5C76-AD97-F9D0-017D0BC33701}"/>
              </a:ext>
            </a:extLst>
          </p:cNvPr>
          <p:cNvSpPr/>
          <p:nvPr/>
        </p:nvSpPr>
        <p:spPr>
          <a:xfrm>
            <a:off x="9740379" y="474483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AF07942-5D5F-FDF5-BB51-3D5CCB6F6304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014854" y="4394171"/>
            <a:ext cx="826464" cy="4630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B4AF21-20B5-A520-D2AD-B52DEAD55972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8771165" y="450655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81AD22-5875-65A2-A308-9AD7102CD079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9115793" y="412285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10129-0184-695F-26D8-7BD26F3A601A}"/>
              </a:ext>
            </a:extLst>
          </p:cNvPr>
          <p:cNvSpPr txBox="1"/>
          <p:nvPr/>
        </p:nvSpPr>
        <p:spPr>
          <a:xfrm>
            <a:off x="1241530" y="5627756"/>
            <a:ext cx="103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These are some of the spanning trees that can be produced from the graph.</a:t>
            </a:r>
          </a:p>
        </p:txBody>
      </p:sp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64" grpId="0" animBg="1"/>
      <p:bldP spid="65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6" grpId="0" animBg="1"/>
      <p:bldP spid="97" grpId="0" animBg="1"/>
      <p:bldP spid="98" grpId="0" animBg="1"/>
      <p:bldP spid="99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3468C34E-C8C3-DE95-A207-B604ABDF82A1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2F6936B-49EA-8AF2-2A56-2E9ECE200421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97084B51-6A4F-0FDC-3789-0F537831646B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9EE84D2-A32C-9398-600A-5CD447F06676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0F181D-D79F-0298-45A5-002DF60E439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3B798-CC30-C49C-C2EA-654FEAC942D2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4FF385-3D51-1A52-2E65-36E320B2064F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6992D3-8366-4509-F7C2-0801A97D66F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E89662-3709-47B4-092A-E0BC09BF556C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D121E-B11A-1967-09DE-24FFCE6D5DD1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910E1-B52F-11BA-F763-A3CDFCF79F1F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7AEB3-924E-8129-DBC0-3B075C05D2F7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D6E94-D4BE-E1E7-DDEB-D6E71438977A}"/>
              </a:ext>
            </a:extLst>
          </p:cNvPr>
          <p:cNvSpPr txBox="1"/>
          <p:nvPr/>
        </p:nvSpPr>
        <p:spPr>
          <a:xfrm>
            <a:off x="3104714" y="5538003"/>
            <a:ext cx="6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 weighted graph, a graph with edges that have values/weights</a:t>
            </a:r>
          </a:p>
        </p:txBody>
      </p:sp>
    </p:spTree>
    <p:extLst>
      <p:ext uri="{BB962C8B-B14F-4D97-AF65-F5344CB8AC3E}">
        <p14:creationId xmlns:p14="http://schemas.microsoft.com/office/powerpoint/2010/main" val="1745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3468C34E-C8C3-DE95-A207-B604ABDF82A1}"/>
              </a:ext>
            </a:extLst>
          </p:cNvPr>
          <p:cNvSpPr/>
          <p:nvPr/>
        </p:nvSpPr>
        <p:spPr>
          <a:xfrm>
            <a:off x="7124737" y="4875221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2F6936B-49EA-8AF2-2A56-2E9ECE200421}"/>
              </a:ext>
            </a:extLst>
          </p:cNvPr>
          <p:cNvSpPr/>
          <p:nvPr/>
        </p:nvSpPr>
        <p:spPr>
          <a:xfrm>
            <a:off x="7124737" y="3867988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97084B51-6A4F-0FDC-3789-0F537831646B}"/>
              </a:ext>
            </a:extLst>
          </p:cNvPr>
          <p:cNvSpPr/>
          <p:nvPr/>
        </p:nvSpPr>
        <p:spPr>
          <a:xfrm>
            <a:off x="8340273" y="3867989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9EE84D2-A32C-9398-600A-5CD447F06676}"/>
              </a:ext>
            </a:extLst>
          </p:cNvPr>
          <p:cNvSpPr/>
          <p:nvPr/>
        </p:nvSpPr>
        <p:spPr>
          <a:xfrm>
            <a:off x="8340273" y="4875221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0F181D-D79F-0298-45A5-002DF60E439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824433" y="4187107"/>
            <a:ext cx="51584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3B798-CC30-C49C-C2EA-654FEAC942D2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24433" y="5194340"/>
            <a:ext cx="5158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6992D3-8366-4509-F7C2-0801A97D66F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8690121" y="4506226"/>
            <a:ext cx="0" cy="3689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3D121E-B11A-1967-09DE-24FFCE6D5DD1}"/>
              </a:ext>
            </a:extLst>
          </p:cNvPr>
          <p:cNvSpPr txBox="1"/>
          <p:nvPr/>
        </p:nvSpPr>
        <p:spPr>
          <a:xfrm>
            <a:off x="7906091" y="3783046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910E1-B52F-11BA-F763-A3CDFCF79F1F}"/>
              </a:ext>
            </a:extLst>
          </p:cNvPr>
          <p:cNvSpPr txBox="1"/>
          <p:nvPr/>
        </p:nvSpPr>
        <p:spPr>
          <a:xfrm>
            <a:off x="8690120" y="4506058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7AEB3-924E-8129-DBC0-3B075C05D2F7}"/>
              </a:ext>
            </a:extLst>
          </p:cNvPr>
          <p:cNvSpPr txBox="1"/>
          <p:nvPr/>
        </p:nvSpPr>
        <p:spPr>
          <a:xfrm>
            <a:off x="7906091" y="5160028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867AAD1F-7C09-9F1C-6FDD-CF27D94CA003}"/>
              </a:ext>
            </a:extLst>
          </p:cNvPr>
          <p:cNvSpPr/>
          <p:nvPr/>
        </p:nvSpPr>
        <p:spPr>
          <a:xfrm>
            <a:off x="2928317" y="2466512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Oval 37" descr="Man with facial hair">
            <a:extLst>
              <a:ext uri="{FF2B5EF4-FFF2-40B4-BE49-F238E27FC236}">
                <a16:creationId xmlns:a16="http://schemas.microsoft.com/office/drawing/2014/main" id="{5DCDE9D6-E322-6214-B4E1-564ACF418B55}"/>
              </a:ext>
            </a:extLst>
          </p:cNvPr>
          <p:cNvSpPr/>
          <p:nvPr/>
        </p:nvSpPr>
        <p:spPr>
          <a:xfrm>
            <a:off x="2928317" y="1459279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Oval 38" descr="Man with facial hair">
            <a:extLst>
              <a:ext uri="{FF2B5EF4-FFF2-40B4-BE49-F238E27FC236}">
                <a16:creationId xmlns:a16="http://schemas.microsoft.com/office/drawing/2014/main" id="{72B04428-DF62-3304-A31D-EDB3D030D5DF}"/>
              </a:ext>
            </a:extLst>
          </p:cNvPr>
          <p:cNvSpPr/>
          <p:nvPr/>
        </p:nvSpPr>
        <p:spPr>
          <a:xfrm>
            <a:off x="4143853" y="1459280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Oval 39" descr="Man with facial hair">
            <a:extLst>
              <a:ext uri="{FF2B5EF4-FFF2-40B4-BE49-F238E27FC236}">
                <a16:creationId xmlns:a16="http://schemas.microsoft.com/office/drawing/2014/main" id="{E65B7D57-3651-AA81-D9D4-0C4D348FBB07}"/>
              </a:ext>
            </a:extLst>
          </p:cNvPr>
          <p:cNvSpPr/>
          <p:nvPr/>
        </p:nvSpPr>
        <p:spPr>
          <a:xfrm>
            <a:off x="4143853" y="2466512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755E02-C60E-2969-EDF2-89C5620E6600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628013" y="1778398"/>
            <a:ext cx="51584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A7E0FF-3CA2-65AA-F0E7-CD40FC688953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3628013" y="2785631"/>
            <a:ext cx="5158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EE1909-C37C-9C18-3C87-0002CE4E1B9D}"/>
              </a:ext>
            </a:extLst>
          </p:cNvPr>
          <p:cNvCxnSpPr>
            <a:cxnSpLocks/>
            <a:stCxn id="38" idx="4"/>
            <a:endCxn id="37" idx="0"/>
          </p:cNvCxnSpPr>
          <p:nvPr/>
        </p:nvCxnSpPr>
        <p:spPr>
          <a:xfrm>
            <a:off x="3278165" y="2097516"/>
            <a:ext cx="0" cy="368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852A7A-76C2-D8AD-51B7-062A14B05C29}"/>
              </a:ext>
            </a:extLst>
          </p:cNvPr>
          <p:cNvSpPr txBox="1"/>
          <p:nvPr/>
        </p:nvSpPr>
        <p:spPr>
          <a:xfrm>
            <a:off x="3013772" y="211910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7EBDE4-5012-AAFD-4490-46028312683E}"/>
              </a:ext>
            </a:extLst>
          </p:cNvPr>
          <p:cNvSpPr txBox="1"/>
          <p:nvPr/>
        </p:nvSpPr>
        <p:spPr>
          <a:xfrm>
            <a:off x="3709671" y="1374337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B3685D-C223-68A8-8294-84E88EFB27A1}"/>
              </a:ext>
            </a:extLst>
          </p:cNvPr>
          <p:cNvSpPr txBox="1"/>
          <p:nvPr/>
        </p:nvSpPr>
        <p:spPr>
          <a:xfrm>
            <a:off x="3709671" y="2751319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49" name="Oval 48" descr="Man with facial hair">
            <a:extLst>
              <a:ext uri="{FF2B5EF4-FFF2-40B4-BE49-F238E27FC236}">
                <a16:creationId xmlns:a16="http://schemas.microsoft.com/office/drawing/2014/main" id="{3E319904-CF23-65D0-910A-AF83B2F16268}"/>
              </a:ext>
            </a:extLst>
          </p:cNvPr>
          <p:cNvSpPr/>
          <p:nvPr/>
        </p:nvSpPr>
        <p:spPr>
          <a:xfrm>
            <a:off x="7128886" y="2551454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Oval 49" descr="Man with facial hair">
            <a:extLst>
              <a:ext uri="{FF2B5EF4-FFF2-40B4-BE49-F238E27FC236}">
                <a16:creationId xmlns:a16="http://schemas.microsoft.com/office/drawing/2014/main" id="{4C97B9FE-7D18-DB7B-B73B-F1A39C09E543}"/>
              </a:ext>
            </a:extLst>
          </p:cNvPr>
          <p:cNvSpPr/>
          <p:nvPr/>
        </p:nvSpPr>
        <p:spPr>
          <a:xfrm>
            <a:off x="7128886" y="1544221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1" name="Oval 50" descr="Man with facial hair">
            <a:extLst>
              <a:ext uri="{FF2B5EF4-FFF2-40B4-BE49-F238E27FC236}">
                <a16:creationId xmlns:a16="http://schemas.microsoft.com/office/drawing/2014/main" id="{CB774F2B-70B4-C362-DCD0-A96B9D634BFA}"/>
              </a:ext>
            </a:extLst>
          </p:cNvPr>
          <p:cNvSpPr/>
          <p:nvPr/>
        </p:nvSpPr>
        <p:spPr>
          <a:xfrm>
            <a:off x="8344422" y="1544222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Oval 51" descr="Man with facial hair">
            <a:extLst>
              <a:ext uri="{FF2B5EF4-FFF2-40B4-BE49-F238E27FC236}">
                <a16:creationId xmlns:a16="http://schemas.microsoft.com/office/drawing/2014/main" id="{9F9A04E6-DB15-68C3-8F1F-3573AF34CF8A}"/>
              </a:ext>
            </a:extLst>
          </p:cNvPr>
          <p:cNvSpPr/>
          <p:nvPr/>
        </p:nvSpPr>
        <p:spPr>
          <a:xfrm>
            <a:off x="8344422" y="2551454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A02BD8-8562-058C-868D-05CE1BACDDF0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7828582" y="1863340"/>
            <a:ext cx="51584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7A3A41-0EF7-AF32-E8CF-AD1D35B032A4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478734" y="2182458"/>
            <a:ext cx="0" cy="368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87CCEB-45D0-1174-E7C6-B5CDA130382C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8694270" y="2182459"/>
            <a:ext cx="0" cy="3689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7BAFDC-AF25-BEF9-AF22-7976DFFC5F8D}"/>
              </a:ext>
            </a:extLst>
          </p:cNvPr>
          <p:cNvSpPr txBox="1"/>
          <p:nvPr/>
        </p:nvSpPr>
        <p:spPr>
          <a:xfrm>
            <a:off x="7214341" y="2204043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C64954-2A10-F582-8FF0-49862DFBC297}"/>
              </a:ext>
            </a:extLst>
          </p:cNvPr>
          <p:cNvSpPr txBox="1"/>
          <p:nvPr/>
        </p:nvSpPr>
        <p:spPr>
          <a:xfrm>
            <a:off x="7910240" y="1459279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30EDAB-424E-FAA6-9EF2-2A57DE06C2AB}"/>
              </a:ext>
            </a:extLst>
          </p:cNvPr>
          <p:cNvSpPr txBox="1"/>
          <p:nvPr/>
        </p:nvSpPr>
        <p:spPr>
          <a:xfrm>
            <a:off x="8694269" y="218229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34D4DE70-7884-9756-E0C8-196DCB12383F}"/>
              </a:ext>
            </a:extLst>
          </p:cNvPr>
          <p:cNvSpPr/>
          <p:nvPr/>
        </p:nvSpPr>
        <p:spPr>
          <a:xfrm>
            <a:off x="3009804" y="4873294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3B9FFD95-E578-F5E0-5EE7-8F7EB71E6FF3}"/>
              </a:ext>
            </a:extLst>
          </p:cNvPr>
          <p:cNvSpPr/>
          <p:nvPr/>
        </p:nvSpPr>
        <p:spPr>
          <a:xfrm>
            <a:off x="3009804" y="3866061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3" name="Oval 62" descr="Man with facial hair">
            <a:extLst>
              <a:ext uri="{FF2B5EF4-FFF2-40B4-BE49-F238E27FC236}">
                <a16:creationId xmlns:a16="http://schemas.microsoft.com/office/drawing/2014/main" id="{94758B76-D8D4-F36A-8872-8EE0FFEC5DE7}"/>
              </a:ext>
            </a:extLst>
          </p:cNvPr>
          <p:cNvSpPr/>
          <p:nvPr/>
        </p:nvSpPr>
        <p:spPr>
          <a:xfrm>
            <a:off x="4225340" y="3866062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B6F8D8D8-C419-1993-DDD7-D6BCC164D4B4}"/>
              </a:ext>
            </a:extLst>
          </p:cNvPr>
          <p:cNvSpPr/>
          <p:nvPr/>
        </p:nvSpPr>
        <p:spPr>
          <a:xfrm>
            <a:off x="4225340" y="4873294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2A645C-FEBF-89AE-D613-8DA7357BC70A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3709500" y="5192413"/>
            <a:ext cx="5158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35925-9047-9D40-2798-989BC58F1564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>
            <a:off x="3359652" y="4504298"/>
            <a:ext cx="0" cy="368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F9ADFF-DE1F-5E68-ED05-0091BD95EACA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575188" y="4504299"/>
            <a:ext cx="0" cy="3689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F2EEE-9D6B-752C-2AB0-F02BBD2C1AEE}"/>
              </a:ext>
            </a:extLst>
          </p:cNvPr>
          <p:cNvSpPr txBox="1"/>
          <p:nvPr/>
        </p:nvSpPr>
        <p:spPr>
          <a:xfrm>
            <a:off x="3095259" y="4525883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62EE6C-58F7-4DCD-E794-CC8EFF8D643F}"/>
              </a:ext>
            </a:extLst>
          </p:cNvPr>
          <p:cNvSpPr txBox="1"/>
          <p:nvPr/>
        </p:nvSpPr>
        <p:spPr>
          <a:xfrm>
            <a:off x="4575187" y="450413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6BE244-9077-3BC1-9193-664FFDEF918A}"/>
              </a:ext>
            </a:extLst>
          </p:cNvPr>
          <p:cNvSpPr txBox="1"/>
          <p:nvPr/>
        </p:nvSpPr>
        <p:spPr>
          <a:xfrm>
            <a:off x="3791158" y="515810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5474C6-1E75-14E3-9B7F-5A08D99939A5}"/>
              </a:ext>
            </a:extLst>
          </p:cNvPr>
          <p:cNvSpPr txBox="1"/>
          <p:nvPr/>
        </p:nvSpPr>
        <p:spPr>
          <a:xfrm>
            <a:off x="3359652" y="3176965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Cost = 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BD4F05-A5BA-696F-6599-5910FB22D45F}"/>
              </a:ext>
            </a:extLst>
          </p:cNvPr>
          <p:cNvSpPr txBox="1"/>
          <p:nvPr/>
        </p:nvSpPr>
        <p:spPr>
          <a:xfrm>
            <a:off x="7474585" y="3179653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Cost = 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15B859-095C-99E0-780A-06DE64399147}"/>
              </a:ext>
            </a:extLst>
          </p:cNvPr>
          <p:cNvSpPr txBox="1"/>
          <p:nvPr/>
        </p:nvSpPr>
        <p:spPr>
          <a:xfrm>
            <a:off x="3359652" y="5550815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Cost = 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CA6CB8-61FC-8849-C4EE-49B82B987EB4}"/>
              </a:ext>
            </a:extLst>
          </p:cNvPr>
          <p:cNvSpPr txBox="1"/>
          <p:nvPr/>
        </p:nvSpPr>
        <p:spPr>
          <a:xfrm>
            <a:off x="7547005" y="5488351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Cost = 7</a:t>
            </a:r>
          </a:p>
        </p:txBody>
      </p:sp>
    </p:spTree>
    <p:extLst>
      <p:ext uri="{BB962C8B-B14F-4D97-AF65-F5344CB8AC3E}">
        <p14:creationId xmlns:p14="http://schemas.microsoft.com/office/powerpoint/2010/main" val="2274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37" grpId="0" animBg="1"/>
      <p:bldP spid="38" grpId="0" animBg="1"/>
      <p:bldP spid="39" grpId="0" animBg="1"/>
      <p:bldP spid="40" grpId="0" animBg="1"/>
      <p:bldP spid="45" grpId="0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69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800" b="1" dirty="0"/>
              <a:t>How do we find the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1C617-5FEE-64EC-49CA-C93971865840}"/>
              </a:ext>
            </a:extLst>
          </p:cNvPr>
          <p:cNvSpPr txBox="1"/>
          <p:nvPr/>
        </p:nvSpPr>
        <p:spPr>
          <a:xfrm>
            <a:off x="1363512" y="1894522"/>
            <a:ext cx="9464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500" dirty="0"/>
              <a:t> Try all the possible spanning trees and the check whatever has the minimum cost.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l"/>
            <a:endParaRPr 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E4A20-CF63-40A1-DB7D-70D49DC885C3}"/>
              </a:ext>
            </a:extLst>
          </p:cNvPr>
          <p:cNvSpPr txBox="1"/>
          <p:nvPr/>
        </p:nvSpPr>
        <p:spPr>
          <a:xfrm>
            <a:off x="1363512" y="3278367"/>
            <a:ext cx="94649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500" dirty="0"/>
              <a:t> If you have a graph that have hundreds or thousands of vertices, trying all the possible spanning trees it will take too much time!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l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531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564"/>
            <a:ext cx="9144000" cy="718459"/>
          </a:xfrm>
        </p:spPr>
        <p:txBody>
          <a:bodyPr>
            <a:noAutofit/>
          </a:bodyPr>
          <a:lstStyle/>
          <a:p>
            <a:r>
              <a:rPr lang="en-PH" sz="3800" b="1" dirty="0"/>
              <a:t>Is there another method to find the minimum spanning tree?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9EF5A8-30CB-CFFF-2628-F13B484BD066}"/>
              </a:ext>
            </a:extLst>
          </p:cNvPr>
          <p:cNvSpPr txBox="1">
            <a:spLocks/>
          </p:cNvSpPr>
          <p:nvPr/>
        </p:nvSpPr>
        <p:spPr>
          <a:xfrm>
            <a:off x="1524000" y="4177196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8000" b="1" dirty="0">
                <a:solidFill>
                  <a:srgbClr val="00B050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8254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773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Spanning Tree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93E36C-3FB2-7DCE-6C0D-C453A5FA8F99}"/>
              </a:ext>
            </a:extLst>
          </p:cNvPr>
          <p:cNvSpPr txBox="1">
            <a:spLocks/>
          </p:cNvSpPr>
          <p:nvPr/>
        </p:nvSpPr>
        <p:spPr>
          <a:xfrm>
            <a:off x="1524000" y="1617645"/>
            <a:ext cx="9144000" cy="4225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PH" sz="3800" dirty="0"/>
              <a:t>Prim’s Algorithm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PH" sz="3800" dirty="0"/>
              <a:t>Kruskal’s Algorithm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algn="l"/>
            <a:endParaRPr lang="en-PH" sz="3800" dirty="0"/>
          </a:p>
        </p:txBody>
      </p:sp>
    </p:spTree>
    <p:extLst>
      <p:ext uri="{BB962C8B-B14F-4D97-AF65-F5344CB8AC3E}">
        <p14:creationId xmlns:p14="http://schemas.microsoft.com/office/powerpoint/2010/main" val="172037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784A2E-A1E4-1F00-77DE-9C1DB0819D3A}"/>
              </a:ext>
            </a:extLst>
          </p:cNvPr>
          <p:cNvSpPr txBox="1"/>
          <p:nvPr/>
        </p:nvSpPr>
        <p:spPr>
          <a:xfrm>
            <a:off x="1363512" y="1894522"/>
            <a:ext cx="9464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Prim's algorithm is a minimum spanning tree algorithm that takes a graph as input and finds the subset of the edges of that graph which.</a:t>
            </a:r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form a tree that includes every vertex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has the minimum sum of weights among all the trees that can be formed from the graph.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398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8C37DF-16F5-4A6B-B405-79CF70B32B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B3AD9-9EA7-40FE-8BB9-78783032A8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BF9FAA-0054-4EA2-9DC5-D71FA65056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1522</TotalTime>
  <Words>501</Words>
  <Application>Microsoft Office PowerPoint</Application>
  <PresentationFormat>Widescreen</PresentationFormat>
  <Paragraphs>230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Spanning Tree Algorithms</vt:lpstr>
      <vt:lpstr>What is a Spanning Tree?</vt:lpstr>
      <vt:lpstr>What is a Spanning Tree?</vt:lpstr>
      <vt:lpstr>What is a Minimum Spanning Tree?</vt:lpstr>
      <vt:lpstr>What is a Minimum Spanning Tree?</vt:lpstr>
      <vt:lpstr>How do we find the Minimum Spanning Tree?</vt:lpstr>
      <vt:lpstr>Is there another method to find the minimum spanning tree? </vt:lpstr>
      <vt:lpstr>Spanning Tree Algorithms</vt:lpstr>
      <vt:lpstr>Prim’s Algorithm</vt:lpstr>
      <vt:lpstr>Prim’s Algorithm</vt:lpstr>
      <vt:lpstr>Prim’s Algorithm</vt:lpstr>
      <vt:lpstr>Kruskal’s Algorithm</vt:lpstr>
      <vt:lpstr>Kruskal’s Algorithm</vt:lpstr>
      <vt:lpstr>Real World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136</cp:revision>
  <dcterms:created xsi:type="dcterms:W3CDTF">2022-05-11T03:47:05Z</dcterms:created>
  <dcterms:modified xsi:type="dcterms:W3CDTF">2023-10-16T04:51:57Z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