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71" r:id="rId6"/>
    <p:sldId id="374" r:id="rId7"/>
    <p:sldId id="366" r:id="rId8"/>
    <p:sldId id="280" r:id="rId9"/>
    <p:sldId id="367" r:id="rId10"/>
    <p:sldId id="368" r:id="rId11"/>
    <p:sldId id="369" r:id="rId12"/>
    <p:sldId id="371" r:id="rId13"/>
    <p:sldId id="373" r:id="rId14"/>
    <p:sldId id="3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958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202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80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676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138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61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3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920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567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Spanning Tree and 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 err="1"/>
              <a:t>Elizer</a:t>
            </a:r>
            <a:r>
              <a:rPr lang="en-PH" sz="2400" dirty="0"/>
              <a:t> </a:t>
            </a:r>
            <a:r>
              <a:rPr lang="en-PH" sz="2400" dirty="0" err="1"/>
              <a:t>Ponio</a:t>
            </a:r>
            <a:r>
              <a:rPr lang="en-PH" sz="2400" dirty="0"/>
              <a:t>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0F63A9-DFA6-ED16-B7DC-C82A5089827B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D1DEF4-BA58-5BED-DC2F-AF6CE93F211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2CF1FA-61DF-6D52-C67B-017E1EFFC0E7}"/>
              </a:ext>
            </a:extLst>
          </p:cNvPr>
          <p:cNvSpPr txBox="1"/>
          <p:nvPr/>
        </p:nvSpPr>
        <p:spPr>
          <a:xfrm>
            <a:off x="4241453" y="327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FC173-2BEA-D195-F4F0-C3EF7AE98665}"/>
              </a:ext>
            </a:extLst>
          </p:cNvPr>
          <p:cNvSpPr txBox="1"/>
          <p:nvPr/>
        </p:nvSpPr>
        <p:spPr>
          <a:xfrm>
            <a:off x="7710557" y="3279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CFC2F-C236-4F29-09BE-3AA017868C28}"/>
              </a:ext>
            </a:extLst>
          </p:cNvPr>
          <p:cNvSpPr txBox="1"/>
          <p:nvPr/>
        </p:nvSpPr>
        <p:spPr>
          <a:xfrm>
            <a:off x="5945157" y="466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0DAB7-EE8F-C137-FBF6-559341D9D548}"/>
              </a:ext>
            </a:extLst>
          </p:cNvPr>
          <p:cNvSpPr txBox="1"/>
          <p:nvPr/>
        </p:nvSpPr>
        <p:spPr>
          <a:xfrm>
            <a:off x="5570054" y="535617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Sum = 8</a:t>
            </a:r>
          </a:p>
        </p:txBody>
      </p:sp>
    </p:spTree>
    <p:extLst>
      <p:ext uri="{BB962C8B-B14F-4D97-AF65-F5344CB8AC3E}">
        <p14:creationId xmlns:p14="http://schemas.microsoft.com/office/powerpoint/2010/main" val="230340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D1DEF4-BA58-5BED-DC2F-AF6CE93F211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2A9B56-2012-4111-170F-284AA0912D96}"/>
              </a:ext>
            </a:extLst>
          </p:cNvPr>
          <p:cNvSpPr txBox="1"/>
          <p:nvPr/>
        </p:nvSpPr>
        <p:spPr>
          <a:xfrm>
            <a:off x="5945157" y="1943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FC173-2BEA-D195-F4F0-C3EF7AE98665}"/>
              </a:ext>
            </a:extLst>
          </p:cNvPr>
          <p:cNvSpPr txBox="1"/>
          <p:nvPr/>
        </p:nvSpPr>
        <p:spPr>
          <a:xfrm>
            <a:off x="7710557" y="3279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CFC2F-C236-4F29-09BE-3AA017868C28}"/>
              </a:ext>
            </a:extLst>
          </p:cNvPr>
          <p:cNvSpPr txBox="1"/>
          <p:nvPr/>
        </p:nvSpPr>
        <p:spPr>
          <a:xfrm>
            <a:off x="5945157" y="466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70BD0-B32C-413D-D109-55EA54ED4D2C}"/>
              </a:ext>
            </a:extLst>
          </p:cNvPr>
          <p:cNvSpPr txBox="1"/>
          <p:nvPr/>
        </p:nvSpPr>
        <p:spPr>
          <a:xfrm>
            <a:off x="5570054" y="535617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Sum = 7</a:t>
            </a:r>
          </a:p>
        </p:txBody>
      </p:sp>
    </p:spTree>
    <p:extLst>
      <p:ext uri="{BB962C8B-B14F-4D97-AF65-F5344CB8AC3E}">
        <p14:creationId xmlns:p14="http://schemas.microsoft.com/office/powerpoint/2010/main" val="116566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 spanning tree is a sub-graph of an undirected connected graph, which includes all the vertices of the graph with a minimum possible number of edges. If a vertex is missed, then it is not a spanning tree.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Spanning Tree Properties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Does not have a cycle.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The total number of vertices will stay </a:t>
            </a:r>
            <a:r>
              <a:rPr lang="en-US" sz="3000" b="0" i="0">
                <a:effectLst/>
              </a:rPr>
              <a:t>the same.</a:t>
            </a: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The total number of edges </a:t>
            </a:r>
            <a:r>
              <a:rPr lang="en-US" sz="3000" b="1" dirty="0"/>
              <a:t>(E) will </a:t>
            </a:r>
            <a:r>
              <a:rPr lang="en-US" sz="3000" dirty="0"/>
              <a:t>always be the </a:t>
            </a:r>
            <a:r>
              <a:rPr lang="en-US" sz="3000" b="1" dirty="0"/>
              <a:t>total number of vertices (V) minus one.</a:t>
            </a:r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1" dirty="0"/>
              <a:t>E = V – 1;</a:t>
            </a: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3526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3D7A9-C662-2C82-694C-C36E8C1F97E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0E3F0A-4B00-7549-9BDE-5A219E947237}"/>
              </a:ext>
            </a:extLst>
          </p:cNvPr>
          <p:cNvSpPr txBox="1"/>
          <p:nvPr/>
        </p:nvSpPr>
        <p:spPr>
          <a:xfrm>
            <a:off x="4391867" y="1581098"/>
            <a:ext cx="599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71D2F-712B-1F8E-3049-F02F7E077087}"/>
              </a:ext>
            </a:extLst>
          </p:cNvPr>
          <p:cNvSpPr txBox="1"/>
          <p:nvPr/>
        </p:nvSpPr>
        <p:spPr>
          <a:xfrm>
            <a:off x="7139215" y="159128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265358-5502-11C7-7CA4-2135EDFCBD10}"/>
              </a:ext>
            </a:extLst>
          </p:cNvPr>
          <p:cNvSpPr txBox="1"/>
          <p:nvPr/>
        </p:nvSpPr>
        <p:spPr>
          <a:xfrm>
            <a:off x="7120139" y="5036464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5AFD6-281B-A09A-5748-309A7976AA0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C4384B-CCB7-D9D7-B027-63415E491D9A}"/>
              </a:ext>
            </a:extLst>
          </p:cNvPr>
          <p:cNvSpPr txBox="1"/>
          <p:nvPr/>
        </p:nvSpPr>
        <p:spPr>
          <a:xfrm>
            <a:off x="4307228" y="5014139"/>
            <a:ext cx="684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Jethro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F367A-F69A-829B-63FA-3906E3A1506D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DEAFEE-3AE4-F8A7-06F2-BF408076555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CB1CB6-C648-6BDA-155A-CDE658FE1D45}"/>
              </a:ext>
            </a:extLst>
          </p:cNvPr>
          <p:cNvSpPr txBox="1"/>
          <p:nvPr/>
        </p:nvSpPr>
        <p:spPr>
          <a:xfrm>
            <a:off x="4926105" y="5603956"/>
            <a:ext cx="326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Given this graph</a:t>
            </a:r>
          </a:p>
        </p:txBody>
      </p:sp>
    </p:spTree>
    <p:extLst>
      <p:ext uri="{BB962C8B-B14F-4D97-AF65-F5344CB8AC3E}">
        <p14:creationId xmlns:p14="http://schemas.microsoft.com/office/powerpoint/2010/main" val="139406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2036423" y="2342278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2036423" y="1342281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3350265" y="1342281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3350266" y="2347950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5AFD6-281B-A09A-5748-309A7976AA0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725680" y="2725974"/>
            <a:ext cx="624586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F367A-F69A-829B-63FA-3906E3A1506D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>
            <a:off x="2381052" y="2109672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DEAFEE-3AE4-F8A7-06F2-BF408076555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694894" y="2109672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 descr="Man with facial hair">
            <a:extLst>
              <a:ext uri="{FF2B5EF4-FFF2-40B4-BE49-F238E27FC236}">
                <a16:creationId xmlns:a16="http://schemas.microsoft.com/office/drawing/2014/main" id="{6940882F-F967-B34B-A726-C4900E59159D}"/>
              </a:ext>
            </a:extLst>
          </p:cNvPr>
          <p:cNvSpPr/>
          <p:nvPr/>
        </p:nvSpPr>
        <p:spPr>
          <a:xfrm>
            <a:off x="1988407" y="4684601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86801BD5-D4CB-F0CA-7F31-AFE02BA9A8E7}"/>
              </a:ext>
            </a:extLst>
          </p:cNvPr>
          <p:cNvSpPr/>
          <p:nvPr/>
        </p:nvSpPr>
        <p:spPr>
          <a:xfrm>
            <a:off x="1988407" y="3684604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6" name="Oval 65" descr="Man with facial hair">
            <a:extLst>
              <a:ext uri="{FF2B5EF4-FFF2-40B4-BE49-F238E27FC236}">
                <a16:creationId xmlns:a16="http://schemas.microsoft.com/office/drawing/2014/main" id="{9A7673A2-65DC-9466-DD20-BA39B0CE0B39}"/>
              </a:ext>
            </a:extLst>
          </p:cNvPr>
          <p:cNvSpPr/>
          <p:nvPr/>
        </p:nvSpPr>
        <p:spPr>
          <a:xfrm>
            <a:off x="3302249" y="3684604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7" name="Oval 66" descr="Man with facial hair">
            <a:extLst>
              <a:ext uri="{FF2B5EF4-FFF2-40B4-BE49-F238E27FC236}">
                <a16:creationId xmlns:a16="http://schemas.microsoft.com/office/drawing/2014/main" id="{95558B3D-EAEE-1387-2754-11BCD3E4D241}"/>
              </a:ext>
            </a:extLst>
          </p:cNvPr>
          <p:cNvSpPr/>
          <p:nvPr/>
        </p:nvSpPr>
        <p:spPr>
          <a:xfrm>
            <a:off x="3302250" y="4690273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23380C-F9B4-1232-3577-4A5E4C89385B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>
            <a:off x="2677664" y="4068300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FE65DD8-3866-0586-818B-9BA4606596F5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>
            <a:off x="2677664" y="5068297"/>
            <a:ext cx="624586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7080B7-AFAB-961D-AAE6-1C6B73A8DEB1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>
            <a:off x="3646878" y="4451995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 descr="Man with facial hair">
            <a:extLst>
              <a:ext uri="{FF2B5EF4-FFF2-40B4-BE49-F238E27FC236}">
                <a16:creationId xmlns:a16="http://schemas.microsoft.com/office/drawing/2014/main" id="{A616E873-665A-3A8D-DA28-2B5D992613D6}"/>
              </a:ext>
            </a:extLst>
          </p:cNvPr>
          <p:cNvSpPr/>
          <p:nvPr/>
        </p:nvSpPr>
        <p:spPr>
          <a:xfrm>
            <a:off x="5067720" y="2339029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3" name="Oval 72" descr="Man with facial hair">
            <a:extLst>
              <a:ext uri="{FF2B5EF4-FFF2-40B4-BE49-F238E27FC236}">
                <a16:creationId xmlns:a16="http://schemas.microsoft.com/office/drawing/2014/main" id="{B188FFDA-4877-5199-C3C7-1E894E1544CD}"/>
              </a:ext>
            </a:extLst>
          </p:cNvPr>
          <p:cNvSpPr/>
          <p:nvPr/>
        </p:nvSpPr>
        <p:spPr>
          <a:xfrm>
            <a:off x="5067720" y="1339032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86180F47-80C1-5940-BBD1-69FFE5A9C950}"/>
              </a:ext>
            </a:extLst>
          </p:cNvPr>
          <p:cNvSpPr/>
          <p:nvPr/>
        </p:nvSpPr>
        <p:spPr>
          <a:xfrm>
            <a:off x="6381562" y="1339032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5" name="Oval 74" descr="Man with facial hair">
            <a:extLst>
              <a:ext uri="{FF2B5EF4-FFF2-40B4-BE49-F238E27FC236}">
                <a16:creationId xmlns:a16="http://schemas.microsoft.com/office/drawing/2014/main" id="{7B70659B-9C0F-B28B-7D25-80B1AA6CCCEA}"/>
              </a:ext>
            </a:extLst>
          </p:cNvPr>
          <p:cNvSpPr/>
          <p:nvPr/>
        </p:nvSpPr>
        <p:spPr>
          <a:xfrm>
            <a:off x="6381563" y="2344701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0F51A4D-6DBB-9977-863D-AFECF2952C3C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5756977" y="1722728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DA005D6-76D7-061F-5C50-800799BFE09A}"/>
              </a:ext>
            </a:extLst>
          </p:cNvPr>
          <p:cNvCxnSpPr>
            <a:cxnSpLocks/>
            <a:stCxn id="73" idx="4"/>
            <a:endCxn id="72" idx="0"/>
          </p:cNvCxnSpPr>
          <p:nvPr/>
        </p:nvCxnSpPr>
        <p:spPr>
          <a:xfrm>
            <a:off x="5412349" y="2106423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301A4DB-AD37-3F4F-285F-FA7F3B678015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>
            <a:off x="6726191" y="2106423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 descr="Man with facial hair">
            <a:extLst>
              <a:ext uri="{FF2B5EF4-FFF2-40B4-BE49-F238E27FC236}">
                <a16:creationId xmlns:a16="http://schemas.microsoft.com/office/drawing/2014/main" id="{12BD16D1-D19A-87A6-D8A8-E41689F1E8E8}"/>
              </a:ext>
            </a:extLst>
          </p:cNvPr>
          <p:cNvSpPr/>
          <p:nvPr/>
        </p:nvSpPr>
        <p:spPr>
          <a:xfrm>
            <a:off x="5067719" y="4722719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1" name="Oval 80" descr="Man with facial hair">
            <a:extLst>
              <a:ext uri="{FF2B5EF4-FFF2-40B4-BE49-F238E27FC236}">
                <a16:creationId xmlns:a16="http://schemas.microsoft.com/office/drawing/2014/main" id="{09264149-29F4-8975-F7FC-655A788B53C8}"/>
              </a:ext>
            </a:extLst>
          </p:cNvPr>
          <p:cNvSpPr/>
          <p:nvPr/>
        </p:nvSpPr>
        <p:spPr>
          <a:xfrm>
            <a:off x="5067719" y="3722722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2" name="Oval 81" descr="Man with facial hair">
            <a:extLst>
              <a:ext uri="{FF2B5EF4-FFF2-40B4-BE49-F238E27FC236}">
                <a16:creationId xmlns:a16="http://schemas.microsoft.com/office/drawing/2014/main" id="{F002E983-F308-95BC-38DF-E6AB2A354C3A}"/>
              </a:ext>
            </a:extLst>
          </p:cNvPr>
          <p:cNvSpPr/>
          <p:nvPr/>
        </p:nvSpPr>
        <p:spPr>
          <a:xfrm>
            <a:off x="6381561" y="3722722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3" name="Oval 82" descr="Man with facial hair">
            <a:extLst>
              <a:ext uri="{FF2B5EF4-FFF2-40B4-BE49-F238E27FC236}">
                <a16:creationId xmlns:a16="http://schemas.microsoft.com/office/drawing/2014/main" id="{F4AC23EB-8DEB-383D-7CB9-14D469E8E401}"/>
              </a:ext>
            </a:extLst>
          </p:cNvPr>
          <p:cNvSpPr/>
          <p:nvPr/>
        </p:nvSpPr>
        <p:spPr>
          <a:xfrm>
            <a:off x="6381562" y="4728391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97DDDE-0864-392E-D33C-DD5258ABCD88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756976" y="4106418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8356B9-CF17-8EDB-0C3C-FBDBBEECBAC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>
            <a:off x="5756976" y="5106415"/>
            <a:ext cx="624586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0FDB76-FF88-962F-10FD-0F757C9CECEC}"/>
              </a:ext>
            </a:extLst>
          </p:cNvPr>
          <p:cNvCxnSpPr>
            <a:cxnSpLocks/>
            <a:stCxn id="81" idx="4"/>
            <a:endCxn id="80" idx="0"/>
          </p:cNvCxnSpPr>
          <p:nvPr/>
        </p:nvCxnSpPr>
        <p:spPr>
          <a:xfrm>
            <a:off x="5412348" y="4490113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F2A48F32-A9A2-892A-D4D6-90EE5A277421}"/>
              </a:ext>
            </a:extLst>
          </p:cNvPr>
          <p:cNvSpPr/>
          <p:nvPr/>
        </p:nvSpPr>
        <p:spPr>
          <a:xfrm>
            <a:off x="8380485" y="2215606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8BA371E0-8565-AF2C-4E8C-04D9D5BEDECC}"/>
              </a:ext>
            </a:extLst>
          </p:cNvPr>
          <p:cNvSpPr/>
          <p:nvPr/>
        </p:nvSpPr>
        <p:spPr>
          <a:xfrm>
            <a:off x="8380485" y="1215609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89A72720-859C-1FC5-5232-E91D53955FE9}"/>
              </a:ext>
            </a:extLst>
          </p:cNvPr>
          <p:cNvSpPr/>
          <p:nvPr/>
        </p:nvSpPr>
        <p:spPr>
          <a:xfrm>
            <a:off x="9694327" y="1215609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11FC70CC-B040-C4A5-6944-6C128D2544A2}"/>
              </a:ext>
            </a:extLst>
          </p:cNvPr>
          <p:cNvSpPr/>
          <p:nvPr/>
        </p:nvSpPr>
        <p:spPr>
          <a:xfrm>
            <a:off x="9694328" y="2221278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E34F96E-DAAA-8610-943A-714C140789EB}"/>
              </a:ext>
            </a:extLst>
          </p:cNvPr>
          <p:cNvCxnSpPr>
            <a:cxnSpLocks/>
            <a:stCxn id="88" idx="7"/>
            <a:endCxn id="90" idx="3"/>
          </p:cNvCxnSpPr>
          <p:nvPr/>
        </p:nvCxnSpPr>
        <p:spPr>
          <a:xfrm flipV="1">
            <a:off x="8968803" y="1870618"/>
            <a:ext cx="826463" cy="45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4A4A6B0-1714-F16D-4C22-75639BBE80FC}"/>
              </a:ext>
            </a:extLst>
          </p:cNvPr>
          <p:cNvCxnSpPr>
            <a:cxnSpLocks/>
            <a:stCxn id="89" idx="4"/>
            <a:endCxn id="88" idx="0"/>
          </p:cNvCxnSpPr>
          <p:nvPr/>
        </p:nvCxnSpPr>
        <p:spPr>
          <a:xfrm>
            <a:off x="8725114" y="1983000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0C57A10-C24F-4221-1382-547979E60EAD}"/>
              </a:ext>
            </a:extLst>
          </p:cNvPr>
          <p:cNvCxnSpPr>
            <a:cxnSpLocks/>
            <a:stCxn id="90" idx="4"/>
            <a:endCxn id="91" idx="0"/>
          </p:cNvCxnSpPr>
          <p:nvPr/>
        </p:nvCxnSpPr>
        <p:spPr>
          <a:xfrm>
            <a:off x="10038956" y="1983000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 descr="Man with facial hair">
            <a:extLst>
              <a:ext uri="{FF2B5EF4-FFF2-40B4-BE49-F238E27FC236}">
                <a16:creationId xmlns:a16="http://schemas.microsoft.com/office/drawing/2014/main" id="{242484E1-14EF-21B8-F290-6248DEF768FC}"/>
              </a:ext>
            </a:extLst>
          </p:cNvPr>
          <p:cNvSpPr/>
          <p:nvPr/>
        </p:nvSpPr>
        <p:spPr>
          <a:xfrm>
            <a:off x="8380485" y="4739159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E5E897F5-5D2A-F387-49C6-6D44043FD38F}"/>
              </a:ext>
            </a:extLst>
          </p:cNvPr>
          <p:cNvSpPr/>
          <p:nvPr/>
        </p:nvSpPr>
        <p:spPr>
          <a:xfrm>
            <a:off x="8380485" y="3739162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30E43B53-3921-26FB-FC03-635DDBC8F681}"/>
              </a:ext>
            </a:extLst>
          </p:cNvPr>
          <p:cNvSpPr/>
          <p:nvPr/>
        </p:nvSpPr>
        <p:spPr>
          <a:xfrm>
            <a:off x="9694327" y="3739162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9" name="Oval 98" descr="Man with facial hair">
            <a:extLst>
              <a:ext uri="{FF2B5EF4-FFF2-40B4-BE49-F238E27FC236}">
                <a16:creationId xmlns:a16="http://schemas.microsoft.com/office/drawing/2014/main" id="{8497CB5E-5C76-AD97-F9D0-017D0BC33701}"/>
              </a:ext>
            </a:extLst>
          </p:cNvPr>
          <p:cNvSpPr/>
          <p:nvPr/>
        </p:nvSpPr>
        <p:spPr>
          <a:xfrm>
            <a:off x="9694328" y="4744831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AF07942-5D5F-FDF5-BB51-3D5CCB6F6304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8968803" y="4394171"/>
            <a:ext cx="826464" cy="4630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B4AF21-20B5-A520-D2AD-B52DEAD55972}"/>
              </a:ext>
            </a:extLst>
          </p:cNvPr>
          <p:cNvCxnSpPr>
            <a:cxnSpLocks/>
            <a:stCxn id="97" idx="4"/>
            <a:endCxn id="96" idx="0"/>
          </p:cNvCxnSpPr>
          <p:nvPr/>
        </p:nvCxnSpPr>
        <p:spPr>
          <a:xfrm>
            <a:off x="8725114" y="4506553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81AD22-5875-65A2-A308-9AD7102CD079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>
            <a:off x="9069742" y="4122858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A0AE4D-02B0-D86B-3F71-C71C0467242D}"/>
              </a:ext>
            </a:extLst>
          </p:cNvPr>
          <p:cNvSpPr txBox="1"/>
          <p:nvPr/>
        </p:nvSpPr>
        <p:spPr>
          <a:xfrm>
            <a:off x="1195479" y="5678058"/>
            <a:ext cx="103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These are some of the spanning trees that can be produced from the graph.</a:t>
            </a:r>
          </a:p>
        </p:txBody>
      </p:sp>
    </p:spTree>
    <p:extLst>
      <p:ext uri="{BB962C8B-B14F-4D97-AF65-F5344CB8AC3E}">
        <p14:creationId xmlns:p14="http://schemas.microsoft.com/office/powerpoint/2010/main" val="29574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64" grpId="0" animBg="1"/>
      <p:bldP spid="65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80" grpId="0" animBg="1"/>
      <p:bldP spid="81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1" grpId="0" animBg="1"/>
      <p:bldP spid="96" grpId="0" animBg="1"/>
      <p:bldP spid="97" grpId="0" animBg="1"/>
      <p:bldP spid="98" grpId="0" animBg="1"/>
      <p:bldP spid="99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 minimum spanning tree is a spanning tree in which the sum of the weight of the edges is as minimum as possible.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1919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0F63A9-DFA6-ED16-B7DC-C82A5089827B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D1DEF4-BA58-5BED-DC2F-AF6CE93F211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2CF1FA-61DF-6D52-C67B-017E1EFFC0E7}"/>
              </a:ext>
            </a:extLst>
          </p:cNvPr>
          <p:cNvSpPr txBox="1"/>
          <p:nvPr/>
        </p:nvSpPr>
        <p:spPr>
          <a:xfrm>
            <a:off x="4241453" y="327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A9B56-2012-4111-170F-284AA0912D96}"/>
              </a:ext>
            </a:extLst>
          </p:cNvPr>
          <p:cNvSpPr txBox="1"/>
          <p:nvPr/>
        </p:nvSpPr>
        <p:spPr>
          <a:xfrm>
            <a:off x="5945157" y="1943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FC173-2BEA-D195-F4F0-C3EF7AE98665}"/>
              </a:ext>
            </a:extLst>
          </p:cNvPr>
          <p:cNvSpPr txBox="1"/>
          <p:nvPr/>
        </p:nvSpPr>
        <p:spPr>
          <a:xfrm>
            <a:off x="7710557" y="3279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CFC2F-C236-4F29-09BE-3AA017868C28}"/>
              </a:ext>
            </a:extLst>
          </p:cNvPr>
          <p:cNvSpPr txBox="1"/>
          <p:nvPr/>
        </p:nvSpPr>
        <p:spPr>
          <a:xfrm>
            <a:off x="5945157" y="466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6F54C-A992-B0B0-CEB5-FEA1DD1A006D}"/>
              </a:ext>
            </a:extLst>
          </p:cNvPr>
          <p:cNvSpPr txBox="1"/>
          <p:nvPr/>
        </p:nvSpPr>
        <p:spPr>
          <a:xfrm>
            <a:off x="3209366" y="5611591"/>
            <a:ext cx="6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 weighted graph, a graph with edges that have values/weights</a:t>
            </a:r>
          </a:p>
        </p:txBody>
      </p:sp>
    </p:spTree>
    <p:extLst>
      <p:ext uri="{BB962C8B-B14F-4D97-AF65-F5344CB8AC3E}">
        <p14:creationId xmlns:p14="http://schemas.microsoft.com/office/powerpoint/2010/main" val="39573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0F63A9-DFA6-ED16-B7DC-C82A5089827B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2CF1FA-61DF-6D52-C67B-017E1EFFC0E7}"/>
              </a:ext>
            </a:extLst>
          </p:cNvPr>
          <p:cNvSpPr txBox="1"/>
          <p:nvPr/>
        </p:nvSpPr>
        <p:spPr>
          <a:xfrm>
            <a:off x="4241453" y="327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A9B56-2012-4111-170F-284AA0912D96}"/>
              </a:ext>
            </a:extLst>
          </p:cNvPr>
          <p:cNvSpPr txBox="1"/>
          <p:nvPr/>
        </p:nvSpPr>
        <p:spPr>
          <a:xfrm>
            <a:off x="5945157" y="1943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CFC2F-C236-4F29-09BE-3AA017868C28}"/>
              </a:ext>
            </a:extLst>
          </p:cNvPr>
          <p:cNvSpPr txBox="1"/>
          <p:nvPr/>
        </p:nvSpPr>
        <p:spPr>
          <a:xfrm>
            <a:off x="5945157" y="466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B00D-D1A9-71E1-8027-5ABF8C823593}"/>
              </a:ext>
            </a:extLst>
          </p:cNvPr>
          <p:cNvSpPr txBox="1"/>
          <p:nvPr/>
        </p:nvSpPr>
        <p:spPr>
          <a:xfrm>
            <a:off x="6003634" y="554084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Sum = 11</a:t>
            </a:r>
          </a:p>
        </p:txBody>
      </p:sp>
    </p:spTree>
    <p:extLst>
      <p:ext uri="{BB962C8B-B14F-4D97-AF65-F5344CB8AC3E}">
        <p14:creationId xmlns:p14="http://schemas.microsoft.com/office/powerpoint/2010/main" val="186942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0F63A9-DFA6-ED16-B7DC-C82A5089827B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D1DEF4-BA58-5BED-DC2F-AF6CE93F211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2CF1FA-61DF-6D52-C67B-017E1EFFC0E7}"/>
              </a:ext>
            </a:extLst>
          </p:cNvPr>
          <p:cNvSpPr txBox="1"/>
          <p:nvPr/>
        </p:nvSpPr>
        <p:spPr>
          <a:xfrm>
            <a:off x="4241453" y="327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A9B56-2012-4111-170F-284AA0912D96}"/>
              </a:ext>
            </a:extLst>
          </p:cNvPr>
          <p:cNvSpPr txBox="1"/>
          <p:nvPr/>
        </p:nvSpPr>
        <p:spPr>
          <a:xfrm>
            <a:off x="5945157" y="1943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FC173-2BEA-D195-F4F0-C3EF7AE98665}"/>
              </a:ext>
            </a:extLst>
          </p:cNvPr>
          <p:cNvSpPr txBox="1"/>
          <p:nvPr/>
        </p:nvSpPr>
        <p:spPr>
          <a:xfrm>
            <a:off x="7710557" y="3279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0AD01-3914-34E7-8692-67C60F244458}"/>
              </a:ext>
            </a:extLst>
          </p:cNvPr>
          <p:cNvSpPr txBox="1"/>
          <p:nvPr/>
        </p:nvSpPr>
        <p:spPr>
          <a:xfrm>
            <a:off x="5570054" y="535617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Sum = 10</a:t>
            </a:r>
          </a:p>
        </p:txBody>
      </p:sp>
    </p:spTree>
    <p:extLst>
      <p:ext uri="{BB962C8B-B14F-4D97-AF65-F5344CB8AC3E}">
        <p14:creationId xmlns:p14="http://schemas.microsoft.com/office/powerpoint/2010/main" val="405995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C22E94-B52F-4952-AC39-8F2E4C7B5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D428E9-819D-4E0A-A573-5530D35E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D1FBEF-7F1C-4376-8F37-B634E4F820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1432</TotalTime>
  <Words>281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Spanning Tree and Minimum Spanning Tree</vt:lpstr>
      <vt:lpstr>What is a Spanning Tree?</vt:lpstr>
      <vt:lpstr>Spanning Tree Properties</vt:lpstr>
      <vt:lpstr>What is a Spanning Tree?</vt:lpstr>
      <vt:lpstr>What is a Spanning Tree?</vt:lpstr>
      <vt:lpstr>What is a Minimum Spanning Tree?</vt:lpstr>
      <vt:lpstr>What is a Minimum Spanning Tree?</vt:lpstr>
      <vt:lpstr>What is a Minimum Spanning Tree?</vt:lpstr>
      <vt:lpstr>What is a Minimum Spanning Tree?</vt:lpstr>
      <vt:lpstr>What is a Minimum Spanning Tree?</vt:lpstr>
      <vt:lpstr>What is a Minimum Spanning Tree?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120</cp:revision>
  <dcterms:created xsi:type="dcterms:W3CDTF">2022-05-11T03:47:05Z</dcterms:created>
  <dcterms:modified xsi:type="dcterms:W3CDTF">2023-10-16T02:07:54Z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