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84" r:id="rId6"/>
    <p:sldId id="310" r:id="rId7"/>
    <p:sldId id="320" r:id="rId8"/>
    <p:sldId id="321" r:id="rId9"/>
    <p:sldId id="326" r:id="rId10"/>
    <p:sldId id="324" r:id="rId11"/>
    <p:sldId id="322" r:id="rId12"/>
    <p:sldId id="32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327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177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73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772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50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80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762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58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014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sz="6000" b="1" dirty="0"/>
              <a:t>Double hashing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C1F933B-D751-52A4-BC52-6B6C91DA2231}"/>
              </a:ext>
            </a:extLst>
          </p:cNvPr>
          <p:cNvGraphicFramePr>
            <a:graphicFrameLocks noGrp="1"/>
          </p:cNvGraphicFramePr>
          <p:nvPr/>
        </p:nvGraphicFramePr>
        <p:xfrm>
          <a:off x="2223717" y="4303416"/>
          <a:ext cx="80702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11">
                  <a:extLst>
                    <a:ext uri="{9D8B030D-6E8A-4147-A177-3AD203B41FA5}">
                      <a16:colId xmlns:a16="http://schemas.microsoft.com/office/drawing/2014/main" val="2196523888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16485197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3101530208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671061686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369297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2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8468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E8058-4218-C09F-10AD-54C1952F61DE}"/>
              </a:ext>
            </a:extLst>
          </p:cNvPr>
          <p:cNvSpPr txBox="1"/>
          <p:nvPr/>
        </p:nvSpPr>
        <p:spPr>
          <a:xfrm>
            <a:off x="2898586" y="1659298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Thriller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25037-12E9-B471-DE8F-C036D189D050}"/>
              </a:ext>
            </a:extLst>
          </p:cNvPr>
          <p:cNvSpPr txBox="1"/>
          <p:nvPr/>
        </p:nvSpPr>
        <p:spPr>
          <a:xfrm>
            <a:off x="2906038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8EF62-BC19-C22E-EDAE-3FA4B0AC4AA3}"/>
              </a:ext>
            </a:extLst>
          </p:cNvPr>
          <p:cNvSpPr txBox="1"/>
          <p:nvPr/>
        </p:nvSpPr>
        <p:spPr>
          <a:xfrm>
            <a:off x="8944545" y="1659298"/>
            <a:ext cx="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A20E015-70C9-6099-F2C0-0E6467BCA7EB}"/>
              </a:ext>
            </a:extLst>
          </p:cNvPr>
          <p:cNvSpPr/>
          <p:nvPr/>
        </p:nvSpPr>
        <p:spPr>
          <a:xfrm>
            <a:off x="4226069" y="1601648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08D150B-E71B-8C6A-FD69-669553AA9EBF}"/>
              </a:ext>
            </a:extLst>
          </p:cNvPr>
          <p:cNvSpPr/>
          <p:nvPr/>
        </p:nvSpPr>
        <p:spPr>
          <a:xfrm>
            <a:off x="7365927" y="1601648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E80F2-A103-F3C6-5BED-9768151F1A19}"/>
              </a:ext>
            </a:extLst>
          </p:cNvPr>
          <p:cNvSpPr txBox="1"/>
          <p:nvPr/>
        </p:nvSpPr>
        <p:spPr>
          <a:xfrm>
            <a:off x="4335482" y="4283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467AB-9A52-B5A7-8EF9-BE7F3EFD4299}"/>
              </a:ext>
            </a:extLst>
          </p:cNvPr>
          <p:cNvSpPr txBox="1"/>
          <p:nvPr/>
        </p:nvSpPr>
        <p:spPr>
          <a:xfrm>
            <a:off x="5969000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ADD51-0F38-AA6C-F032-27E5A6A8A3B3}"/>
              </a:ext>
            </a:extLst>
          </p:cNvPr>
          <p:cNvSpPr txBox="1"/>
          <p:nvPr/>
        </p:nvSpPr>
        <p:spPr>
          <a:xfrm>
            <a:off x="7561733" y="43210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3333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74FC5-D63B-37AF-D95A-A21ACC37AB91}"/>
              </a:ext>
            </a:extLst>
          </p:cNvPr>
          <p:cNvGrpSpPr/>
          <p:nvPr/>
        </p:nvGrpSpPr>
        <p:grpSpPr>
          <a:xfrm>
            <a:off x="5426282" y="1329223"/>
            <a:ext cx="1339435" cy="1324077"/>
            <a:chOff x="5459256" y="1686215"/>
            <a:chExt cx="1339435" cy="1324077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257DFBFA-3A26-0C2E-06F2-FF000AC1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56" y="1686215"/>
              <a:ext cx="1339435" cy="10294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8EEAA-7CA5-A6B0-3F36-443232B7537E}"/>
                </a:ext>
              </a:extLst>
            </p:cNvPr>
            <p:cNvSpPr txBox="1"/>
            <p:nvPr/>
          </p:nvSpPr>
          <p:spPr>
            <a:xfrm>
              <a:off x="5690822" y="2764071"/>
              <a:ext cx="913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b="1" i="1" dirty="0"/>
                <a:t>Hash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305E0D-55F7-2CB3-09E4-0D170D39F4E4}"/>
              </a:ext>
            </a:extLst>
          </p:cNvPr>
          <p:cNvSpPr txBox="1"/>
          <p:nvPr/>
        </p:nvSpPr>
        <p:spPr>
          <a:xfrm>
            <a:off x="4164903" y="5419290"/>
            <a:ext cx="42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Index 3 is already occupied. </a:t>
            </a:r>
            <a:r>
              <a:rPr lang="en-PH" b="1" dirty="0">
                <a:solidFill>
                  <a:srgbClr val="FF0000"/>
                </a:solidFill>
              </a:rPr>
              <a:t>Find next slot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9C599-A701-2780-42B4-35B1D0C9B3EF}"/>
              </a:ext>
            </a:extLst>
          </p:cNvPr>
          <p:cNvSpPr txBox="1"/>
          <p:nvPr/>
        </p:nvSpPr>
        <p:spPr>
          <a:xfrm>
            <a:off x="9171591" y="42988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4444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5DF7C-FA95-6D0A-F2CE-DED23C6E890E}"/>
              </a:ext>
            </a:extLst>
          </p:cNvPr>
          <p:cNvSpPr txBox="1"/>
          <p:nvPr/>
        </p:nvSpPr>
        <p:spPr>
          <a:xfrm>
            <a:off x="2893985" y="3117744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Thriller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23915D-A2CF-4767-D487-0EB5D03D358F}"/>
              </a:ext>
            </a:extLst>
          </p:cNvPr>
          <p:cNvSpPr txBox="1"/>
          <p:nvPr/>
        </p:nvSpPr>
        <p:spPr>
          <a:xfrm>
            <a:off x="8939944" y="3117744"/>
            <a:ext cx="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6401DD-4085-4171-E499-2F32FE66BA69}"/>
              </a:ext>
            </a:extLst>
          </p:cNvPr>
          <p:cNvSpPr/>
          <p:nvPr/>
        </p:nvSpPr>
        <p:spPr>
          <a:xfrm>
            <a:off x="4221468" y="3060094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FE00B7-CA90-7DF8-A071-9B3D65CA0B3F}"/>
              </a:ext>
            </a:extLst>
          </p:cNvPr>
          <p:cNvSpPr/>
          <p:nvPr/>
        </p:nvSpPr>
        <p:spPr>
          <a:xfrm>
            <a:off x="7361326" y="3060094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850936-5B71-F783-0274-BBDCD3D71FAF}"/>
              </a:ext>
            </a:extLst>
          </p:cNvPr>
          <p:cNvGrpSpPr/>
          <p:nvPr/>
        </p:nvGrpSpPr>
        <p:grpSpPr>
          <a:xfrm>
            <a:off x="5421681" y="2787669"/>
            <a:ext cx="1339435" cy="1324077"/>
            <a:chOff x="5459256" y="1686215"/>
            <a:chExt cx="1339435" cy="1324077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36CEF8C0-A3FB-70BA-8963-CCCBC5D34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56" y="1686215"/>
              <a:ext cx="1339435" cy="102948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F57339-A045-3A15-8CA6-49E8B457F78B}"/>
                </a:ext>
              </a:extLst>
            </p:cNvPr>
            <p:cNvSpPr txBox="1"/>
            <p:nvPr/>
          </p:nvSpPr>
          <p:spPr>
            <a:xfrm>
              <a:off x="5690822" y="2764071"/>
              <a:ext cx="913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b="1" i="1" dirty="0"/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0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 animBg="1"/>
      <p:bldP spid="41" grpId="0" animBg="1"/>
      <p:bldP spid="14" grpId="0"/>
      <p:bldP spid="17" grpId="0"/>
      <p:bldP spid="18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sz="6000" b="1" dirty="0"/>
              <a:t>What is a Collision?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When a hash function generates the same index for multiple keys, there will be a conflict. This is called a</a:t>
            </a:r>
            <a:r>
              <a:rPr lang="en-US" sz="3000" b="1" i="0" dirty="0">
                <a:effectLst/>
              </a:rPr>
              <a:t> collision.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2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– Value Pairs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9A370FC-3BEB-3A6F-1853-A3BC1EE2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58454"/>
              </p:ext>
            </p:extLst>
          </p:nvPr>
        </p:nvGraphicFramePr>
        <p:xfrm>
          <a:off x="2032000" y="2027131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68318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3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Song Title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Song Code 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 hopes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This Love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God’s Plan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4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Hash table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C1F933B-D751-52A4-BC52-6B6C91DA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69202"/>
              </p:ext>
            </p:extLst>
          </p:nvPr>
        </p:nvGraphicFramePr>
        <p:xfrm>
          <a:off x="2223717" y="4303416"/>
          <a:ext cx="80702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11">
                  <a:extLst>
                    <a:ext uri="{9D8B030D-6E8A-4147-A177-3AD203B41FA5}">
                      <a16:colId xmlns:a16="http://schemas.microsoft.com/office/drawing/2014/main" val="2196523888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16485197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3101530208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671061686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369297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2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8468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E8058-4218-C09F-10AD-54C1952F61DE}"/>
              </a:ext>
            </a:extLst>
          </p:cNvPr>
          <p:cNvSpPr txBox="1"/>
          <p:nvPr/>
        </p:nvSpPr>
        <p:spPr>
          <a:xfrm>
            <a:off x="2931560" y="2016290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Thriller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25037-12E9-B471-DE8F-C036D189D050}"/>
              </a:ext>
            </a:extLst>
          </p:cNvPr>
          <p:cNvSpPr txBox="1"/>
          <p:nvPr/>
        </p:nvSpPr>
        <p:spPr>
          <a:xfrm>
            <a:off x="2906038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8EF62-BC19-C22E-EDAE-3FA4B0AC4AA3}"/>
              </a:ext>
            </a:extLst>
          </p:cNvPr>
          <p:cNvSpPr txBox="1"/>
          <p:nvPr/>
        </p:nvSpPr>
        <p:spPr>
          <a:xfrm>
            <a:off x="8977519" y="2016290"/>
            <a:ext cx="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A20E015-70C9-6099-F2C0-0E6467BCA7EB}"/>
              </a:ext>
            </a:extLst>
          </p:cNvPr>
          <p:cNvSpPr/>
          <p:nvPr/>
        </p:nvSpPr>
        <p:spPr>
          <a:xfrm>
            <a:off x="4259043" y="195864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08D150B-E71B-8C6A-FD69-669553AA9EBF}"/>
              </a:ext>
            </a:extLst>
          </p:cNvPr>
          <p:cNvSpPr/>
          <p:nvPr/>
        </p:nvSpPr>
        <p:spPr>
          <a:xfrm>
            <a:off x="7398901" y="195864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E80F2-A103-F3C6-5BED-9768151F1A19}"/>
              </a:ext>
            </a:extLst>
          </p:cNvPr>
          <p:cNvSpPr txBox="1"/>
          <p:nvPr/>
        </p:nvSpPr>
        <p:spPr>
          <a:xfrm>
            <a:off x="4335482" y="4283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467AB-9A52-B5A7-8EF9-BE7F3EFD4299}"/>
              </a:ext>
            </a:extLst>
          </p:cNvPr>
          <p:cNvSpPr txBox="1"/>
          <p:nvPr/>
        </p:nvSpPr>
        <p:spPr>
          <a:xfrm>
            <a:off x="5969000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ADD51-0F38-AA6C-F032-27E5A6A8A3B3}"/>
              </a:ext>
            </a:extLst>
          </p:cNvPr>
          <p:cNvSpPr txBox="1"/>
          <p:nvPr/>
        </p:nvSpPr>
        <p:spPr>
          <a:xfrm>
            <a:off x="7561733" y="43210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3333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74FC5-D63B-37AF-D95A-A21ACC37AB91}"/>
              </a:ext>
            </a:extLst>
          </p:cNvPr>
          <p:cNvGrpSpPr/>
          <p:nvPr/>
        </p:nvGrpSpPr>
        <p:grpSpPr>
          <a:xfrm>
            <a:off x="5459256" y="1686215"/>
            <a:ext cx="1339435" cy="1324077"/>
            <a:chOff x="5459256" y="1686215"/>
            <a:chExt cx="1339435" cy="1324077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257DFBFA-3A26-0C2E-06F2-FF000AC1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56" y="1686215"/>
              <a:ext cx="1339435" cy="10294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8EEAA-7CA5-A6B0-3F36-443232B7537E}"/>
                </a:ext>
              </a:extLst>
            </p:cNvPr>
            <p:cNvSpPr txBox="1"/>
            <p:nvPr/>
          </p:nvSpPr>
          <p:spPr>
            <a:xfrm>
              <a:off x="5690822" y="2764071"/>
              <a:ext cx="913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b="1" i="1" dirty="0"/>
                <a:t>Hash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305E0D-55F7-2CB3-09E4-0D170D39F4E4}"/>
              </a:ext>
            </a:extLst>
          </p:cNvPr>
          <p:cNvSpPr txBox="1"/>
          <p:nvPr/>
        </p:nvSpPr>
        <p:spPr>
          <a:xfrm>
            <a:off x="4164903" y="5419290"/>
            <a:ext cx="365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Index 3 is already occupied. </a:t>
            </a:r>
            <a:r>
              <a:rPr lang="en-PH" b="1" dirty="0">
                <a:solidFill>
                  <a:srgbClr val="FF00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7864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Collision Resolution Techniques</a:t>
            </a:r>
            <a:endParaRPr lang="en-PH" sz="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000" i="0" dirty="0">
                <a:effectLst/>
              </a:rPr>
              <a:t>Collision resolution by chaining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000" dirty="0"/>
              <a:t>Open Addressing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53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sz="6000" b="1" i="0" dirty="0">
                <a:effectLst/>
              </a:rPr>
              <a:t>Chaining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E</a:t>
            </a:r>
            <a:r>
              <a:rPr lang="en-US" sz="3000" b="0" i="0" dirty="0">
                <a:effectLst/>
              </a:rPr>
              <a:t>lements are stored in the same index by using a linked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6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Chaining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7099AB-1AB2-E516-87BB-03975AC3C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08913"/>
              </p:ext>
            </p:extLst>
          </p:nvPr>
        </p:nvGraphicFramePr>
        <p:xfrm>
          <a:off x="2706012" y="3713490"/>
          <a:ext cx="22088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444">
                  <a:extLst>
                    <a:ext uri="{9D8B030D-6E8A-4147-A177-3AD203B41FA5}">
                      <a16:colId xmlns:a16="http://schemas.microsoft.com/office/drawing/2014/main" val="99053478"/>
                    </a:ext>
                  </a:extLst>
                </a:gridCol>
                <a:gridCol w="1104444">
                  <a:extLst>
                    <a:ext uri="{9D8B030D-6E8A-4147-A177-3AD203B41FA5}">
                      <a16:colId xmlns:a16="http://schemas.microsoft.com/office/drawing/2014/main" val="233388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78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15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272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707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53723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44F3578-CAA4-B665-E089-9564BFD62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0907"/>
              </p:ext>
            </p:extLst>
          </p:nvPr>
        </p:nvGraphicFramePr>
        <p:xfrm>
          <a:off x="5857221" y="4839970"/>
          <a:ext cx="1539520" cy="32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00B050"/>
                          </a:solidFill>
                        </a:rPr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00B050"/>
                          </a:solidFill>
                        </a:rPr>
                        <a:t>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0A4730B-1983-6EFF-CA53-9E90BCE5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66905"/>
              </p:ext>
            </p:extLst>
          </p:nvPr>
        </p:nvGraphicFramePr>
        <p:xfrm>
          <a:off x="8167786" y="4832045"/>
          <a:ext cx="2068414" cy="32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20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1034207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00B050"/>
                          </a:solidFill>
                        </a:rPr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00B050"/>
                          </a:solidFill>
                        </a:rPr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2ADF4-7BC3-F220-6CB4-7BB6F52F40E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396741" y="4992065"/>
            <a:ext cx="771045" cy="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2A3831-4797-E75A-75DB-B77C061B5EAD}"/>
              </a:ext>
            </a:extLst>
          </p:cNvPr>
          <p:cNvCxnSpPr>
            <a:cxnSpLocks/>
          </p:cNvCxnSpPr>
          <p:nvPr/>
        </p:nvCxnSpPr>
        <p:spPr>
          <a:xfrm>
            <a:off x="4916202" y="5003602"/>
            <a:ext cx="941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0B7CE79-EBC3-43C5-2B9A-5A68F67A4D77}"/>
              </a:ext>
            </a:extLst>
          </p:cNvPr>
          <p:cNvSpPr txBox="1"/>
          <p:nvPr/>
        </p:nvSpPr>
        <p:spPr>
          <a:xfrm>
            <a:off x="3056821" y="1977440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Thriller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4D2E2-D271-E286-92F4-E3077076FEF9}"/>
              </a:ext>
            </a:extLst>
          </p:cNvPr>
          <p:cNvSpPr txBox="1"/>
          <p:nvPr/>
        </p:nvSpPr>
        <p:spPr>
          <a:xfrm>
            <a:off x="9102780" y="1977440"/>
            <a:ext cx="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C4A1DF0-7B8A-B392-6EA4-6FED85937E48}"/>
              </a:ext>
            </a:extLst>
          </p:cNvPr>
          <p:cNvSpPr/>
          <p:nvPr/>
        </p:nvSpPr>
        <p:spPr>
          <a:xfrm>
            <a:off x="4384304" y="191979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2E56DC0-E0BD-BE20-4E7F-480BB65F2BFF}"/>
              </a:ext>
            </a:extLst>
          </p:cNvPr>
          <p:cNvSpPr/>
          <p:nvPr/>
        </p:nvSpPr>
        <p:spPr>
          <a:xfrm>
            <a:off x="7524162" y="191979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0009CE-A48B-E898-A589-A5D79C91CD64}"/>
              </a:ext>
            </a:extLst>
          </p:cNvPr>
          <p:cNvGrpSpPr/>
          <p:nvPr/>
        </p:nvGrpSpPr>
        <p:grpSpPr>
          <a:xfrm>
            <a:off x="5584517" y="1647365"/>
            <a:ext cx="1339435" cy="1324077"/>
            <a:chOff x="5459256" y="1686215"/>
            <a:chExt cx="1339435" cy="1324077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7C041588-C222-B7D3-21EA-EB4B376D4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56" y="1686215"/>
              <a:ext cx="1339435" cy="102948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9F26AB-8C89-EC39-CB17-F153652A3802}"/>
                </a:ext>
              </a:extLst>
            </p:cNvPr>
            <p:cNvSpPr txBox="1"/>
            <p:nvPr/>
          </p:nvSpPr>
          <p:spPr>
            <a:xfrm>
              <a:off x="5690822" y="2764071"/>
              <a:ext cx="913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b="1" i="1" dirty="0"/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2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sz="6000" b="1" i="0" dirty="0">
                <a:effectLst/>
              </a:rPr>
              <a:t>Open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PH" sz="3000" dirty="0"/>
              <a:t>Linear Probing and Quadratic Probing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PH" sz="3000" dirty="0"/>
              <a:t>Double hashing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28006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4500" b="1" dirty="0"/>
              <a:t>Linear Probing and Quadratic Probing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C1F933B-D751-52A4-BC52-6B6C91DA2231}"/>
              </a:ext>
            </a:extLst>
          </p:cNvPr>
          <p:cNvGraphicFramePr>
            <a:graphicFrameLocks noGrp="1"/>
          </p:cNvGraphicFramePr>
          <p:nvPr/>
        </p:nvGraphicFramePr>
        <p:xfrm>
          <a:off x="2223717" y="4303416"/>
          <a:ext cx="80702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11">
                  <a:extLst>
                    <a:ext uri="{9D8B030D-6E8A-4147-A177-3AD203B41FA5}">
                      <a16:colId xmlns:a16="http://schemas.microsoft.com/office/drawing/2014/main" val="2196523888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16485197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3101530208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671061686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369297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2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8468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E8058-4218-C09F-10AD-54C1952F61DE}"/>
              </a:ext>
            </a:extLst>
          </p:cNvPr>
          <p:cNvSpPr txBox="1"/>
          <p:nvPr/>
        </p:nvSpPr>
        <p:spPr>
          <a:xfrm>
            <a:off x="2931560" y="2016290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Thriller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25037-12E9-B471-DE8F-C036D189D050}"/>
              </a:ext>
            </a:extLst>
          </p:cNvPr>
          <p:cNvSpPr txBox="1"/>
          <p:nvPr/>
        </p:nvSpPr>
        <p:spPr>
          <a:xfrm>
            <a:off x="2906038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8EF62-BC19-C22E-EDAE-3FA4B0AC4AA3}"/>
              </a:ext>
            </a:extLst>
          </p:cNvPr>
          <p:cNvSpPr txBox="1"/>
          <p:nvPr/>
        </p:nvSpPr>
        <p:spPr>
          <a:xfrm>
            <a:off x="8977519" y="2016290"/>
            <a:ext cx="3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A20E015-70C9-6099-F2C0-0E6467BCA7EB}"/>
              </a:ext>
            </a:extLst>
          </p:cNvPr>
          <p:cNvSpPr/>
          <p:nvPr/>
        </p:nvSpPr>
        <p:spPr>
          <a:xfrm>
            <a:off x="4259043" y="195864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08D150B-E71B-8C6A-FD69-669553AA9EBF}"/>
              </a:ext>
            </a:extLst>
          </p:cNvPr>
          <p:cNvSpPr/>
          <p:nvPr/>
        </p:nvSpPr>
        <p:spPr>
          <a:xfrm>
            <a:off x="7398901" y="195864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E80F2-A103-F3C6-5BED-9768151F1A19}"/>
              </a:ext>
            </a:extLst>
          </p:cNvPr>
          <p:cNvSpPr txBox="1"/>
          <p:nvPr/>
        </p:nvSpPr>
        <p:spPr>
          <a:xfrm>
            <a:off x="4335482" y="4283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467AB-9A52-B5A7-8EF9-BE7F3EFD4299}"/>
              </a:ext>
            </a:extLst>
          </p:cNvPr>
          <p:cNvSpPr txBox="1"/>
          <p:nvPr/>
        </p:nvSpPr>
        <p:spPr>
          <a:xfrm>
            <a:off x="5969000" y="4303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ADD51-0F38-AA6C-F032-27E5A6A8A3B3}"/>
              </a:ext>
            </a:extLst>
          </p:cNvPr>
          <p:cNvSpPr txBox="1"/>
          <p:nvPr/>
        </p:nvSpPr>
        <p:spPr>
          <a:xfrm>
            <a:off x="7561733" y="43210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3333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74FC5-D63B-37AF-D95A-A21ACC37AB91}"/>
              </a:ext>
            </a:extLst>
          </p:cNvPr>
          <p:cNvGrpSpPr/>
          <p:nvPr/>
        </p:nvGrpSpPr>
        <p:grpSpPr>
          <a:xfrm>
            <a:off x="5459256" y="1686215"/>
            <a:ext cx="1339435" cy="1324077"/>
            <a:chOff x="5459256" y="1686215"/>
            <a:chExt cx="1339435" cy="1324077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257DFBFA-3A26-0C2E-06F2-FF000AC1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56" y="1686215"/>
              <a:ext cx="1339435" cy="10294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8EEAA-7CA5-A6B0-3F36-443232B7537E}"/>
                </a:ext>
              </a:extLst>
            </p:cNvPr>
            <p:cNvSpPr txBox="1"/>
            <p:nvPr/>
          </p:nvSpPr>
          <p:spPr>
            <a:xfrm>
              <a:off x="5690822" y="2764071"/>
              <a:ext cx="913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b="1" i="1" dirty="0"/>
                <a:t>Hash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305E0D-55F7-2CB3-09E4-0D170D39F4E4}"/>
              </a:ext>
            </a:extLst>
          </p:cNvPr>
          <p:cNvSpPr txBox="1"/>
          <p:nvPr/>
        </p:nvSpPr>
        <p:spPr>
          <a:xfrm>
            <a:off x="4164903" y="5419290"/>
            <a:ext cx="42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Index 3 is already occupied. </a:t>
            </a:r>
            <a:r>
              <a:rPr lang="en-PH" b="1" dirty="0"/>
              <a:t>Find next slot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9C599-A701-2780-42B4-35B1D0C9B3EF}"/>
              </a:ext>
            </a:extLst>
          </p:cNvPr>
          <p:cNvSpPr txBox="1"/>
          <p:nvPr/>
        </p:nvSpPr>
        <p:spPr>
          <a:xfrm>
            <a:off x="9171591" y="42988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4444</a:t>
            </a:r>
          </a:p>
        </p:txBody>
      </p:sp>
    </p:spTree>
    <p:extLst>
      <p:ext uri="{BB962C8B-B14F-4D97-AF65-F5344CB8AC3E}">
        <p14:creationId xmlns:p14="http://schemas.microsoft.com/office/powerpoint/2010/main" val="4973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 animBg="1"/>
      <p:bldP spid="41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E1E2B-3088-4DAE-BBF0-A8E0B75192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3F6910-BE99-4820-B1AB-78F79309FB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D774A0-CE32-4284-9A45-042776E94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1095</TotalTime>
  <Words>527</Words>
  <Application>Microsoft Macintosh PowerPoint</Application>
  <PresentationFormat>Widescreen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Wingdings</vt:lpstr>
      <vt:lpstr>Office Theme</vt:lpstr>
      <vt:lpstr>Collisions</vt:lpstr>
      <vt:lpstr>What is a Collision?</vt:lpstr>
      <vt:lpstr>Key – Value Pairs</vt:lpstr>
      <vt:lpstr>Hash table</vt:lpstr>
      <vt:lpstr>Collision Resolution Techniques</vt:lpstr>
      <vt:lpstr>Chaining</vt:lpstr>
      <vt:lpstr>Chaining</vt:lpstr>
      <vt:lpstr>Open Addressing</vt:lpstr>
      <vt:lpstr>Linear Probing and Quadratic Probing</vt:lpstr>
      <vt:lpstr>Double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67</cp:revision>
  <dcterms:created xsi:type="dcterms:W3CDTF">2022-05-11T03:47:05Z</dcterms:created>
  <dcterms:modified xsi:type="dcterms:W3CDTF">2023-09-18T02:49:13Z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