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71" r:id="rId6"/>
    <p:sldId id="292" r:id="rId7"/>
    <p:sldId id="281" r:id="rId8"/>
    <p:sldId id="298" r:id="rId9"/>
    <p:sldId id="301" r:id="rId10"/>
    <p:sldId id="302" r:id="rId11"/>
    <p:sldId id="310" r:id="rId12"/>
    <p:sldId id="303" r:id="rId13"/>
    <p:sldId id="313" r:id="rId14"/>
    <p:sldId id="314" r:id="rId15"/>
    <p:sldId id="315" r:id="rId16"/>
    <p:sldId id="316" r:id="rId17"/>
    <p:sldId id="317" r:id="rId18"/>
    <p:sldId id="311" r:id="rId19"/>
    <p:sldId id="307" r:id="rId20"/>
    <p:sldId id="308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997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97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060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595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5213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132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4900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829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90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130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524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57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956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85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836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66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Types of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7636F13-FCF1-A176-3408-2A854C955E2A}"/>
              </a:ext>
            </a:extLst>
          </p:cNvPr>
          <p:cNvGrpSpPr/>
          <p:nvPr/>
        </p:nvGrpSpPr>
        <p:grpSpPr>
          <a:xfrm>
            <a:off x="2070100" y="2266950"/>
            <a:ext cx="8051800" cy="1511300"/>
            <a:chOff x="2070100" y="520700"/>
            <a:chExt cx="8051800" cy="15113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F1F16C-E6D2-5402-BDE2-8E4BCF85E9D0}"/>
                </a:ext>
              </a:extLst>
            </p:cNvPr>
            <p:cNvSpPr/>
            <p:nvPr/>
          </p:nvSpPr>
          <p:spPr>
            <a:xfrm>
              <a:off x="2070100" y="520700"/>
              <a:ext cx="2012950" cy="15113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John</a:t>
              </a:r>
              <a:endParaRPr lang="en-PH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017048-5D0D-06D8-96CF-3DFC9C12B560}"/>
                </a:ext>
              </a:extLst>
            </p:cNvPr>
            <p:cNvSpPr/>
            <p:nvPr/>
          </p:nvSpPr>
          <p:spPr>
            <a:xfrm>
              <a:off x="4083050" y="520700"/>
              <a:ext cx="2012950" cy="15113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Jack</a:t>
              </a:r>
              <a:endParaRPr lang="en-PH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3089EC-4843-4A29-8660-9188BCEA7ACE}"/>
                </a:ext>
              </a:extLst>
            </p:cNvPr>
            <p:cNvSpPr/>
            <p:nvPr/>
          </p:nvSpPr>
          <p:spPr>
            <a:xfrm>
              <a:off x="6096000" y="520700"/>
              <a:ext cx="2012950" cy="15113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Jimmy</a:t>
              </a:r>
              <a:endParaRPr lang="en-PH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94E650-8E74-C4A5-AA3E-C40C4AF2E0D4}"/>
                </a:ext>
              </a:extLst>
            </p:cNvPr>
            <p:cNvSpPr/>
            <p:nvPr/>
          </p:nvSpPr>
          <p:spPr>
            <a:xfrm>
              <a:off x="8108950" y="520700"/>
              <a:ext cx="2012950" cy="15113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Jane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80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D44AD6-7C46-4D75-9642-1F4B8924D0DB}"/>
              </a:ext>
            </a:extLst>
          </p:cNvPr>
          <p:cNvGrpSpPr/>
          <p:nvPr/>
        </p:nvGrpSpPr>
        <p:grpSpPr>
          <a:xfrm>
            <a:off x="3159865" y="2335147"/>
            <a:ext cx="8051800" cy="1511300"/>
            <a:chOff x="2070100" y="2673350"/>
            <a:chExt cx="8051800" cy="1511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97406-9B1D-B42D-DC0B-77D69580CBF2}"/>
                </a:ext>
              </a:extLst>
            </p:cNvPr>
            <p:cNvSpPr/>
            <p:nvPr/>
          </p:nvSpPr>
          <p:spPr>
            <a:xfrm>
              <a:off x="2070100" y="2673350"/>
              <a:ext cx="2012950" cy="15113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John</a:t>
              </a:r>
              <a:endParaRPr lang="en-PH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E0C10D-F6DF-B951-52F6-B1DF17F281C6}"/>
                </a:ext>
              </a:extLst>
            </p:cNvPr>
            <p:cNvSpPr/>
            <p:nvPr/>
          </p:nvSpPr>
          <p:spPr>
            <a:xfrm>
              <a:off x="4083050" y="2673350"/>
              <a:ext cx="2012950" cy="15113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Jack</a:t>
              </a:r>
              <a:endParaRPr lang="en-PH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F1B42F-0329-78AE-9B87-8EC1FBA977D8}"/>
                </a:ext>
              </a:extLst>
            </p:cNvPr>
            <p:cNvSpPr/>
            <p:nvPr/>
          </p:nvSpPr>
          <p:spPr>
            <a:xfrm>
              <a:off x="6096000" y="2673350"/>
              <a:ext cx="2012950" cy="15113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Jimmy</a:t>
              </a:r>
              <a:endParaRPr lang="en-PH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1A25B4-51EF-A85E-77DA-B0671D6D87ED}"/>
                </a:ext>
              </a:extLst>
            </p:cNvPr>
            <p:cNvSpPr/>
            <p:nvPr/>
          </p:nvSpPr>
          <p:spPr>
            <a:xfrm>
              <a:off x="8108950" y="2673350"/>
              <a:ext cx="2012950" cy="15113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Jane</a:t>
              </a:r>
              <a:endParaRPr lang="en-PH" b="1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F39D5DC-F9C6-DC26-28B8-91E3B3A42861}"/>
              </a:ext>
            </a:extLst>
          </p:cNvPr>
          <p:cNvSpPr/>
          <p:nvPr/>
        </p:nvSpPr>
        <p:spPr>
          <a:xfrm>
            <a:off x="1146915" y="2335147"/>
            <a:ext cx="2012950" cy="1511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Joe</a:t>
            </a:r>
            <a:endParaRPr lang="en-PH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FB5751-FD65-72D0-1432-F53DEEC0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290" y="37189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AddFront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0687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D44AD6-7C46-4D75-9642-1F4B8924D0DB}"/>
              </a:ext>
            </a:extLst>
          </p:cNvPr>
          <p:cNvGrpSpPr/>
          <p:nvPr/>
        </p:nvGrpSpPr>
        <p:grpSpPr>
          <a:xfrm>
            <a:off x="2070100" y="2233547"/>
            <a:ext cx="8051800" cy="1511300"/>
            <a:chOff x="2070100" y="2673350"/>
            <a:chExt cx="8051800" cy="1511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97406-9B1D-B42D-DC0B-77D69580CBF2}"/>
                </a:ext>
              </a:extLst>
            </p:cNvPr>
            <p:cNvSpPr/>
            <p:nvPr/>
          </p:nvSpPr>
          <p:spPr>
            <a:xfrm>
              <a:off x="2070100" y="2673350"/>
              <a:ext cx="2012950" cy="15113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John</a:t>
              </a:r>
              <a:endParaRPr lang="en-PH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E0C10D-F6DF-B951-52F6-B1DF17F281C6}"/>
                </a:ext>
              </a:extLst>
            </p:cNvPr>
            <p:cNvSpPr/>
            <p:nvPr/>
          </p:nvSpPr>
          <p:spPr>
            <a:xfrm>
              <a:off x="4083050" y="2673350"/>
              <a:ext cx="2012950" cy="15113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Jack</a:t>
              </a:r>
              <a:endParaRPr lang="en-PH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F1B42F-0329-78AE-9B87-8EC1FBA977D8}"/>
                </a:ext>
              </a:extLst>
            </p:cNvPr>
            <p:cNvSpPr/>
            <p:nvPr/>
          </p:nvSpPr>
          <p:spPr>
            <a:xfrm>
              <a:off x="6096000" y="2673350"/>
              <a:ext cx="2012950" cy="15113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Jimmy</a:t>
              </a:r>
              <a:endParaRPr lang="en-PH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1A25B4-51EF-A85E-77DA-B0671D6D87ED}"/>
                </a:ext>
              </a:extLst>
            </p:cNvPr>
            <p:cNvSpPr/>
            <p:nvPr/>
          </p:nvSpPr>
          <p:spPr>
            <a:xfrm>
              <a:off x="8108950" y="2673350"/>
              <a:ext cx="2012950" cy="15113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Jane</a:t>
              </a:r>
              <a:endParaRPr lang="en-PH" b="1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F39D5DC-F9C6-DC26-28B8-91E3B3A42861}"/>
              </a:ext>
            </a:extLst>
          </p:cNvPr>
          <p:cNvSpPr/>
          <p:nvPr/>
        </p:nvSpPr>
        <p:spPr>
          <a:xfrm>
            <a:off x="57150" y="2233547"/>
            <a:ext cx="2012950" cy="1511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Joe</a:t>
            </a:r>
            <a:endParaRPr lang="en-PH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F1BFE6-756E-E877-C65F-371306DAC890}"/>
              </a:ext>
            </a:extLst>
          </p:cNvPr>
          <p:cNvSpPr/>
          <p:nvPr/>
        </p:nvSpPr>
        <p:spPr>
          <a:xfrm>
            <a:off x="10121900" y="2233547"/>
            <a:ext cx="2012950" cy="1511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Jill</a:t>
            </a:r>
            <a:endParaRPr lang="en-PH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D66609-A27E-F92E-0FE3-BD78A953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89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AddRear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929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D44AD6-7C46-4D75-9642-1F4B8924D0DB}"/>
              </a:ext>
            </a:extLst>
          </p:cNvPr>
          <p:cNvGrpSpPr/>
          <p:nvPr/>
        </p:nvGrpSpPr>
        <p:grpSpPr>
          <a:xfrm>
            <a:off x="3159865" y="2335147"/>
            <a:ext cx="8051800" cy="1511300"/>
            <a:chOff x="2070100" y="2673350"/>
            <a:chExt cx="8051800" cy="1511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97406-9B1D-B42D-DC0B-77D69580CBF2}"/>
                </a:ext>
              </a:extLst>
            </p:cNvPr>
            <p:cNvSpPr/>
            <p:nvPr/>
          </p:nvSpPr>
          <p:spPr>
            <a:xfrm>
              <a:off x="2070100" y="2673350"/>
              <a:ext cx="2012950" cy="15113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John</a:t>
              </a:r>
              <a:endParaRPr lang="en-PH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E0C10D-F6DF-B951-52F6-B1DF17F281C6}"/>
                </a:ext>
              </a:extLst>
            </p:cNvPr>
            <p:cNvSpPr/>
            <p:nvPr/>
          </p:nvSpPr>
          <p:spPr>
            <a:xfrm>
              <a:off x="4083050" y="2673350"/>
              <a:ext cx="2012950" cy="15113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Jack</a:t>
              </a:r>
              <a:endParaRPr lang="en-PH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F1B42F-0329-78AE-9B87-8EC1FBA977D8}"/>
                </a:ext>
              </a:extLst>
            </p:cNvPr>
            <p:cNvSpPr/>
            <p:nvPr/>
          </p:nvSpPr>
          <p:spPr>
            <a:xfrm>
              <a:off x="6096000" y="2673350"/>
              <a:ext cx="2012950" cy="15113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Jimmy</a:t>
              </a:r>
              <a:endParaRPr lang="en-PH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1A25B4-51EF-A85E-77DA-B0671D6D87ED}"/>
                </a:ext>
              </a:extLst>
            </p:cNvPr>
            <p:cNvSpPr/>
            <p:nvPr/>
          </p:nvSpPr>
          <p:spPr>
            <a:xfrm>
              <a:off x="8108950" y="2673350"/>
              <a:ext cx="2012950" cy="15113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Jane</a:t>
              </a:r>
              <a:endParaRPr lang="en-PH" b="1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F39D5DC-F9C6-DC26-28B8-91E3B3A42861}"/>
              </a:ext>
            </a:extLst>
          </p:cNvPr>
          <p:cNvSpPr/>
          <p:nvPr/>
        </p:nvSpPr>
        <p:spPr>
          <a:xfrm>
            <a:off x="1146915" y="2335147"/>
            <a:ext cx="2012950" cy="1511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Joe</a:t>
            </a:r>
            <a:endParaRPr lang="en-PH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FB5751-FD65-72D0-1432-F53DEEC0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290" y="37189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RemoveFront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0963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D44AD6-7C46-4D75-9642-1F4B8924D0DB}"/>
              </a:ext>
            </a:extLst>
          </p:cNvPr>
          <p:cNvGrpSpPr/>
          <p:nvPr/>
        </p:nvGrpSpPr>
        <p:grpSpPr>
          <a:xfrm>
            <a:off x="2070100" y="2233547"/>
            <a:ext cx="8051800" cy="1511300"/>
            <a:chOff x="2070100" y="2673350"/>
            <a:chExt cx="8051800" cy="1511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97406-9B1D-B42D-DC0B-77D69580CBF2}"/>
                </a:ext>
              </a:extLst>
            </p:cNvPr>
            <p:cNvSpPr/>
            <p:nvPr/>
          </p:nvSpPr>
          <p:spPr>
            <a:xfrm>
              <a:off x="2070100" y="2673350"/>
              <a:ext cx="2012950" cy="15113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John</a:t>
              </a:r>
              <a:endParaRPr lang="en-PH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E0C10D-F6DF-B951-52F6-B1DF17F281C6}"/>
                </a:ext>
              </a:extLst>
            </p:cNvPr>
            <p:cNvSpPr/>
            <p:nvPr/>
          </p:nvSpPr>
          <p:spPr>
            <a:xfrm>
              <a:off x="4083050" y="2673350"/>
              <a:ext cx="2012950" cy="15113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Jack</a:t>
              </a:r>
              <a:endParaRPr lang="en-PH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F1B42F-0329-78AE-9B87-8EC1FBA977D8}"/>
                </a:ext>
              </a:extLst>
            </p:cNvPr>
            <p:cNvSpPr/>
            <p:nvPr/>
          </p:nvSpPr>
          <p:spPr>
            <a:xfrm>
              <a:off x="6096000" y="2673350"/>
              <a:ext cx="2012950" cy="15113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Jimmy</a:t>
              </a:r>
              <a:endParaRPr lang="en-PH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1A25B4-51EF-A85E-77DA-B0671D6D87ED}"/>
                </a:ext>
              </a:extLst>
            </p:cNvPr>
            <p:cNvSpPr/>
            <p:nvPr/>
          </p:nvSpPr>
          <p:spPr>
            <a:xfrm>
              <a:off x="8108950" y="2673350"/>
              <a:ext cx="2012950" cy="15113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Jane</a:t>
              </a:r>
              <a:endParaRPr lang="en-PH" b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CF1BFE6-756E-E877-C65F-371306DAC890}"/>
              </a:ext>
            </a:extLst>
          </p:cNvPr>
          <p:cNvSpPr/>
          <p:nvPr/>
        </p:nvSpPr>
        <p:spPr>
          <a:xfrm>
            <a:off x="10121900" y="2233547"/>
            <a:ext cx="2012950" cy="1511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Jill</a:t>
            </a:r>
            <a:endParaRPr lang="en-PH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D66609-A27E-F92E-0FE3-BD78A953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89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RemoveRear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296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Circular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Deque</a:t>
            </a: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Priority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18B97F61-D686-1E65-FF21-81238A962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759" y="1387953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62012D82-FF51-CCBC-C215-02D633237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959" y="221980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0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Priority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A priority queue is a special type of queue in which each element is associated with a </a:t>
            </a:r>
            <a:r>
              <a:rPr lang="en-US" sz="3000" b="1" dirty="0">
                <a:solidFill>
                  <a:srgbClr val="00B050"/>
                </a:solidFill>
                <a:latin typeface="Calibri Body"/>
              </a:rPr>
              <a:t>priority value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9654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Priority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4897084-911F-1EF1-0D03-59B892F20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3967"/>
              </p:ext>
            </p:extLst>
          </p:nvPr>
        </p:nvGraphicFramePr>
        <p:xfrm>
          <a:off x="2032000" y="1919816"/>
          <a:ext cx="8128000" cy="2819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483123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224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00B050"/>
                          </a:solidFill>
                        </a:rPr>
                        <a:t>Element</a:t>
                      </a:r>
                      <a:endParaRPr lang="en-PH" sz="35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00B050"/>
                          </a:solidFill>
                        </a:rPr>
                        <a:t>Priority Value</a:t>
                      </a:r>
                      <a:endParaRPr lang="en-PH" sz="35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Jane</a:t>
                      </a:r>
                      <a:endParaRPr lang="en-PH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  <a:endParaRPr lang="en-PH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0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Jack</a:t>
                      </a:r>
                      <a:endParaRPr lang="en-PH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  <a:endParaRPr lang="en-PH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5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Jimmy</a:t>
                      </a:r>
                      <a:endParaRPr lang="en-PH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  <a:endParaRPr lang="en-PH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John</a:t>
                      </a:r>
                      <a:endParaRPr lang="en-PH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endParaRPr lang="en-PH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92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72C186-6E00-64E3-92B9-196298685122}"/>
              </a:ext>
            </a:extLst>
          </p:cNvPr>
          <p:cNvSpPr txBox="1"/>
          <p:nvPr/>
        </p:nvSpPr>
        <p:spPr>
          <a:xfrm>
            <a:off x="-81113" y="4212972"/>
            <a:ext cx="216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Highest Priority</a:t>
            </a:r>
            <a:endParaRPr lang="en-PH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F28B5-D616-26D0-E217-8651A0050289}"/>
              </a:ext>
            </a:extLst>
          </p:cNvPr>
          <p:cNvSpPr txBox="1"/>
          <p:nvPr/>
        </p:nvSpPr>
        <p:spPr>
          <a:xfrm>
            <a:off x="-51554" y="2604729"/>
            <a:ext cx="210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Lowest Priority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012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Priority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4897084-911F-1EF1-0D03-59B892F20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3703"/>
              </p:ext>
            </p:extLst>
          </p:nvPr>
        </p:nvGraphicFramePr>
        <p:xfrm>
          <a:off x="184150" y="1824566"/>
          <a:ext cx="4127500" cy="29869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val="2048312333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242247648"/>
                    </a:ext>
                  </a:extLst>
                </a:gridCol>
              </a:tblGrid>
              <a:tr h="10449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Element</a:t>
                      </a:r>
                      <a:endParaRPr lang="en-PH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Priority Value</a:t>
                      </a:r>
                      <a:endParaRPr lang="en-PH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97332"/>
                  </a:ext>
                </a:extLst>
              </a:tr>
              <a:tr h="4949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Jane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05460"/>
                  </a:ext>
                </a:extLst>
              </a:tr>
              <a:tr h="4949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Jack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5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Jimmy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99889"/>
                  </a:ext>
                </a:extLst>
              </a:tr>
              <a:tr h="4949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John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927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AC89599-FB9F-F775-7CC1-E7DF3BEBE0E5}"/>
              </a:ext>
            </a:extLst>
          </p:cNvPr>
          <p:cNvSpPr txBox="1"/>
          <p:nvPr/>
        </p:nvSpPr>
        <p:spPr>
          <a:xfrm>
            <a:off x="8696601" y="1727444"/>
            <a:ext cx="108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Jimmy</a:t>
            </a:r>
            <a:endParaRPr lang="en-PH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66106-CD24-802F-FBD6-4D5D604B0B52}"/>
              </a:ext>
            </a:extLst>
          </p:cNvPr>
          <p:cNvSpPr txBox="1"/>
          <p:nvPr/>
        </p:nvSpPr>
        <p:spPr>
          <a:xfrm>
            <a:off x="10452115" y="1727445"/>
            <a:ext cx="99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Jane</a:t>
            </a:r>
            <a:endParaRPr lang="en-PH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089B5-D88A-37B5-2701-018A8CEDA4F2}"/>
              </a:ext>
            </a:extLst>
          </p:cNvPr>
          <p:cNvSpPr txBox="1"/>
          <p:nvPr/>
        </p:nvSpPr>
        <p:spPr>
          <a:xfrm>
            <a:off x="7234241" y="3506725"/>
            <a:ext cx="88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Jack</a:t>
            </a:r>
            <a:endParaRPr lang="en-PH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33E3-2281-5138-6F20-7A89F407CE56}"/>
              </a:ext>
            </a:extLst>
          </p:cNvPr>
          <p:cNvSpPr txBox="1"/>
          <p:nvPr/>
        </p:nvSpPr>
        <p:spPr>
          <a:xfrm>
            <a:off x="8688587" y="3506481"/>
            <a:ext cx="108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Jimmy</a:t>
            </a:r>
            <a:endParaRPr lang="en-PH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521ED-8357-A444-85D4-F0A8CD136C35}"/>
              </a:ext>
            </a:extLst>
          </p:cNvPr>
          <p:cNvSpPr txBox="1"/>
          <p:nvPr/>
        </p:nvSpPr>
        <p:spPr>
          <a:xfrm>
            <a:off x="10444101" y="3506482"/>
            <a:ext cx="99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Jane</a:t>
            </a:r>
            <a:endParaRPr lang="en-PH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0B89E-7733-649F-7E5E-ACFE768FDA61}"/>
              </a:ext>
            </a:extLst>
          </p:cNvPr>
          <p:cNvSpPr txBox="1"/>
          <p:nvPr/>
        </p:nvSpPr>
        <p:spPr>
          <a:xfrm>
            <a:off x="4757795" y="146629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Dequeue()</a:t>
            </a:r>
            <a:endParaRPr lang="en-PH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670E83-8856-00A1-3532-1AB7D7839523}"/>
              </a:ext>
            </a:extLst>
          </p:cNvPr>
          <p:cNvSpPr txBox="1"/>
          <p:nvPr/>
        </p:nvSpPr>
        <p:spPr>
          <a:xfrm>
            <a:off x="4757795" y="18509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Dequeue()</a:t>
            </a:r>
            <a:endParaRPr lang="en-PH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0E1A00-B8DC-B7B5-C16D-776C22399D77}"/>
              </a:ext>
            </a:extLst>
          </p:cNvPr>
          <p:cNvSpPr txBox="1"/>
          <p:nvPr/>
        </p:nvSpPr>
        <p:spPr>
          <a:xfrm>
            <a:off x="10452115" y="4976034"/>
            <a:ext cx="99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Jane</a:t>
            </a:r>
            <a:endParaRPr lang="en-PH" sz="24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591915-3E62-A7AD-5CEF-43DBC9AD1BC9}"/>
              </a:ext>
            </a:extLst>
          </p:cNvPr>
          <p:cNvSpPr/>
          <p:nvPr/>
        </p:nvSpPr>
        <p:spPr>
          <a:xfrm>
            <a:off x="4781693" y="2690417"/>
            <a:ext cx="1794854" cy="12552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John</a:t>
            </a:r>
            <a:endParaRPr lang="en-PH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B2E90A-A578-5972-69FA-E607A07F515D}"/>
              </a:ext>
            </a:extLst>
          </p:cNvPr>
          <p:cNvSpPr/>
          <p:nvPr/>
        </p:nvSpPr>
        <p:spPr>
          <a:xfrm>
            <a:off x="6576547" y="2690417"/>
            <a:ext cx="1794854" cy="12552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Jack</a:t>
            </a:r>
            <a:endParaRPr lang="en-PH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7649FF-AD83-232D-E94E-98E31AE2F2F1}"/>
              </a:ext>
            </a:extLst>
          </p:cNvPr>
          <p:cNvSpPr/>
          <p:nvPr/>
        </p:nvSpPr>
        <p:spPr>
          <a:xfrm>
            <a:off x="8371401" y="2690417"/>
            <a:ext cx="1794854" cy="1255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Jimmy</a:t>
            </a:r>
            <a:endParaRPr lang="en-PH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F30EFE-7A17-976B-B99D-8EE8DE5B8559}"/>
              </a:ext>
            </a:extLst>
          </p:cNvPr>
          <p:cNvSpPr/>
          <p:nvPr/>
        </p:nvSpPr>
        <p:spPr>
          <a:xfrm>
            <a:off x="10166254" y="2690417"/>
            <a:ext cx="1794854" cy="12552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Jane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1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Outline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Circular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Deque</a:t>
            </a: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Priority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Circular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A circular queue is the extended version of a regular queue where the </a:t>
            </a:r>
            <a:r>
              <a:rPr lang="en-US" sz="3000" b="1" dirty="0">
                <a:solidFill>
                  <a:srgbClr val="00B050"/>
                </a:solidFill>
                <a:latin typeface="Calibri Body"/>
              </a:rPr>
              <a:t>last element is connected to the first element </a:t>
            </a:r>
            <a:r>
              <a:rPr lang="en-US" sz="3000" dirty="0">
                <a:latin typeface="Calibri Body"/>
              </a:rPr>
              <a:t>forming a circle-like structure.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>
              <a:lnSpc>
                <a:spcPct val="150000"/>
              </a:lnSpc>
            </a:pPr>
            <a:endParaRPr lang="en-US" sz="3000" dirty="0">
              <a:latin typeface="Calibri Body"/>
            </a:endParaRPr>
          </a:p>
          <a:p>
            <a:pPr algn="l">
              <a:lnSpc>
                <a:spcPct val="150000"/>
              </a:lnSpc>
            </a:pPr>
            <a:endParaRPr lang="en-US" sz="3000" dirty="0">
              <a:latin typeface="Calibri Body"/>
            </a:endParaRPr>
          </a:p>
          <a:p>
            <a:pPr algn="l">
              <a:lnSpc>
                <a:spcPct val="150000"/>
              </a:lnSpc>
            </a:pP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8942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Circular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6" name="Picture 5" descr="A blue circle with numbers&#10;&#10;Description automatically generated">
            <a:extLst>
              <a:ext uri="{FF2B5EF4-FFF2-40B4-BE49-F238E27FC236}">
                <a16:creationId xmlns:a16="http://schemas.microsoft.com/office/drawing/2014/main" id="{37CF2558-A1A6-A30D-1A37-A51C9E0B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0" y="1123691"/>
            <a:ext cx="4943680" cy="50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1966"/>
              </p:ext>
            </p:extLst>
          </p:nvPr>
        </p:nvGraphicFramePr>
        <p:xfrm>
          <a:off x="1881017" y="415339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26535"/>
              </p:ext>
            </p:extLst>
          </p:nvPr>
        </p:nvGraphicFramePr>
        <p:xfrm>
          <a:off x="825499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pic>
        <p:nvPicPr>
          <p:cNvPr id="3" name="Picture 2" descr="A circle with different colors&#10;&#10;Description automatically generated">
            <a:extLst>
              <a:ext uri="{FF2B5EF4-FFF2-40B4-BE49-F238E27FC236}">
                <a16:creationId xmlns:a16="http://schemas.microsoft.com/office/drawing/2014/main" id="{64EA655B-4507-2FA0-5421-E0DEC7AF0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8" y="2352584"/>
            <a:ext cx="4730377" cy="4475393"/>
          </a:xfrm>
          <a:prstGeom prst="rect">
            <a:avLst/>
          </a:prstGeom>
        </p:spPr>
      </p:pic>
      <p:graphicFrame>
        <p:nvGraphicFramePr>
          <p:cNvPr id="15" name="Table 35">
            <a:extLst>
              <a:ext uri="{FF2B5EF4-FFF2-40B4-BE49-F238E27FC236}">
                <a16:creationId xmlns:a16="http://schemas.microsoft.com/office/drawing/2014/main" id="{1FA22F62-219E-978D-3565-00A017B49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44006"/>
              </p:ext>
            </p:extLst>
          </p:nvPr>
        </p:nvGraphicFramePr>
        <p:xfrm>
          <a:off x="2151275" y="186371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731CB743-E576-4C9A-831E-361EFD3BF1CF}"/>
              </a:ext>
            </a:extLst>
          </p:cNvPr>
          <p:cNvGrpSpPr/>
          <p:nvPr/>
        </p:nvGrpSpPr>
        <p:grpSpPr>
          <a:xfrm>
            <a:off x="2501030" y="745276"/>
            <a:ext cx="8906617" cy="3270949"/>
            <a:chOff x="2501030" y="745276"/>
            <a:chExt cx="8906617" cy="32709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9325145-4FD1-388B-44D5-CE71FED315C2}"/>
                </a:ext>
              </a:extLst>
            </p:cNvPr>
            <p:cNvGrpSpPr/>
            <p:nvPr/>
          </p:nvGrpSpPr>
          <p:grpSpPr>
            <a:xfrm>
              <a:off x="2501030" y="745276"/>
              <a:ext cx="2778865" cy="3001052"/>
              <a:chOff x="2501030" y="745276"/>
              <a:chExt cx="2778865" cy="300105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6B1430-DA59-5351-0660-EF078BD34CBF}"/>
                  </a:ext>
                </a:extLst>
              </p:cNvPr>
              <p:cNvSpPr txBox="1"/>
              <p:nvPr/>
            </p:nvSpPr>
            <p:spPr>
              <a:xfrm>
                <a:off x="2501030" y="745276"/>
                <a:ext cx="838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John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4DF8D6-1251-5CFA-A306-343F7D83B278}"/>
                  </a:ext>
                </a:extLst>
              </p:cNvPr>
              <p:cNvSpPr txBox="1"/>
              <p:nvPr/>
            </p:nvSpPr>
            <p:spPr>
              <a:xfrm>
                <a:off x="4432300" y="3284663"/>
                <a:ext cx="847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John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06ED00-4F33-1121-D6BD-8B426A1F4E9A}"/>
                </a:ext>
              </a:extLst>
            </p:cNvPr>
            <p:cNvSpPr txBox="1"/>
            <p:nvPr/>
          </p:nvSpPr>
          <p:spPr>
            <a:xfrm>
              <a:off x="8926124" y="3646893"/>
              <a:ext cx="2481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enqueue(“John”)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8E9E36-8A28-A541-D16F-5CDCE8B19988}"/>
              </a:ext>
            </a:extLst>
          </p:cNvPr>
          <p:cNvGrpSpPr/>
          <p:nvPr/>
        </p:nvGrpSpPr>
        <p:grpSpPr>
          <a:xfrm>
            <a:off x="4660669" y="746605"/>
            <a:ext cx="6746977" cy="3629757"/>
            <a:chOff x="4660669" y="746605"/>
            <a:chExt cx="6746977" cy="36297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447D87-E6B3-0AAD-BF6E-903A3C09CAE0}"/>
                </a:ext>
              </a:extLst>
            </p:cNvPr>
            <p:cNvGrpSpPr/>
            <p:nvPr/>
          </p:nvGrpSpPr>
          <p:grpSpPr>
            <a:xfrm>
              <a:off x="4660669" y="746605"/>
              <a:ext cx="2909749" cy="2999723"/>
              <a:chOff x="4646634" y="745276"/>
              <a:chExt cx="2909749" cy="299972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51B6-946A-97F2-C44E-9CA01DF75A31}"/>
                  </a:ext>
                </a:extLst>
              </p:cNvPr>
              <p:cNvSpPr txBox="1"/>
              <p:nvPr/>
            </p:nvSpPr>
            <p:spPr>
              <a:xfrm>
                <a:off x="4646634" y="745276"/>
                <a:ext cx="8851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Jack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BFF9-8C6C-7D14-B616-F91066314EEC}"/>
                  </a:ext>
                </a:extLst>
              </p:cNvPr>
              <p:cNvSpPr txBox="1"/>
              <p:nvPr/>
            </p:nvSpPr>
            <p:spPr>
              <a:xfrm>
                <a:off x="6732217" y="3283334"/>
                <a:ext cx="824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Jack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5B0198-2A31-7A92-8E7A-005FCD034DAE}"/>
                </a:ext>
              </a:extLst>
            </p:cNvPr>
            <p:cNvSpPr txBox="1"/>
            <p:nvPr/>
          </p:nvSpPr>
          <p:spPr>
            <a:xfrm>
              <a:off x="8926123" y="4007030"/>
              <a:ext cx="2481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enqueue(“Jack”)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072265-F96F-EF3A-7FDD-CECCECF984E4}"/>
              </a:ext>
            </a:extLst>
          </p:cNvPr>
          <p:cNvGrpSpPr/>
          <p:nvPr/>
        </p:nvGrpSpPr>
        <p:grpSpPr>
          <a:xfrm>
            <a:off x="6484829" y="745275"/>
            <a:ext cx="5128779" cy="5109267"/>
            <a:chOff x="6484829" y="745275"/>
            <a:chExt cx="5128779" cy="510926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3FEED7-6C6D-A854-042F-D1781B91D4D8}"/>
                </a:ext>
              </a:extLst>
            </p:cNvPr>
            <p:cNvGrpSpPr/>
            <p:nvPr/>
          </p:nvGrpSpPr>
          <p:grpSpPr>
            <a:xfrm>
              <a:off x="6484829" y="745275"/>
              <a:ext cx="1221868" cy="5109267"/>
              <a:chOff x="6484829" y="745275"/>
              <a:chExt cx="1221868" cy="510926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58616B-04D0-23C8-8C41-CA853BA283D6}"/>
                  </a:ext>
                </a:extLst>
              </p:cNvPr>
              <p:cNvSpPr txBox="1"/>
              <p:nvPr/>
            </p:nvSpPr>
            <p:spPr>
              <a:xfrm>
                <a:off x="6484829" y="745275"/>
                <a:ext cx="1085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Jimmy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521739-21B4-1E1A-1D5A-709021C3C122}"/>
                  </a:ext>
                </a:extLst>
              </p:cNvPr>
              <p:cNvSpPr txBox="1"/>
              <p:nvPr/>
            </p:nvSpPr>
            <p:spPr>
              <a:xfrm>
                <a:off x="6609972" y="5392877"/>
                <a:ext cx="1096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Jimmy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028CA3-0B97-78E7-6D74-6CC55E999A27}"/>
                </a:ext>
              </a:extLst>
            </p:cNvPr>
            <p:cNvSpPr txBox="1"/>
            <p:nvPr/>
          </p:nvSpPr>
          <p:spPr>
            <a:xfrm>
              <a:off x="8926122" y="4339502"/>
              <a:ext cx="268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enqueue(“Jimmy”)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072B2C-E5BC-CAE3-B47C-8DEE8B2E7B89}"/>
              </a:ext>
            </a:extLst>
          </p:cNvPr>
          <p:cNvGrpSpPr/>
          <p:nvPr/>
        </p:nvGrpSpPr>
        <p:grpSpPr>
          <a:xfrm>
            <a:off x="4510691" y="747589"/>
            <a:ext cx="7086194" cy="5106954"/>
            <a:chOff x="4510691" y="747589"/>
            <a:chExt cx="7086194" cy="5106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573205-3A71-10B7-68D2-53B2558A0F08}"/>
                </a:ext>
              </a:extLst>
            </p:cNvPr>
            <p:cNvGrpSpPr/>
            <p:nvPr/>
          </p:nvGrpSpPr>
          <p:grpSpPr>
            <a:xfrm>
              <a:off x="4510691" y="747589"/>
              <a:ext cx="5113475" cy="5106954"/>
              <a:chOff x="4510691" y="747589"/>
              <a:chExt cx="5113475" cy="51069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E997AC-1F02-FCA7-C8B4-F7822C11F145}"/>
                  </a:ext>
                </a:extLst>
              </p:cNvPr>
              <p:cNvSpPr txBox="1"/>
              <p:nvPr/>
            </p:nvSpPr>
            <p:spPr>
              <a:xfrm>
                <a:off x="8624170" y="747589"/>
                <a:ext cx="999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Jane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76A2D1-5486-AEC3-0782-016678D97997}"/>
                  </a:ext>
                </a:extLst>
              </p:cNvPr>
              <p:cNvSpPr txBox="1"/>
              <p:nvPr/>
            </p:nvSpPr>
            <p:spPr>
              <a:xfrm>
                <a:off x="4510691" y="5392878"/>
                <a:ext cx="76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Jane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C183C1-F09B-5DBD-F3A2-7ED251C282A7}"/>
                </a:ext>
              </a:extLst>
            </p:cNvPr>
            <p:cNvSpPr txBox="1"/>
            <p:nvPr/>
          </p:nvSpPr>
          <p:spPr>
            <a:xfrm>
              <a:off x="8909399" y="4672945"/>
              <a:ext cx="268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enqueue(“Jane”)</a:t>
              </a:r>
            </a:p>
          </p:txBody>
        </p:sp>
      </p:grpSp>
      <p:graphicFrame>
        <p:nvGraphicFramePr>
          <p:cNvPr id="43" name="Table 35">
            <a:extLst>
              <a:ext uri="{FF2B5EF4-FFF2-40B4-BE49-F238E27FC236}">
                <a16:creationId xmlns:a16="http://schemas.microsoft.com/office/drawing/2014/main" id="{FEA5C647-7D48-6BB5-B97B-995056E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14441"/>
              </p:ext>
            </p:extLst>
          </p:nvPr>
        </p:nvGraphicFramePr>
        <p:xfrm>
          <a:off x="3122957" y="306324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E40D8FF2-B0ED-950B-3487-CEC00A43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47597"/>
              </p:ext>
            </p:extLst>
          </p:nvPr>
        </p:nvGraphicFramePr>
        <p:xfrm>
          <a:off x="3467090" y="598022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0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/>
        </p:nvGraphicFramePr>
        <p:xfrm>
          <a:off x="1881017" y="415339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/>
        </p:nvGraphicFramePr>
        <p:xfrm>
          <a:off x="825499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pic>
        <p:nvPicPr>
          <p:cNvPr id="3" name="Picture 2" descr="A circle with different colors&#10;&#10;Description automatically generated">
            <a:extLst>
              <a:ext uri="{FF2B5EF4-FFF2-40B4-BE49-F238E27FC236}">
                <a16:creationId xmlns:a16="http://schemas.microsoft.com/office/drawing/2014/main" id="{64EA655B-4507-2FA0-5421-E0DEC7AF0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8" y="2352584"/>
            <a:ext cx="4730377" cy="4475393"/>
          </a:xfrm>
          <a:prstGeom prst="rect">
            <a:avLst/>
          </a:prstGeom>
        </p:spPr>
      </p:pic>
      <p:graphicFrame>
        <p:nvGraphicFramePr>
          <p:cNvPr id="15" name="Table 35">
            <a:extLst>
              <a:ext uri="{FF2B5EF4-FFF2-40B4-BE49-F238E27FC236}">
                <a16:creationId xmlns:a16="http://schemas.microsoft.com/office/drawing/2014/main" id="{1FA22F62-219E-978D-3565-00A017B49943}"/>
              </a:ext>
            </a:extLst>
          </p:cNvPr>
          <p:cNvGraphicFramePr>
            <a:graphicFrameLocks noGrp="1"/>
          </p:cNvGraphicFramePr>
          <p:nvPr/>
        </p:nvGraphicFramePr>
        <p:xfrm>
          <a:off x="2151275" y="186371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25145-4FD1-388B-44D5-CE71FED315C2}"/>
              </a:ext>
            </a:extLst>
          </p:cNvPr>
          <p:cNvGrpSpPr/>
          <p:nvPr/>
        </p:nvGrpSpPr>
        <p:grpSpPr>
          <a:xfrm>
            <a:off x="2501030" y="745276"/>
            <a:ext cx="2778865" cy="3001052"/>
            <a:chOff x="2501030" y="745276"/>
            <a:chExt cx="2778865" cy="30010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6B1430-DA59-5351-0660-EF078BD34CBF}"/>
                </a:ext>
              </a:extLst>
            </p:cNvPr>
            <p:cNvSpPr txBox="1"/>
            <p:nvPr/>
          </p:nvSpPr>
          <p:spPr>
            <a:xfrm>
              <a:off x="2501030" y="745276"/>
              <a:ext cx="83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John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4DF8D6-1251-5CFA-A306-343F7D83B278}"/>
                </a:ext>
              </a:extLst>
            </p:cNvPr>
            <p:cNvSpPr txBox="1"/>
            <p:nvPr/>
          </p:nvSpPr>
          <p:spPr>
            <a:xfrm>
              <a:off x="4432300" y="3284663"/>
              <a:ext cx="84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John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B06ED00-4F33-1121-D6BD-8B426A1F4E9A}"/>
              </a:ext>
            </a:extLst>
          </p:cNvPr>
          <p:cNvSpPr txBox="1"/>
          <p:nvPr/>
        </p:nvSpPr>
        <p:spPr>
          <a:xfrm>
            <a:off x="8926124" y="36468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dequeue()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447D87-E6B3-0AAD-BF6E-903A3C09CAE0}"/>
              </a:ext>
            </a:extLst>
          </p:cNvPr>
          <p:cNvGrpSpPr/>
          <p:nvPr/>
        </p:nvGrpSpPr>
        <p:grpSpPr>
          <a:xfrm>
            <a:off x="4660669" y="746605"/>
            <a:ext cx="2909749" cy="2999723"/>
            <a:chOff x="4646634" y="745276"/>
            <a:chExt cx="2909749" cy="2999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B051B6-946A-97F2-C44E-9CA01DF75A31}"/>
                </a:ext>
              </a:extLst>
            </p:cNvPr>
            <p:cNvSpPr txBox="1"/>
            <p:nvPr/>
          </p:nvSpPr>
          <p:spPr>
            <a:xfrm>
              <a:off x="4646634" y="745276"/>
              <a:ext cx="885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Jack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7EBFF9-8C6C-7D14-B616-F91066314EEC}"/>
                </a:ext>
              </a:extLst>
            </p:cNvPr>
            <p:cNvSpPr txBox="1"/>
            <p:nvPr/>
          </p:nvSpPr>
          <p:spPr>
            <a:xfrm>
              <a:off x="6732217" y="3283334"/>
              <a:ext cx="824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Jack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C5B0198-2A31-7A92-8E7A-005FCD034DAE}"/>
              </a:ext>
            </a:extLst>
          </p:cNvPr>
          <p:cNvSpPr txBox="1"/>
          <p:nvPr/>
        </p:nvSpPr>
        <p:spPr>
          <a:xfrm>
            <a:off x="8926123" y="40070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dequeue()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3FEED7-6C6D-A854-042F-D1781B91D4D8}"/>
              </a:ext>
            </a:extLst>
          </p:cNvPr>
          <p:cNvGrpSpPr/>
          <p:nvPr/>
        </p:nvGrpSpPr>
        <p:grpSpPr>
          <a:xfrm>
            <a:off x="6484829" y="745275"/>
            <a:ext cx="1221868" cy="5109267"/>
            <a:chOff x="6484829" y="745275"/>
            <a:chExt cx="1221868" cy="51092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58616B-04D0-23C8-8C41-CA853BA283D6}"/>
                </a:ext>
              </a:extLst>
            </p:cNvPr>
            <p:cNvSpPr txBox="1"/>
            <p:nvPr/>
          </p:nvSpPr>
          <p:spPr>
            <a:xfrm>
              <a:off x="6484829" y="745275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521739-21B4-1E1A-1D5A-709021C3C122}"/>
                </a:ext>
              </a:extLst>
            </p:cNvPr>
            <p:cNvSpPr txBox="1"/>
            <p:nvPr/>
          </p:nvSpPr>
          <p:spPr>
            <a:xfrm>
              <a:off x="6609972" y="5392877"/>
              <a:ext cx="1096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573205-3A71-10B7-68D2-53B2558A0F08}"/>
              </a:ext>
            </a:extLst>
          </p:cNvPr>
          <p:cNvGrpSpPr/>
          <p:nvPr/>
        </p:nvGrpSpPr>
        <p:grpSpPr>
          <a:xfrm>
            <a:off x="4510691" y="747589"/>
            <a:ext cx="5113475" cy="5106954"/>
            <a:chOff x="4510691" y="747589"/>
            <a:chExt cx="5113475" cy="51069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E997AC-1F02-FCA7-C8B4-F7822C11F145}"/>
                </a:ext>
              </a:extLst>
            </p:cNvPr>
            <p:cNvSpPr txBox="1"/>
            <p:nvPr/>
          </p:nvSpPr>
          <p:spPr>
            <a:xfrm>
              <a:off x="8624170" y="747589"/>
              <a:ext cx="999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76A2D1-5486-AEC3-0782-016678D97997}"/>
                </a:ext>
              </a:extLst>
            </p:cNvPr>
            <p:cNvSpPr txBox="1"/>
            <p:nvPr/>
          </p:nvSpPr>
          <p:spPr>
            <a:xfrm>
              <a:off x="4510691" y="5392878"/>
              <a:ext cx="769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3" name="Table 35">
            <a:extLst>
              <a:ext uri="{FF2B5EF4-FFF2-40B4-BE49-F238E27FC236}">
                <a16:creationId xmlns:a16="http://schemas.microsoft.com/office/drawing/2014/main" id="{FEA5C647-7D48-6BB5-B97B-995056E5FBC9}"/>
              </a:ext>
            </a:extLst>
          </p:cNvPr>
          <p:cNvGraphicFramePr>
            <a:graphicFrameLocks noGrp="1"/>
          </p:cNvGraphicFramePr>
          <p:nvPr/>
        </p:nvGraphicFramePr>
        <p:xfrm>
          <a:off x="3122957" y="306324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E40D8FF2-B0ED-950B-3487-CEC00A439A8E}"/>
              </a:ext>
            </a:extLst>
          </p:cNvPr>
          <p:cNvGraphicFramePr>
            <a:graphicFrameLocks noGrp="1"/>
          </p:cNvGraphicFramePr>
          <p:nvPr/>
        </p:nvGraphicFramePr>
        <p:xfrm>
          <a:off x="3467090" y="598022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C3B0A4E9-BBED-34A6-7D6C-D554C21C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2068"/>
              </p:ext>
            </p:extLst>
          </p:nvPr>
        </p:nvGraphicFramePr>
        <p:xfrm>
          <a:off x="4216886" y="187420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718E228E-8460-2C1C-2198-2755FF3D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83374"/>
              </p:ext>
            </p:extLst>
          </p:nvPr>
        </p:nvGraphicFramePr>
        <p:xfrm>
          <a:off x="7072090" y="285834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" name="Table 35">
            <a:extLst>
              <a:ext uri="{FF2B5EF4-FFF2-40B4-BE49-F238E27FC236}">
                <a16:creationId xmlns:a16="http://schemas.microsoft.com/office/drawing/2014/main" id="{58A30798-3803-5C7E-57EC-F93E9F5AF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22423"/>
              </p:ext>
            </p:extLst>
          </p:nvPr>
        </p:nvGraphicFramePr>
        <p:xfrm>
          <a:off x="6235938" y="183451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0AA222CD-5B3B-1E3E-6983-3B69B38B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78325"/>
              </p:ext>
            </p:extLst>
          </p:nvPr>
        </p:nvGraphicFramePr>
        <p:xfrm>
          <a:off x="7187200" y="587951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3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/>
        </p:nvGraphicFramePr>
        <p:xfrm>
          <a:off x="1881017" y="415339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  <a:p>
                      <a:pPr algn="ctr"/>
                      <a:endParaRPr lang="en-PH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20941"/>
              </p:ext>
            </p:extLst>
          </p:nvPr>
        </p:nvGraphicFramePr>
        <p:xfrm>
          <a:off x="825499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pic>
        <p:nvPicPr>
          <p:cNvPr id="3" name="Picture 2" descr="A circle with different colors&#10;&#10;Description automatically generated">
            <a:extLst>
              <a:ext uri="{FF2B5EF4-FFF2-40B4-BE49-F238E27FC236}">
                <a16:creationId xmlns:a16="http://schemas.microsoft.com/office/drawing/2014/main" id="{64EA655B-4507-2FA0-5421-E0DEC7AF0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8" y="2352584"/>
            <a:ext cx="4730377" cy="447539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25145-4FD1-388B-44D5-CE71FED315C2}"/>
              </a:ext>
            </a:extLst>
          </p:cNvPr>
          <p:cNvGrpSpPr/>
          <p:nvPr/>
        </p:nvGrpSpPr>
        <p:grpSpPr>
          <a:xfrm>
            <a:off x="2501030" y="745276"/>
            <a:ext cx="2778865" cy="3001052"/>
            <a:chOff x="2501030" y="745276"/>
            <a:chExt cx="2778865" cy="30010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6B1430-DA59-5351-0660-EF078BD34CBF}"/>
                </a:ext>
              </a:extLst>
            </p:cNvPr>
            <p:cNvSpPr txBox="1"/>
            <p:nvPr/>
          </p:nvSpPr>
          <p:spPr>
            <a:xfrm>
              <a:off x="2501030" y="745276"/>
              <a:ext cx="885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Elizer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4DF8D6-1251-5CFA-A306-343F7D83B278}"/>
                </a:ext>
              </a:extLst>
            </p:cNvPr>
            <p:cNvSpPr txBox="1"/>
            <p:nvPr/>
          </p:nvSpPr>
          <p:spPr>
            <a:xfrm>
              <a:off x="4298950" y="3284663"/>
              <a:ext cx="98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Elizer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447D87-E6B3-0AAD-BF6E-903A3C09CAE0}"/>
              </a:ext>
            </a:extLst>
          </p:cNvPr>
          <p:cNvGrpSpPr/>
          <p:nvPr/>
        </p:nvGrpSpPr>
        <p:grpSpPr>
          <a:xfrm>
            <a:off x="4460253" y="746605"/>
            <a:ext cx="3110165" cy="2999723"/>
            <a:chOff x="4446218" y="745276"/>
            <a:chExt cx="3110165" cy="2999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B051B6-946A-97F2-C44E-9CA01DF75A31}"/>
                </a:ext>
              </a:extLst>
            </p:cNvPr>
            <p:cNvSpPr txBox="1"/>
            <p:nvPr/>
          </p:nvSpPr>
          <p:spPr>
            <a:xfrm>
              <a:off x="4446218" y="745276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Robert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7EBFF9-8C6C-7D14-B616-F91066314EEC}"/>
                </a:ext>
              </a:extLst>
            </p:cNvPr>
            <p:cNvSpPr txBox="1"/>
            <p:nvPr/>
          </p:nvSpPr>
          <p:spPr>
            <a:xfrm>
              <a:off x="6470794" y="3283334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Robert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3FEED7-6C6D-A854-042F-D1781B91D4D8}"/>
              </a:ext>
            </a:extLst>
          </p:cNvPr>
          <p:cNvGrpSpPr/>
          <p:nvPr/>
        </p:nvGrpSpPr>
        <p:grpSpPr>
          <a:xfrm>
            <a:off x="6484829" y="745275"/>
            <a:ext cx="1221868" cy="5109267"/>
            <a:chOff x="6484829" y="745275"/>
            <a:chExt cx="1221868" cy="51092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58616B-04D0-23C8-8C41-CA853BA283D6}"/>
                </a:ext>
              </a:extLst>
            </p:cNvPr>
            <p:cNvSpPr txBox="1"/>
            <p:nvPr/>
          </p:nvSpPr>
          <p:spPr>
            <a:xfrm>
              <a:off x="6484829" y="745275"/>
              <a:ext cx="10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521739-21B4-1E1A-1D5A-709021C3C122}"/>
                </a:ext>
              </a:extLst>
            </p:cNvPr>
            <p:cNvSpPr txBox="1"/>
            <p:nvPr/>
          </p:nvSpPr>
          <p:spPr>
            <a:xfrm>
              <a:off x="6609972" y="5392877"/>
              <a:ext cx="1096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Jimmy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C028CA3-0B97-78E7-6D74-6CC55E999A27}"/>
              </a:ext>
            </a:extLst>
          </p:cNvPr>
          <p:cNvSpPr txBox="1"/>
          <p:nvPr/>
        </p:nvSpPr>
        <p:spPr>
          <a:xfrm>
            <a:off x="8926122" y="43395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enqueue(“Elizer”)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573205-3A71-10B7-68D2-53B2558A0F08}"/>
              </a:ext>
            </a:extLst>
          </p:cNvPr>
          <p:cNvGrpSpPr/>
          <p:nvPr/>
        </p:nvGrpSpPr>
        <p:grpSpPr>
          <a:xfrm>
            <a:off x="4510691" y="747589"/>
            <a:ext cx="5113475" cy="5106954"/>
            <a:chOff x="4510691" y="747589"/>
            <a:chExt cx="5113475" cy="51069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E997AC-1F02-FCA7-C8B4-F7822C11F145}"/>
                </a:ext>
              </a:extLst>
            </p:cNvPr>
            <p:cNvSpPr txBox="1"/>
            <p:nvPr/>
          </p:nvSpPr>
          <p:spPr>
            <a:xfrm>
              <a:off x="8624170" y="747589"/>
              <a:ext cx="999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76A2D1-5486-AEC3-0782-016678D97997}"/>
                </a:ext>
              </a:extLst>
            </p:cNvPr>
            <p:cNvSpPr txBox="1"/>
            <p:nvPr/>
          </p:nvSpPr>
          <p:spPr>
            <a:xfrm>
              <a:off x="4510691" y="5392878"/>
              <a:ext cx="769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Jane</a:t>
              </a:r>
              <a:endParaRPr lang="en-PH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6C183C1-F09B-5DBD-F3A2-7ED251C282A7}"/>
              </a:ext>
            </a:extLst>
          </p:cNvPr>
          <p:cNvSpPr txBox="1"/>
          <p:nvPr/>
        </p:nvSpPr>
        <p:spPr>
          <a:xfrm>
            <a:off x="8909399" y="46729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enqueue(“Robert”)</a:t>
            </a:r>
          </a:p>
        </p:txBody>
      </p:sp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E40D8FF2-B0ED-950B-3487-CEC00A43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58330"/>
              </p:ext>
            </p:extLst>
          </p:nvPr>
        </p:nvGraphicFramePr>
        <p:xfrm>
          <a:off x="3467090" y="598022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C3B0A4E9-BBED-34A6-7D6C-D554C21C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09003"/>
              </p:ext>
            </p:extLst>
          </p:nvPr>
        </p:nvGraphicFramePr>
        <p:xfrm>
          <a:off x="6258767" y="185883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718E228E-8460-2C1C-2198-2755FF3D3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58691"/>
              </p:ext>
            </p:extLst>
          </p:nvPr>
        </p:nvGraphicFramePr>
        <p:xfrm>
          <a:off x="7326090" y="567166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Front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" name="Table 35">
            <a:extLst>
              <a:ext uri="{FF2B5EF4-FFF2-40B4-BE49-F238E27FC236}">
                <a16:creationId xmlns:a16="http://schemas.microsoft.com/office/drawing/2014/main" id="{FAFF00E8-0396-5933-0C57-F251045E7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77579"/>
              </p:ext>
            </p:extLst>
          </p:nvPr>
        </p:nvGraphicFramePr>
        <p:xfrm>
          <a:off x="2174760" y="189813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ACDC91A6-18F3-20AB-B6B9-4B62E1CD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39477"/>
              </p:ext>
            </p:extLst>
          </p:nvPr>
        </p:nvGraphicFramePr>
        <p:xfrm>
          <a:off x="3251710" y="283699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10" name="Table 35">
            <a:extLst>
              <a:ext uri="{FF2B5EF4-FFF2-40B4-BE49-F238E27FC236}">
                <a16:creationId xmlns:a16="http://schemas.microsoft.com/office/drawing/2014/main" id="{E7067607-B68F-46BD-F40C-CA3BBF952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79009"/>
              </p:ext>
            </p:extLst>
          </p:nvPr>
        </p:nvGraphicFramePr>
        <p:xfrm>
          <a:off x="4170983" y="18944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11" name="Table 35">
            <a:extLst>
              <a:ext uri="{FF2B5EF4-FFF2-40B4-BE49-F238E27FC236}">
                <a16:creationId xmlns:a16="http://schemas.microsoft.com/office/drawing/2014/main" id="{1C3FAE8F-5C7F-BDFA-DC77-2C7C73FB6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57477"/>
              </p:ext>
            </p:extLst>
          </p:nvPr>
        </p:nvGraphicFramePr>
        <p:xfrm>
          <a:off x="7177617" y="304122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Circular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Deque</a:t>
            </a: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Priority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18B97F61-D686-1E65-FF21-81238A962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759" y="138795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Deque?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Deque or Double Ended Queue is a type of queue in which insertion and removal of elements can either be performed from the </a:t>
            </a:r>
            <a:r>
              <a:rPr lang="en-US" sz="3000" b="1" dirty="0">
                <a:solidFill>
                  <a:srgbClr val="00B050"/>
                </a:solidFill>
                <a:latin typeface="Calibri Body"/>
              </a:rPr>
              <a:t>front</a:t>
            </a:r>
            <a:r>
              <a:rPr lang="en-US" sz="3000" dirty="0">
                <a:latin typeface="Calibri Body"/>
              </a:rPr>
              <a:t> or the </a:t>
            </a:r>
            <a:r>
              <a:rPr lang="en-US" sz="3000" b="1" dirty="0">
                <a:solidFill>
                  <a:srgbClr val="FF0000"/>
                </a:solidFill>
                <a:latin typeface="Calibri Body"/>
              </a:rPr>
              <a:t>rear</a:t>
            </a:r>
            <a:r>
              <a:rPr lang="en-US" sz="3000" dirty="0">
                <a:latin typeface="Calibri Body"/>
              </a:rPr>
              <a:t>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7123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1189</TotalTime>
  <Words>920</Words>
  <Application>Microsoft Office PowerPoint</Application>
  <PresentationFormat>Widescreen</PresentationFormat>
  <Paragraphs>337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Body</vt:lpstr>
      <vt:lpstr>Calibri Light</vt:lpstr>
      <vt:lpstr>Calibri Light (Headings)</vt:lpstr>
      <vt:lpstr>Charter</vt:lpstr>
      <vt:lpstr>Wingdings</vt:lpstr>
      <vt:lpstr>Office Theme</vt:lpstr>
      <vt:lpstr>Types of Queue</vt:lpstr>
      <vt:lpstr>Outline</vt:lpstr>
      <vt:lpstr>What is a Circular Queue?</vt:lpstr>
      <vt:lpstr>What is a Circular Queue?</vt:lpstr>
      <vt:lpstr>PowerPoint Presentation</vt:lpstr>
      <vt:lpstr>PowerPoint Presentation</vt:lpstr>
      <vt:lpstr>PowerPoint Presentation</vt:lpstr>
      <vt:lpstr>PowerPoint Presentation</vt:lpstr>
      <vt:lpstr>What is a Deque?</vt:lpstr>
      <vt:lpstr>PowerPoint Presentation</vt:lpstr>
      <vt:lpstr>AddFront</vt:lpstr>
      <vt:lpstr>AddRear</vt:lpstr>
      <vt:lpstr>RemoveFront</vt:lpstr>
      <vt:lpstr>RemoveRear</vt:lpstr>
      <vt:lpstr>PowerPoint Presentation</vt:lpstr>
      <vt:lpstr>What is a Priority Queue?</vt:lpstr>
      <vt:lpstr>What is a Priority Queue?</vt:lpstr>
      <vt:lpstr>What is a Priority Queue?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150</cp:revision>
  <dcterms:created xsi:type="dcterms:W3CDTF">2022-05-11T03:47:05Z</dcterms:created>
  <dcterms:modified xsi:type="dcterms:W3CDTF">2023-09-04T15:11:43Z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