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7" r:id="rId5"/>
    <p:sldId id="283" r:id="rId6"/>
    <p:sldId id="299" r:id="rId7"/>
    <p:sldId id="313" r:id="rId8"/>
    <p:sldId id="316" r:id="rId9"/>
    <p:sldId id="317" r:id="rId10"/>
    <p:sldId id="318" r:id="rId11"/>
    <p:sldId id="319" r:id="rId12"/>
    <p:sldId id="315" r:id="rId13"/>
    <p:sldId id="320" r:id="rId14"/>
    <p:sldId id="323" r:id="rId15"/>
    <p:sldId id="321" r:id="rId16"/>
    <p:sldId id="322" r:id="rId17"/>
    <p:sldId id="325" r:id="rId18"/>
    <p:sldId id="324" r:id="rId19"/>
    <p:sldId id="327" r:id="rId20"/>
    <p:sldId id="328" r:id="rId21"/>
    <p:sldId id="329" r:id="rId22"/>
    <p:sldId id="330" r:id="rId23"/>
    <p:sldId id="331" r:id="rId24"/>
    <p:sldId id="332" r:id="rId25"/>
    <p:sldId id="334" r:id="rId26"/>
    <p:sldId id="335" r:id="rId27"/>
    <p:sldId id="336" r:id="rId28"/>
    <p:sldId id="337" r:id="rId29"/>
    <p:sldId id="33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104" autoAdjust="0"/>
  </p:normalViewPr>
  <p:slideViewPr>
    <p:cSldViewPr snapToGrid="0">
      <p:cViewPr varScale="1">
        <p:scale>
          <a:sx n="103" d="100"/>
          <a:sy n="103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1:14:53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1688 727 24575,'0'-18'0,"0"-5"0,-1-10 0,-4-5 0,-12-5 0,-11-4 0,-11-4 0,-4 2 0,2 2 0,4 6 0,-1 5 0,1-1 0,1 3 0,0-1 0,7 3 0,7 5 0,1 4 0,0 0 0,-4 1 0,-3 2 0,-2 2 0,12 11 0,-5 1 0,5 4 0,-6 0 0,-2-1 0,4 1 0,1 0 0,4 0 0,-2 0 0,-7 0 0,-7 2 0,-8 2 0,0 5 0,2 3 0,5 4 0,3 7 0,-7 10 0,-4 14 0,-8 16 0,-4 9 0,2 1 0,7-7 0,11-13 0,10-11 0,4-1 0,-3 6 0,0 9 0,-2 5 0,2-1 0,4-5 0,2-2 0,3 0 0,1 4 0,0 7 0,0 7 0,2 7 0,2-1 0,0-2 0,1-4 0,-5-3 0,-1 0 0,-3-1 0,3 2 0,3 2 0,4 2 0,3-2 0,3-6 0,21-6 0,18 10 0,2-8 0,-5 15 0,-25 14 0,-19 11 0,1-36 0,0 1 0,-3-3 0,0-1 0,-1-3 0,0-2 0,0-5 0,0-2 0,-9 39 0,1-7 0,4-9 0,3-3 0,1-5 0,5-1 0,-1 6 0,2 1 0,3 2 0,1 1 0,2-5 0,0-6 0,0-3 0,0-5 0,0 0 0,0-3 0,0-3 0,0-8 0,0-3 0,0-2 0,0-2 0,0-3 0,0-2 0,0 1 0,0 2 0,0 5 0,0 4 0,0 7 0,0 8 0,0 6 0,1 5 0,5-5 0,4-7 0,2-14 0,-2-12 0,-5-9 0,-2-7 0,-3-5 0,0-1 0,7 9 0,13 18 0,12 19 0,26 12 0,9-4 0,-1-15 0,-11-15 0,-19-14 0,-22-8 0,-3-3 0,-10-2 0,1 0 0,2 0 0,2 1 0,3 6 0,7 4 0,-5-5 0,5 0 0,-5-5 0,10 5 0,14 6 0,12 8 0,3 2 0,-6-4 0,-11-6 0,-4-9 0,0-3 0,3-2 0,5 0 0,-2 0 0,2-2 0,9-10 0,11-15 0,10-16 0,5-12 0,2-11 0,-37 29 0,-2-2 0,2-6 0,-2-2 0,2-7 0,-1-1 0,-2-3 0,-1-1 0,-2 1 0,-2-1 0,-1 2 0,-2 1 0,-5 6 0,-2 0 0,0-2 0,-2 0 0,1-5 0,-2-1 0,0-3 0,0-3 0,1-12 0,0-3 0,0-5 0,-1-3 0,2-8 0,0-2-156,-5 28 1,0-2 0,-1 2 155,-1 1 0,0 0 0,-1 1 0,1-30 0,-2 3 0,-3 6 0,-2 3 0,-3 6 0,-1 1 0,0 1 0,0 0 0,0 4 0,0 1 0,-2 2 0,-1 1 0,-1 1 0,-1 2 233,-1 8 0,-1 1-233,0 5 0,0 1 0,-4-44 0,-1 11 0,2 2 0,2 7 0,-1 11 0,-2 5 0,-1 3 0,-2 0 0,1 2 0,3 5 0,1 5 0,1 7 0,2 6 0,-2 6 0,4 10 0,0 2 0,4 9 0,0-2 0,0 0 0,0 1 0,0 1 0,0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1:15:21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1688 727 24575,'0'-18'0,"0"-5"0,-1-10 0,-4-5 0,-12-5 0,-11-4 0,-11-4 0,-4 2 0,2 2 0,4 6 0,-1 5 0,1-1 0,1 3 0,0-1 0,7 3 0,7 5 0,1 4 0,0 0 0,-4 1 0,-3 2 0,-2 2 0,12 11 0,-5 1 0,5 4 0,-6 0 0,-2-1 0,4 1 0,1 0 0,4 0 0,-2 0 0,-7 0 0,-7 2 0,-8 2 0,0 5 0,2 3 0,5 4 0,3 7 0,-7 10 0,-4 14 0,-8 16 0,-4 9 0,2 1 0,7-7 0,11-13 0,10-11 0,4-1 0,-3 6 0,0 9 0,-2 5 0,2-1 0,4-5 0,2-2 0,3 0 0,1 4 0,0 7 0,0 7 0,2 7 0,2-1 0,0-2 0,1-4 0,-5-3 0,-1 0 0,-3-1 0,3 2 0,3 2 0,4 2 0,3-2 0,3-6 0,21-6 0,18 10 0,2-8 0,-5 15 0,-25 14 0,-19 11 0,1-36 0,0 1 0,-3-3 0,0-1 0,-1-3 0,0-2 0,0-5 0,0-2 0,-9 39 0,1-7 0,4-9 0,3-3 0,1-5 0,5-1 0,-1 6 0,2 1 0,3 2 0,1 1 0,2-5 0,0-6 0,0-3 0,0-5 0,0 0 0,0-3 0,0-3 0,0-8 0,0-3 0,0-2 0,0-2 0,0-3 0,0-2 0,0 1 0,0 2 0,0 5 0,0 4 0,0 7 0,0 8 0,0 6 0,1 5 0,5-5 0,4-7 0,2-14 0,-2-12 0,-5-9 0,-2-7 0,-3-5 0,0-1 0,7 9 0,13 18 0,12 19 0,26 12 0,9-4 0,-1-15 0,-11-15 0,-19-14 0,-22-8 0,-3-3 0,-10-2 0,1 0 0,2 0 0,2 1 0,3 6 0,7 4 0,-5-5 0,5 0 0,-5-5 0,10 5 0,14 6 0,12 8 0,3 2 0,-6-4 0,-11-6 0,-4-9 0,0-3 0,3-2 0,5 0 0,-2 0 0,2-2 0,9-10 0,11-15 0,10-16 0,5-12 0,2-11 0,-37 29 0,-2-2 0,2-6 0,-2-2 0,2-7 0,-1-1 0,-2-3 0,-1-1 0,-2 1 0,-2-1 0,-1 2 0,-2 1 0,-5 6 0,-2 0 0,0-2 0,-2 0 0,1-5 0,-2-1 0,0-3 0,0-3 0,1-12 0,0-3 0,0-5 0,-1-3 0,2-8 0,0-2-156,-5 28 1,0-2 0,-1 2 155,-1 1 0,0 0 0,-1 1 0,1-30 0,-2 3 0,-3 6 0,-2 3 0,-3 6 0,-1 1 0,0 1 0,0 0 0,0 4 0,0 1 0,-2 2 0,-1 1 0,-1 1 0,-1 2 233,-1 8 0,-1 1-233,0 5 0,0 1 0,-4-44 0,-1 11 0,2 2 0,2 7 0,-1 11 0,-2 5 0,-1 3 0,-2 0 0,1 2 0,3 5 0,1 5 0,1 7 0,2 6 0,-2 6 0,4 10 0,0 2 0,4 9 0,0-2 0,0 0 0,0 1 0,0 1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1:15:2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1688 727 24575,'0'-18'0,"0"-5"0,-1-10 0,-4-5 0,-12-5 0,-11-4 0,-11-4 0,-4 2 0,2 2 0,4 6 0,-1 5 0,1-1 0,1 3 0,0-1 0,7 3 0,7 5 0,1 4 0,0 0 0,-4 1 0,-3 2 0,-2 2 0,12 11 0,-5 1 0,5 4 0,-6 0 0,-2-1 0,4 1 0,1 0 0,4 0 0,-2 0 0,-7 0 0,-7 2 0,-8 2 0,0 5 0,2 3 0,5 4 0,3 7 0,-7 10 0,-4 14 0,-8 16 0,-4 9 0,2 1 0,7-7 0,11-13 0,10-11 0,4-1 0,-3 6 0,0 9 0,-2 5 0,2-1 0,4-5 0,2-2 0,3 0 0,1 4 0,0 7 0,0 7 0,2 7 0,2-1 0,0-2 0,1-4 0,-5-3 0,-1 0 0,-3-1 0,3 2 0,3 2 0,4 2 0,3-2 0,3-6 0,21-6 0,18 10 0,2-8 0,-5 15 0,-25 14 0,-19 11 0,1-36 0,0 1 0,-3-3 0,0-1 0,-1-3 0,0-2 0,0-5 0,0-2 0,-9 39 0,1-7 0,4-9 0,3-3 0,1-5 0,5-1 0,-1 6 0,2 1 0,3 2 0,1 1 0,2-5 0,0-6 0,0-3 0,0-5 0,0 0 0,0-3 0,0-3 0,0-8 0,0-3 0,0-2 0,0-2 0,0-3 0,0-2 0,0 1 0,0 2 0,0 5 0,0 4 0,0 7 0,0 8 0,0 6 0,1 5 0,5-5 0,4-7 0,2-14 0,-2-12 0,-5-9 0,-2-7 0,-3-5 0,0-1 0,7 9 0,13 18 0,12 19 0,26 12 0,9-4 0,-1-15 0,-11-15 0,-19-14 0,-22-8 0,-3-3 0,-10-2 0,1 0 0,2 0 0,2 1 0,3 6 0,7 4 0,-5-5 0,5 0 0,-5-5 0,10 5 0,14 6 0,12 8 0,3 2 0,-6-4 0,-11-6 0,-4-9 0,0-3 0,3-2 0,5 0 0,-2 0 0,2-2 0,9-10 0,11-15 0,10-16 0,5-12 0,2-11 0,-37 29 0,-2-2 0,2-6 0,-2-2 0,2-7 0,-1-1 0,-2-3 0,-1-1 0,-2 1 0,-2-1 0,-1 2 0,-2 1 0,-5 6 0,-2 0 0,0-2 0,-2 0 0,1-5 0,-2-1 0,0-3 0,0-3 0,1-12 0,0-3 0,0-5 0,-1-3 0,2-8 0,0-2-156,-5 28 1,0-2 0,-1 2 155,-1 1 0,0 0 0,-1 1 0,1-30 0,-2 3 0,-3 6 0,-2 3 0,-3 6 0,-1 1 0,0 1 0,0 0 0,0 4 0,0 1 0,-2 2 0,-1 1 0,-1 1 0,-1 2 233,-1 8 0,-1 1-233,0 5 0,0 1 0,-4-44 0,-1 11 0,2 2 0,2 7 0,-1 11 0,-2 5 0,-1 3 0,-2 0 0,1 2 0,3 5 0,1 5 0,1 7 0,2 6 0,-2 6 0,4 10 0,0 2 0,4 9 0,0-2 0,0 0 0,0 1 0,0 1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1:14:53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1688 727 24575,'0'-18'0,"0"-5"0,-1-10 0,-4-5 0,-12-5 0,-11-4 0,-11-4 0,-4 2 0,2 2 0,4 6 0,-1 5 0,1-1 0,1 3 0,0-1 0,7 3 0,7 5 0,1 4 0,0 0 0,-4 1 0,-3 2 0,-2 2 0,12 11 0,-5 1 0,5 4 0,-6 0 0,-2-1 0,4 1 0,1 0 0,4 0 0,-2 0 0,-7 0 0,-7 2 0,-8 2 0,0 5 0,2 3 0,5 4 0,3 7 0,-7 10 0,-4 14 0,-8 16 0,-4 9 0,2 1 0,7-7 0,11-13 0,10-11 0,4-1 0,-3 6 0,0 9 0,-2 5 0,2-1 0,4-5 0,2-2 0,3 0 0,1 4 0,0 7 0,0 7 0,2 7 0,2-1 0,0-2 0,1-4 0,-5-3 0,-1 0 0,-3-1 0,3 2 0,3 2 0,4 2 0,3-2 0,3-6 0,21-6 0,18 10 0,2-8 0,-5 15 0,-25 14 0,-19 11 0,1-36 0,0 1 0,-3-3 0,0-1 0,-1-3 0,0-2 0,0-5 0,0-2 0,-9 39 0,1-7 0,4-9 0,3-3 0,1-5 0,5-1 0,-1 6 0,2 1 0,3 2 0,1 1 0,2-5 0,0-6 0,0-3 0,0-5 0,0 0 0,0-3 0,0-3 0,0-8 0,0-3 0,0-2 0,0-2 0,0-3 0,0-2 0,0 1 0,0 2 0,0 5 0,0 4 0,0 7 0,0 8 0,0 6 0,1 5 0,5-5 0,4-7 0,2-14 0,-2-12 0,-5-9 0,-2-7 0,-3-5 0,0-1 0,7 9 0,13 18 0,12 19 0,26 12 0,9-4 0,-1-15 0,-11-15 0,-19-14 0,-22-8 0,-3-3 0,-10-2 0,1 0 0,2 0 0,2 1 0,3 6 0,7 4 0,-5-5 0,5 0 0,-5-5 0,10 5 0,14 6 0,12 8 0,3 2 0,-6-4 0,-11-6 0,-4-9 0,0-3 0,3-2 0,5 0 0,-2 0 0,2-2 0,9-10 0,11-15 0,10-16 0,5-12 0,2-11 0,-37 29 0,-2-2 0,2-6 0,-2-2 0,2-7 0,-1-1 0,-2-3 0,-1-1 0,-2 1 0,-2-1 0,-1 2 0,-2 1 0,-5 6 0,-2 0 0,0-2 0,-2 0 0,1-5 0,-2-1 0,0-3 0,0-3 0,1-12 0,0-3 0,0-5 0,-1-3 0,2-8 0,0-2-156,-5 28 1,0-2 0,-1 2 155,-1 1 0,0 0 0,-1 1 0,1-30 0,-2 3 0,-3 6 0,-2 3 0,-3 6 0,-1 1 0,0 1 0,0 0 0,0 4 0,0 1 0,-2 2 0,-1 1 0,-1 1 0,-1 2 233,-1 8 0,-1 1-233,0 5 0,0 1 0,-4-44 0,-1 11 0,2 2 0,2 7 0,-1 11 0,-2 5 0,-1 3 0,-2 0 0,1 2 0,3 5 0,1 5 0,1 7 0,2 6 0,-2 6 0,4 10 0,0 2 0,4 9 0,0-2 0,0 0 0,0 1 0,0 1 0,0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1:15:21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1688 727 24575,'0'-18'0,"0"-5"0,-1-10 0,-4-5 0,-12-5 0,-11-4 0,-11-4 0,-4 2 0,2 2 0,4 6 0,-1 5 0,1-1 0,1 3 0,0-1 0,7 3 0,7 5 0,1 4 0,0 0 0,-4 1 0,-3 2 0,-2 2 0,12 11 0,-5 1 0,5 4 0,-6 0 0,-2-1 0,4 1 0,1 0 0,4 0 0,-2 0 0,-7 0 0,-7 2 0,-8 2 0,0 5 0,2 3 0,5 4 0,3 7 0,-7 10 0,-4 14 0,-8 16 0,-4 9 0,2 1 0,7-7 0,11-13 0,10-11 0,4-1 0,-3 6 0,0 9 0,-2 5 0,2-1 0,4-5 0,2-2 0,3 0 0,1 4 0,0 7 0,0 7 0,2 7 0,2-1 0,0-2 0,1-4 0,-5-3 0,-1 0 0,-3-1 0,3 2 0,3 2 0,4 2 0,3-2 0,3-6 0,21-6 0,18 10 0,2-8 0,-5 15 0,-25 14 0,-19 11 0,1-36 0,0 1 0,-3-3 0,0-1 0,-1-3 0,0-2 0,0-5 0,0-2 0,-9 39 0,1-7 0,4-9 0,3-3 0,1-5 0,5-1 0,-1 6 0,2 1 0,3 2 0,1 1 0,2-5 0,0-6 0,0-3 0,0-5 0,0 0 0,0-3 0,0-3 0,0-8 0,0-3 0,0-2 0,0-2 0,0-3 0,0-2 0,0 1 0,0 2 0,0 5 0,0 4 0,0 7 0,0 8 0,0 6 0,1 5 0,5-5 0,4-7 0,2-14 0,-2-12 0,-5-9 0,-2-7 0,-3-5 0,0-1 0,7 9 0,13 18 0,12 19 0,26 12 0,9-4 0,-1-15 0,-11-15 0,-19-14 0,-22-8 0,-3-3 0,-10-2 0,1 0 0,2 0 0,2 1 0,3 6 0,7 4 0,-5-5 0,5 0 0,-5-5 0,10 5 0,14 6 0,12 8 0,3 2 0,-6-4 0,-11-6 0,-4-9 0,0-3 0,3-2 0,5 0 0,-2 0 0,2-2 0,9-10 0,11-15 0,10-16 0,5-12 0,2-11 0,-37 29 0,-2-2 0,2-6 0,-2-2 0,2-7 0,-1-1 0,-2-3 0,-1-1 0,-2 1 0,-2-1 0,-1 2 0,-2 1 0,-5 6 0,-2 0 0,0-2 0,-2 0 0,1-5 0,-2-1 0,0-3 0,0-3 0,1-12 0,0-3 0,0-5 0,-1-3 0,2-8 0,0-2-156,-5 28 1,0-2 0,-1 2 155,-1 1 0,0 0 0,-1 1 0,1-30 0,-2 3 0,-3 6 0,-2 3 0,-3 6 0,-1 1 0,0 1 0,0 0 0,0 4 0,0 1 0,-2 2 0,-1 1 0,-1 1 0,-1 2 233,-1 8 0,-1 1-233,0 5 0,0 1 0,-4-44 0,-1 11 0,2 2 0,2 7 0,-1 11 0,-2 5 0,-1 3 0,-2 0 0,1 2 0,3 5 0,1 5 0,1 7 0,2 6 0,-2 6 0,4 10 0,0 2 0,4 9 0,0-2 0,0 0 0,0 1 0,0 1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1:15:2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1688 727 24575,'0'-18'0,"0"-5"0,-1-10 0,-4-5 0,-12-5 0,-11-4 0,-11-4 0,-4 2 0,2 2 0,4 6 0,-1 5 0,1-1 0,1 3 0,0-1 0,7 3 0,7 5 0,1 4 0,0 0 0,-4 1 0,-3 2 0,-2 2 0,12 11 0,-5 1 0,5 4 0,-6 0 0,-2-1 0,4 1 0,1 0 0,4 0 0,-2 0 0,-7 0 0,-7 2 0,-8 2 0,0 5 0,2 3 0,5 4 0,3 7 0,-7 10 0,-4 14 0,-8 16 0,-4 9 0,2 1 0,7-7 0,11-13 0,10-11 0,4-1 0,-3 6 0,0 9 0,-2 5 0,2-1 0,4-5 0,2-2 0,3 0 0,1 4 0,0 7 0,0 7 0,2 7 0,2-1 0,0-2 0,1-4 0,-5-3 0,-1 0 0,-3-1 0,3 2 0,3 2 0,4 2 0,3-2 0,3-6 0,21-6 0,18 10 0,2-8 0,-5 15 0,-25 14 0,-19 11 0,1-36 0,0 1 0,-3-3 0,0-1 0,-1-3 0,0-2 0,0-5 0,0-2 0,-9 39 0,1-7 0,4-9 0,3-3 0,1-5 0,5-1 0,-1 6 0,2 1 0,3 2 0,1 1 0,2-5 0,0-6 0,0-3 0,0-5 0,0 0 0,0-3 0,0-3 0,0-8 0,0-3 0,0-2 0,0-2 0,0-3 0,0-2 0,0 1 0,0 2 0,0 5 0,0 4 0,0 7 0,0 8 0,0 6 0,1 5 0,5-5 0,4-7 0,2-14 0,-2-12 0,-5-9 0,-2-7 0,-3-5 0,0-1 0,7 9 0,13 18 0,12 19 0,26 12 0,9-4 0,-1-15 0,-11-15 0,-19-14 0,-22-8 0,-3-3 0,-10-2 0,1 0 0,2 0 0,2 1 0,3 6 0,7 4 0,-5-5 0,5 0 0,-5-5 0,10 5 0,14 6 0,12 8 0,3 2 0,-6-4 0,-11-6 0,-4-9 0,0-3 0,3-2 0,5 0 0,-2 0 0,2-2 0,9-10 0,11-15 0,10-16 0,5-12 0,2-11 0,-37 29 0,-2-2 0,2-6 0,-2-2 0,2-7 0,-1-1 0,-2-3 0,-1-1 0,-2 1 0,-2-1 0,-1 2 0,-2 1 0,-5 6 0,-2 0 0,0-2 0,-2 0 0,1-5 0,-2-1 0,0-3 0,0-3 0,1-12 0,0-3 0,0-5 0,-1-3 0,2-8 0,0-2-156,-5 28 1,0-2 0,-1 2 155,-1 1 0,0 0 0,-1 1 0,1-30 0,-2 3 0,-3 6 0,-2 3 0,-3 6 0,-1 1 0,0 1 0,0 0 0,0 4 0,0 1 0,-2 2 0,-1 1 0,-1 1 0,-1 2 233,-1 8 0,-1 1-233,0 5 0,0 1 0,-4-44 0,-1 11 0,2 2 0,2 7 0,-1 11 0,-2 5 0,-1 3 0,-2 0 0,1 2 0,3 5 0,1 5 0,1 7 0,2 6 0,-2 6 0,4 10 0,0 2 0,4 9 0,0-2 0,0 0 0,0 1 0,0 1 0,0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1:14:53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1688 727 24575,'0'-18'0,"0"-5"0,-1-10 0,-4-5 0,-12-5 0,-11-4 0,-11-4 0,-4 2 0,2 2 0,4 6 0,-1 5 0,1-1 0,1 3 0,0-1 0,7 3 0,7 5 0,1 4 0,0 0 0,-4 1 0,-3 2 0,-2 2 0,12 11 0,-5 1 0,5 4 0,-6 0 0,-2-1 0,4 1 0,1 0 0,4 0 0,-2 0 0,-7 0 0,-7 2 0,-8 2 0,0 5 0,2 3 0,5 4 0,3 7 0,-7 10 0,-4 14 0,-8 16 0,-4 9 0,2 1 0,7-7 0,11-13 0,10-11 0,4-1 0,-3 6 0,0 9 0,-2 5 0,2-1 0,4-5 0,2-2 0,3 0 0,1 4 0,0 7 0,0 7 0,2 7 0,2-1 0,0-2 0,1-4 0,-5-3 0,-1 0 0,-3-1 0,3 2 0,3 2 0,4 2 0,3-2 0,3-6 0,21-6 0,18 10 0,2-8 0,-5 15 0,-25 14 0,-19 11 0,1-36 0,0 1 0,-3-3 0,0-1 0,-1-3 0,0-2 0,0-5 0,0-2 0,-9 39 0,1-7 0,4-9 0,3-3 0,1-5 0,5-1 0,-1 6 0,2 1 0,3 2 0,1 1 0,2-5 0,0-6 0,0-3 0,0-5 0,0 0 0,0-3 0,0-3 0,0-8 0,0-3 0,0-2 0,0-2 0,0-3 0,0-2 0,0 1 0,0 2 0,0 5 0,0 4 0,0 7 0,0 8 0,0 6 0,1 5 0,5-5 0,4-7 0,2-14 0,-2-12 0,-5-9 0,-2-7 0,-3-5 0,0-1 0,7 9 0,13 18 0,12 19 0,26 12 0,9-4 0,-1-15 0,-11-15 0,-19-14 0,-22-8 0,-3-3 0,-10-2 0,1 0 0,2 0 0,2 1 0,3 6 0,7 4 0,-5-5 0,5 0 0,-5-5 0,10 5 0,14 6 0,12 8 0,3 2 0,-6-4 0,-11-6 0,-4-9 0,0-3 0,3-2 0,5 0 0,-2 0 0,2-2 0,9-10 0,11-15 0,10-16 0,5-12 0,2-11 0,-37 29 0,-2-2 0,2-6 0,-2-2 0,2-7 0,-1-1 0,-2-3 0,-1-1 0,-2 1 0,-2-1 0,-1 2 0,-2 1 0,-5 6 0,-2 0 0,0-2 0,-2 0 0,1-5 0,-2-1 0,0-3 0,0-3 0,1-12 0,0-3 0,0-5 0,-1-3 0,2-8 0,0-2-156,-5 28 1,0-2 0,-1 2 155,-1 1 0,0 0 0,-1 1 0,1-30 0,-2 3 0,-3 6 0,-2 3 0,-3 6 0,-1 1 0,0 1 0,0 0 0,0 4 0,0 1 0,-2 2 0,-1 1 0,-1 1 0,-1 2 233,-1 8 0,-1 1-233,0 5 0,0 1 0,-4-44 0,-1 11 0,2 2 0,2 7 0,-1 11 0,-2 5 0,-1 3 0,-2 0 0,1 2 0,3 5 0,1 5 0,1 7 0,2 6 0,-2 6 0,4 10 0,0 2 0,4 9 0,0-2 0,0 0 0,0 1 0,0 1 0,0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1:15:21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1688 727 24575,'0'-18'0,"0"-5"0,-1-10 0,-4-5 0,-12-5 0,-11-4 0,-11-4 0,-4 2 0,2 2 0,4 6 0,-1 5 0,1-1 0,1 3 0,0-1 0,7 3 0,7 5 0,1 4 0,0 0 0,-4 1 0,-3 2 0,-2 2 0,12 11 0,-5 1 0,5 4 0,-6 0 0,-2-1 0,4 1 0,1 0 0,4 0 0,-2 0 0,-7 0 0,-7 2 0,-8 2 0,0 5 0,2 3 0,5 4 0,3 7 0,-7 10 0,-4 14 0,-8 16 0,-4 9 0,2 1 0,7-7 0,11-13 0,10-11 0,4-1 0,-3 6 0,0 9 0,-2 5 0,2-1 0,4-5 0,2-2 0,3 0 0,1 4 0,0 7 0,0 7 0,2 7 0,2-1 0,0-2 0,1-4 0,-5-3 0,-1 0 0,-3-1 0,3 2 0,3 2 0,4 2 0,3-2 0,3-6 0,21-6 0,18 10 0,2-8 0,-5 15 0,-25 14 0,-19 11 0,1-36 0,0 1 0,-3-3 0,0-1 0,-1-3 0,0-2 0,0-5 0,0-2 0,-9 39 0,1-7 0,4-9 0,3-3 0,1-5 0,5-1 0,-1 6 0,2 1 0,3 2 0,1 1 0,2-5 0,0-6 0,0-3 0,0-5 0,0 0 0,0-3 0,0-3 0,0-8 0,0-3 0,0-2 0,0-2 0,0-3 0,0-2 0,0 1 0,0 2 0,0 5 0,0 4 0,0 7 0,0 8 0,0 6 0,1 5 0,5-5 0,4-7 0,2-14 0,-2-12 0,-5-9 0,-2-7 0,-3-5 0,0-1 0,7 9 0,13 18 0,12 19 0,26 12 0,9-4 0,-1-15 0,-11-15 0,-19-14 0,-22-8 0,-3-3 0,-10-2 0,1 0 0,2 0 0,2 1 0,3 6 0,7 4 0,-5-5 0,5 0 0,-5-5 0,10 5 0,14 6 0,12 8 0,3 2 0,-6-4 0,-11-6 0,-4-9 0,0-3 0,3-2 0,5 0 0,-2 0 0,2-2 0,9-10 0,11-15 0,10-16 0,5-12 0,2-11 0,-37 29 0,-2-2 0,2-6 0,-2-2 0,2-7 0,-1-1 0,-2-3 0,-1-1 0,-2 1 0,-2-1 0,-1 2 0,-2 1 0,-5 6 0,-2 0 0,0-2 0,-2 0 0,1-5 0,-2-1 0,0-3 0,0-3 0,1-12 0,0-3 0,0-5 0,-1-3 0,2-8 0,0-2-156,-5 28 1,0-2 0,-1 2 155,-1 1 0,0 0 0,-1 1 0,1-30 0,-2 3 0,-3 6 0,-2 3 0,-3 6 0,-1 1 0,0 1 0,0 0 0,0 4 0,0 1 0,-2 2 0,-1 1 0,-1 1 0,-1 2 233,-1 8 0,-1 1-233,0 5 0,0 1 0,-4-44 0,-1 11 0,2 2 0,2 7 0,-1 11 0,-2 5 0,-1 3 0,-2 0 0,1 2 0,3 5 0,1 5 0,1 7 0,2 6 0,-2 6 0,4 10 0,0 2 0,4 9 0,0-2 0,0 0 0,0 1 0,0 1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1:15:2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1688 727 24575,'0'-18'0,"0"-5"0,-1-10 0,-4-5 0,-12-5 0,-11-4 0,-11-4 0,-4 2 0,2 2 0,4 6 0,-1 5 0,1-1 0,1 3 0,0-1 0,7 3 0,7 5 0,1 4 0,0 0 0,-4 1 0,-3 2 0,-2 2 0,12 11 0,-5 1 0,5 4 0,-6 0 0,-2-1 0,4 1 0,1 0 0,4 0 0,-2 0 0,-7 0 0,-7 2 0,-8 2 0,0 5 0,2 3 0,5 4 0,3 7 0,-7 10 0,-4 14 0,-8 16 0,-4 9 0,2 1 0,7-7 0,11-13 0,10-11 0,4-1 0,-3 6 0,0 9 0,-2 5 0,2-1 0,4-5 0,2-2 0,3 0 0,1 4 0,0 7 0,0 7 0,2 7 0,2-1 0,0-2 0,1-4 0,-5-3 0,-1 0 0,-3-1 0,3 2 0,3 2 0,4 2 0,3-2 0,3-6 0,21-6 0,18 10 0,2-8 0,-5 15 0,-25 14 0,-19 11 0,1-36 0,0 1 0,-3-3 0,0-1 0,-1-3 0,0-2 0,0-5 0,0-2 0,-9 39 0,1-7 0,4-9 0,3-3 0,1-5 0,5-1 0,-1 6 0,2 1 0,3 2 0,1 1 0,2-5 0,0-6 0,0-3 0,0-5 0,0 0 0,0-3 0,0-3 0,0-8 0,0-3 0,0-2 0,0-2 0,0-3 0,0-2 0,0 1 0,0 2 0,0 5 0,0 4 0,0 7 0,0 8 0,0 6 0,1 5 0,5-5 0,4-7 0,2-14 0,-2-12 0,-5-9 0,-2-7 0,-3-5 0,0-1 0,7 9 0,13 18 0,12 19 0,26 12 0,9-4 0,-1-15 0,-11-15 0,-19-14 0,-22-8 0,-3-3 0,-10-2 0,1 0 0,2 0 0,2 1 0,3 6 0,7 4 0,-5-5 0,5 0 0,-5-5 0,10 5 0,14 6 0,12 8 0,3 2 0,-6-4 0,-11-6 0,-4-9 0,0-3 0,3-2 0,5 0 0,-2 0 0,2-2 0,9-10 0,11-15 0,10-16 0,5-12 0,2-11 0,-37 29 0,-2-2 0,2-6 0,-2-2 0,2-7 0,-1-1 0,-2-3 0,-1-1 0,-2 1 0,-2-1 0,-1 2 0,-2 1 0,-5 6 0,-2 0 0,0-2 0,-2 0 0,1-5 0,-2-1 0,0-3 0,0-3 0,1-12 0,0-3 0,0-5 0,-1-3 0,2-8 0,0-2-156,-5 28 1,0-2 0,-1 2 155,-1 1 0,0 0 0,-1 1 0,1-30 0,-2 3 0,-3 6 0,-2 3 0,-3 6 0,-1 1 0,0 1 0,0 0 0,0 4 0,0 1 0,-2 2 0,-1 1 0,-1 1 0,-1 2 233,-1 8 0,-1 1-233,0 5 0,0 1 0,-4-44 0,-1 11 0,2 2 0,2 7 0,-1 11 0,-2 5 0,-1 3 0,-2 0 0,1 2 0,3 5 0,1 5 0,1 7 0,2 6 0,-2 6 0,4 10 0,0 2 0,4 9 0,0-2 0,0 0 0,0 1 0,0 1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818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3321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5262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0803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5161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911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1461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5793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6893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942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2805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106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489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8507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6972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8735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62621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861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22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7262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63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986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5639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5946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973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10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12.png"/><Relationship Id="rId10" Type="http://schemas.openxmlformats.org/officeDocument/2006/relationships/image" Target="../media/image11.png"/><Relationship Id="rId4" Type="http://schemas.openxmlformats.org/officeDocument/2006/relationships/customXml" Target="../ink/ink4.xml"/><Relationship Id="rId9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12.png"/><Relationship Id="rId10" Type="http://schemas.openxmlformats.org/officeDocument/2006/relationships/image" Target="../media/image11.png"/><Relationship Id="rId4" Type="http://schemas.openxmlformats.org/officeDocument/2006/relationships/customXml" Target="../ink/ink7.xml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Analysis of Variance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Analysis of Variance Examples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9391CF-1598-2D64-7B23-A80186EE1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02954"/>
              </p:ext>
            </p:extLst>
          </p:nvPr>
        </p:nvGraphicFramePr>
        <p:xfrm>
          <a:off x="2031999" y="1696305"/>
          <a:ext cx="812799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53459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62522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9968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2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3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1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0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7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024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686F1D1-CD8A-FE23-8658-06D60F6E99B5}"/>
              </a:ext>
            </a:extLst>
          </p:cNvPr>
          <p:cNvSpPr txBox="1"/>
          <p:nvPr/>
        </p:nvSpPr>
        <p:spPr>
          <a:xfrm>
            <a:off x="639917" y="4101201"/>
            <a:ext cx="109121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For example, we have a dataset that shows the reaction time of different people when taking either water, juice or coffee.</a:t>
            </a:r>
          </a:p>
          <a:p>
            <a:endParaRPr lang="en-PH" sz="2500" dirty="0"/>
          </a:p>
          <a:p>
            <a:r>
              <a:rPr lang="en-PH" sz="2500" dirty="0"/>
              <a:t>You gathered this data because you want to compare how effective drinking a coffee is when it comes to reaction time.</a:t>
            </a:r>
          </a:p>
          <a:p>
            <a:endParaRPr lang="en-PH" sz="25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1EE950-26DA-9DF6-E7C8-831E61287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53" y="997727"/>
            <a:ext cx="601057" cy="645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942789-E559-7AC8-4CA4-7A5CF47704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86" y="1039656"/>
            <a:ext cx="645579" cy="6455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44B024-2E9E-7B60-55CF-4B205DA4AB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97" y="936761"/>
            <a:ext cx="772578" cy="7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2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Analysis of Variance Examples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9391CF-1598-2D64-7B23-A80186EE141F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696305"/>
          <a:ext cx="812799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53459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62522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9968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2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3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1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0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7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024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50F3C2-3B4F-5F97-4D4F-3780413C9C35}"/>
                  </a:ext>
                </a:extLst>
              </p14:cNvPr>
              <p14:cNvContentPartPr/>
              <p14:nvPr/>
            </p14:nvContentPartPr>
            <p14:xfrm>
              <a:off x="3114010" y="2057711"/>
              <a:ext cx="712800" cy="1859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50F3C2-3B4F-5F97-4D4F-3780413C9C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5005" y="2048713"/>
                <a:ext cx="730449" cy="1876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710F15-D951-5A62-7A97-900551E8904D}"/>
                  </a:ext>
                </a:extLst>
              </p14:cNvPr>
              <p14:cNvContentPartPr/>
              <p14:nvPr/>
            </p14:nvContentPartPr>
            <p14:xfrm>
              <a:off x="5739598" y="2075629"/>
              <a:ext cx="712800" cy="1859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710F15-D951-5A62-7A97-900551E890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0593" y="2066631"/>
                <a:ext cx="730449" cy="1876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6842E8A-4467-82E1-15ED-5E5589B81450}"/>
                  </a:ext>
                </a:extLst>
              </p14:cNvPr>
              <p14:cNvContentPartPr/>
              <p14:nvPr/>
            </p14:nvContentPartPr>
            <p14:xfrm>
              <a:off x="8468605" y="2057711"/>
              <a:ext cx="712800" cy="1859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6842E8A-4467-82E1-15ED-5E5589B814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59600" y="2048713"/>
                <a:ext cx="730449" cy="187667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686F1D1-CD8A-FE23-8658-06D60F6E99B5}"/>
              </a:ext>
            </a:extLst>
          </p:cNvPr>
          <p:cNvSpPr txBox="1"/>
          <p:nvPr/>
        </p:nvSpPr>
        <p:spPr>
          <a:xfrm>
            <a:off x="996317" y="4509562"/>
            <a:ext cx="10912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There is a lot of variation in each group. Some people have faster reaction times and other are slower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AE6B4-4C7A-63DA-3631-B8ABA6A5C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53" y="997727"/>
            <a:ext cx="601057" cy="645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B1165A-C187-8A27-28B9-87B162FBB0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86" y="1039656"/>
            <a:ext cx="645579" cy="645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855EAA-2302-0ED3-7714-1BB1CB18A6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97" y="936761"/>
            <a:ext cx="772578" cy="7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4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Analysis of Variance Examples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9391CF-1598-2D64-7B23-A80186EE1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17897"/>
              </p:ext>
            </p:extLst>
          </p:nvPr>
        </p:nvGraphicFramePr>
        <p:xfrm>
          <a:off x="2026423" y="2115230"/>
          <a:ext cx="812799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53459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62522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9968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2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3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1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0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7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02472"/>
                  </a:ext>
                </a:extLst>
              </a:tr>
            </a:tbl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6196EE65-F548-E0E1-D1D1-65FBE56DA03D}"/>
              </a:ext>
            </a:extLst>
          </p:cNvPr>
          <p:cNvSpPr/>
          <p:nvPr/>
        </p:nvSpPr>
        <p:spPr>
          <a:xfrm>
            <a:off x="5256882" y="2420574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4CE0E1F-8E64-9ED8-511F-1E63FE042D0A}"/>
              </a:ext>
            </a:extLst>
          </p:cNvPr>
          <p:cNvSpPr/>
          <p:nvPr/>
        </p:nvSpPr>
        <p:spPr>
          <a:xfrm>
            <a:off x="7943937" y="2420574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0BEDD6E-A1F0-94A3-696F-1256DDD3630E}"/>
              </a:ext>
            </a:extLst>
          </p:cNvPr>
          <p:cNvSpPr/>
          <p:nvPr/>
        </p:nvSpPr>
        <p:spPr>
          <a:xfrm rot="10800000">
            <a:off x="6266776" y="2457297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57DAE2C-3563-6D0D-18A4-DE6963CF2F08}"/>
              </a:ext>
            </a:extLst>
          </p:cNvPr>
          <p:cNvSpPr/>
          <p:nvPr/>
        </p:nvSpPr>
        <p:spPr>
          <a:xfrm rot="10800000">
            <a:off x="3592984" y="2451756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DBA7666-3B3F-A4D9-568D-E9FCD5FE3C5F}"/>
              </a:ext>
            </a:extLst>
          </p:cNvPr>
          <p:cNvSpPr/>
          <p:nvPr/>
        </p:nvSpPr>
        <p:spPr>
          <a:xfrm>
            <a:off x="2476071" y="2445722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AB6C4A38-6685-245D-55E5-94BFCEBD931D}"/>
              </a:ext>
            </a:extLst>
          </p:cNvPr>
          <p:cNvSpPr/>
          <p:nvPr/>
        </p:nvSpPr>
        <p:spPr>
          <a:xfrm rot="10800000">
            <a:off x="8979305" y="2457297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ADA2BAED-2373-00D0-126B-DE9951C6F5E5}"/>
              </a:ext>
            </a:extLst>
          </p:cNvPr>
          <p:cNvSpPr/>
          <p:nvPr/>
        </p:nvSpPr>
        <p:spPr>
          <a:xfrm>
            <a:off x="4434619" y="3273336"/>
            <a:ext cx="702816" cy="287618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10DE929C-9048-0E03-3847-15C96BAA7920}"/>
              </a:ext>
            </a:extLst>
          </p:cNvPr>
          <p:cNvSpPr/>
          <p:nvPr/>
        </p:nvSpPr>
        <p:spPr>
          <a:xfrm>
            <a:off x="7147466" y="3273336"/>
            <a:ext cx="702816" cy="287618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24AE5C-E452-D2AB-90B3-FEDFC01EADEE}"/>
              </a:ext>
            </a:extLst>
          </p:cNvPr>
          <p:cNvSpPr txBox="1"/>
          <p:nvPr/>
        </p:nvSpPr>
        <p:spPr>
          <a:xfrm>
            <a:off x="968284" y="4957624"/>
            <a:ext cx="10912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dirty="0"/>
              <a:t>But each group looks pretty much the same. There is not much variation between each group.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9C8FB5-BA7D-ABF1-5775-7BD8FE2CE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277" y="1416652"/>
            <a:ext cx="601057" cy="6455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B28043-59BB-697F-3840-036CEA2E8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86" y="1386168"/>
            <a:ext cx="645579" cy="645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9161487-24CE-8FD0-D0EB-031738B099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721" y="1355686"/>
            <a:ext cx="772578" cy="7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4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Analysis of Variance Examples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9391CF-1598-2D64-7B23-A80186EE141F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696305"/>
          <a:ext cx="812799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53459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62522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9968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2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3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1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0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7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02472"/>
                  </a:ext>
                </a:extLst>
              </a:tr>
            </a:tbl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6196EE65-F548-E0E1-D1D1-65FBE56DA03D}"/>
              </a:ext>
            </a:extLst>
          </p:cNvPr>
          <p:cNvSpPr/>
          <p:nvPr/>
        </p:nvSpPr>
        <p:spPr>
          <a:xfrm>
            <a:off x="5262458" y="2001649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4CE0E1F-8E64-9ED8-511F-1E63FE042D0A}"/>
              </a:ext>
            </a:extLst>
          </p:cNvPr>
          <p:cNvSpPr/>
          <p:nvPr/>
        </p:nvSpPr>
        <p:spPr>
          <a:xfrm>
            <a:off x="7949513" y="2001649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0BEDD6E-A1F0-94A3-696F-1256DDD3630E}"/>
              </a:ext>
            </a:extLst>
          </p:cNvPr>
          <p:cNvSpPr/>
          <p:nvPr/>
        </p:nvSpPr>
        <p:spPr>
          <a:xfrm rot="10800000">
            <a:off x="6272352" y="2038372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57DAE2C-3563-6D0D-18A4-DE6963CF2F08}"/>
              </a:ext>
            </a:extLst>
          </p:cNvPr>
          <p:cNvSpPr/>
          <p:nvPr/>
        </p:nvSpPr>
        <p:spPr>
          <a:xfrm rot="10800000">
            <a:off x="3598560" y="2032831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DBA7666-3B3F-A4D9-568D-E9FCD5FE3C5F}"/>
              </a:ext>
            </a:extLst>
          </p:cNvPr>
          <p:cNvSpPr/>
          <p:nvPr/>
        </p:nvSpPr>
        <p:spPr>
          <a:xfrm>
            <a:off x="2481647" y="2026797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AB6C4A38-6685-245D-55E5-94BFCEBD931D}"/>
              </a:ext>
            </a:extLst>
          </p:cNvPr>
          <p:cNvSpPr/>
          <p:nvPr/>
        </p:nvSpPr>
        <p:spPr>
          <a:xfrm rot="10800000">
            <a:off x="8984881" y="2038372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ADA2BAED-2373-00D0-126B-DE9951C6F5E5}"/>
              </a:ext>
            </a:extLst>
          </p:cNvPr>
          <p:cNvSpPr/>
          <p:nvPr/>
        </p:nvSpPr>
        <p:spPr>
          <a:xfrm>
            <a:off x="4440195" y="2854411"/>
            <a:ext cx="702816" cy="287618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10DE929C-9048-0E03-3847-15C96BAA7920}"/>
              </a:ext>
            </a:extLst>
          </p:cNvPr>
          <p:cNvSpPr/>
          <p:nvPr/>
        </p:nvSpPr>
        <p:spPr>
          <a:xfrm>
            <a:off x="7153042" y="2854411"/>
            <a:ext cx="702816" cy="287618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24AE5C-E452-D2AB-90B3-FEDFC01EADEE}"/>
              </a:ext>
            </a:extLst>
          </p:cNvPr>
          <p:cNvSpPr txBox="1"/>
          <p:nvPr/>
        </p:nvSpPr>
        <p:spPr>
          <a:xfrm>
            <a:off x="996317" y="4101201"/>
            <a:ext cx="109121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2600" dirty="0"/>
              <a:t>You would conclude that most of the difference is due to the people and the type of drink did not make much of a difference</a:t>
            </a:r>
          </a:p>
          <a:p>
            <a:pPr algn="l"/>
            <a:endParaRPr lang="en-PH" sz="2600" dirty="0"/>
          </a:p>
          <a:p>
            <a:pPr algn="l"/>
            <a:r>
              <a:rPr lang="en-PH" sz="2600" dirty="0"/>
              <a:t>You would </a:t>
            </a:r>
            <a:r>
              <a:rPr lang="en-PH" sz="2600" b="1" dirty="0">
                <a:solidFill>
                  <a:srgbClr val="00B050"/>
                </a:solidFill>
              </a:rPr>
              <a:t>accept</a:t>
            </a:r>
            <a:r>
              <a:rPr lang="en-PH" sz="2600" dirty="0"/>
              <a:t> the </a:t>
            </a:r>
            <a:r>
              <a:rPr lang="en-PH" sz="2600" b="1" dirty="0">
                <a:solidFill>
                  <a:srgbClr val="00B050"/>
                </a:solidFill>
              </a:rPr>
              <a:t>null hypothesis</a:t>
            </a:r>
            <a:r>
              <a:rPr lang="en-PH" sz="2600" dirty="0"/>
              <a:t> that the type of drink does not an effect on a person’s reaction 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13D2C-9DC5-909B-2511-85AC895C9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701" y="1048117"/>
            <a:ext cx="601057" cy="645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1FF53-17EC-FFC6-EBF2-94A943F7D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210" y="1017633"/>
            <a:ext cx="645579" cy="645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EB12F0-886D-ED95-BB05-4C3BC561D9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145" y="987151"/>
            <a:ext cx="772578" cy="7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7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Analysis of Variance Examples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9391CF-1598-2D64-7B23-A80186EE1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56011"/>
              </p:ext>
            </p:extLst>
          </p:nvPr>
        </p:nvGraphicFramePr>
        <p:xfrm>
          <a:off x="2031999" y="1696305"/>
          <a:ext cx="812799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53459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62522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9968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2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3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1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0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7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024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50F3C2-3B4F-5F97-4D4F-3780413C9C35}"/>
                  </a:ext>
                </a:extLst>
              </p14:cNvPr>
              <p14:cNvContentPartPr/>
              <p14:nvPr/>
            </p14:nvContentPartPr>
            <p14:xfrm>
              <a:off x="3023219" y="2035637"/>
              <a:ext cx="712800" cy="1859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50F3C2-3B4F-5F97-4D4F-3780413C9C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4214" y="2026639"/>
                <a:ext cx="730449" cy="1876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710F15-D951-5A62-7A97-900551E8904D}"/>
                  </a:ext>
                </a:extLst>
              </p14:cNvPr>
              <p14:cNvContentPartPr/>
              <p14:nvPr/>
            </p14:nvContentPartPr>
            <p14:xfrm>
              <a:off x="5739598" y="2062305"/>
              <a:ext cx="712800" cy="1859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710F15-D951-5A62-7A97-900551E890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0593" y="2053307"/>
                <a:ext cx="730449" cy="1876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6842E8A-4467-82E1-15ED-5E5589B81450}"/>
                  </a:ext>
                </a:extLst>
              </p14:cNvPr>
              <p14:cNvContentPartPr/>
              <p14:nvPr/>
            </p14:nvContentPartPr>
            <p14:xfrm>
              <a:off x="8455981" y="2062305"/>
              <a:ext cx="712800" cy="1859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6842E8A-4467-82E1-15ED-5E5589B814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6976" y="2053307"/>
                <a:ext cx="730449" cy="187667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686F1D1-CD8A-FE23-8658-06D60F6E99B5}"/>
              </a:ext>
            </a:extLst>
          </p:cNvPr>
          <p:cNvSpPr txBox="1"/>
          <p:nvPr/>
        </p:nvSpPr>
        <p:spPr>
          <a:xfrm>
            <a:off x="996317" y="4509562"/>
            <a:ext cx="10912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In this case, all the scores within each group are close to one another. There is not much variation in each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637EA9-222B-DD68-951D-AB41DF7943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724" y="1050726"/>
            <a:ext cx="601057" cy="645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7B88C1-F175-F52A-7228-4087901CE3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233" y="1020242"/>
            <a:ext cx="645579" cy="645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C58FD4-8836-CEC0-6358-F24F39F586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168" y="989760"/>
            <a:ext cx="772578" cy="7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4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Analysis of Variance Examples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9391CF-1598-2D64-7B23-A80186EE1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366615"/>
              </p:ext>
            </p:extLst>
          </p:nvPr>
        </p:nvGraphicFramePr>
        <p:xfrm>
          <a:off x="2031999" y="1696305"/>
          <a:ext cx="812799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53459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62522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9968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2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3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1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0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7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02472"/>
                  </a:ext>
                </a:extLst>
              </a:tr>
            </a:tbl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6196EE65-F548-E0E1-D1D1-65FBE56DA03D}"/>
              </a:ext>
            </a:extLst>
          </p:cNvPr>
          <p:cNvSpPr/>
          <p:nvPr/>
        </p:nvSpPr>
        <p:spPr>
          <a:xfrm>
            <a:off x="5262458" y="2001649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4CE0E1F-8E64-9ED8-511F-1E63FE042D0A}"/>
              </a:ext>
            </a:extLst>
          </p:cNvPr>
          <p:cNvSpPr/>
          <p:nvPr/>
        </p:nvSpPr>
        <p:spPr>
          <a:xfrm>
            <a:off x="7949513" y="2001649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0BEDD6E-A1F0-94A3-696F-1256DDD3630E}"/>
              </a:ext>
            </a:extLst>
          </p:cNvPr>
          <p:cNvSpPr/>
          <p:nvPr/>
        </p:nvSpPr>
        <p:spPr>
          <a:xfrm rot="10800000">
            <a:off x="6272352" y="2038372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57DAE2C-3563-6D0D-18A4-DE6963CF2F08}"/>
              </a:ext>
            </a:extLst>
          </p:cNvPr>
          <p:cNvSpPr/>
          <p:nvPr/>
        </p:nvSpPr>
        <p:spPr>
          <a:xfrm rot="10800000">
            <a:off x="3598560" y="2032831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DBA7666-3B3F-A4D9-568D-E9FCD5FE3C5F}"/>
              </a:ext>
            </a:extLst>
          </p:cNvPr>
          <p:cNvSpPr/>
          <p:nvPr/>
        </p:nvSpPr>
        <p:spPr>
          <a:xfrm>
            <a:off x="2481647" y="2026797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AB6C4A38-6685-245D-55E5-94BFCEBD931D}"/>
              </a:ext>
            </a:extLst>
          </p:cNvPr>
          <p:cNvSpPr/>
          <p:nvPr/>
        </p:nvSpPr>
        <p:spPr>
          <a:xfrm rot="10800000">
            <a:off x="8984881" y="2038372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ADA2BAED-2373-00D0-126B-DE9951C6F5E5}"/>
              </a:ext>
            </a:extLst>
          </p:cNvPr>
          <p:cNvSpPr/>
          <p:nvPr/>
        </p:nvSpPr>
        <p:spPr>
          <a:xfrm>
            <a:off x="4440195" y="2854411"/>
            <a:ext cx="702816" cy="287618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10DE929C-9048-0E03-3847-15C96BAA7920}"/>
              </a:ext>
            </a:extLst>
          </p:cNvPr>
          <p:cNvSpPr/>
          <p:nvPr/>
        </p:nvSpPr>
        <p:spPr>
          <a:xfrm>
            <a:off x="7153042" y="2854411"/>
            <a:ext cx="702816" cy="287618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24AE5C-E452-D2AB-90B3-FEDFC01EADEE}"/>
              </a:ext>
            </a:extLst>
          </p:cNvPr>
          <p:cNvSpPr txBox="1"/>
          <p:nvPr/>
        </p:nvSpPr>
        <p:spPr>
          <a:xfrm>
            <a:off x="996317" y="4509562"/>
            <a:ext cx="10912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dirty="0"/>
              <a:t>But each group are very different from one another . There is a lot of variation between the groups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52AEED-220B-BE46-7611-399721447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701" y="1040469"/>
            <a:ext cx="601057" cy="645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1EBBFB-84DE-2792-B53F-161FAE12B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210" y="1009985"/>
            <a:ext cx="645579" cy="645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633404-4F04-DC6C-5D72-D99646CA72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145" y="979503"/>
            <a:ext cx="772578" cy="7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9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Analysis of Variance Examples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9391CF-1598-2D64-7B23-A80186EE141F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696305"/>
          <a:ext cx="812799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53459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62522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9968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2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3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1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0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7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02472"/>
                  </a:ext>
                </a:extLst>
              </a:tr>
            </a:tbl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6196EE65-F548-E0E1-D1D1-65FBE56DA03D}"/>
              </a:ext>
            </a:extLst>
          </p:cNvPr>
          <p:cNvSpPr/>
          <p:nvPr/>
        </p:nvSpPr>
        <p:spPr>
          <a:xfrm>
            <a:off x="5262458" y="2001649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4CE0E1F-8E64-9ED8-511F-1E63FE042D0A}"/>
              </a:ext>
            </a:extLst>
          </p:cNvPr>
          <p:cNvSpPr/>
          <p:nvPr/>
        </p:nvSpPr>
        <p:spPr>
          <a:xfrm>
            <a:off x="7949513" y="2001649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0BEDD6E-A1F0-94A3-696F-1256DDD3630E}"/>
              </a:ext>
            </a:extLst>
          </p:cNvPr>
          <p:cNvSpPr/>
          <p:nvPr/>
        </p:nvSpPr>
        <p:spPr>
          <a:xfrm rot="10800000">
            <a:off x="6272352" y="2038372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57DAE2C-3563-6D0D-18A4-DE6963CF2F08}"/>
              </a:ext>
            </a:extLst>
          </p:cNvPr>
          <p:cNvSpPr/>
          <p:nvPr/>
        </p:nvSpPr>
        <p:spPr>
          <a:xfrm rot="10800000">
            <a:off x="3598560" y="2032831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DBA7666-3B3F-A4D9-568D-E9FCD5FE3C5F}"/>
              </a:ext>
            </a:extLst>
          </p:cNvPr>
          <p:cNvSpPr/>
          <p:nvPr/>
        </p:nvSpPr>
        <p:spPr>
          <a:xfrm>
            <a:off x="2481647" y="2026797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AB6C4A38-6685-245D-55E5-94BFCEBD931D}"/>
              </a:ext>
            </a:extLst>
          </p:cNvPr>
          <p:cNvSpPr/>
          <p:nvPr/>
        </p:nvSpPr>
        <p:spPr>
          <a:xfrm rot="10800000">
            <a:off x="8984881" y="2038372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ADA2BAED-2373-00D0-126B-DE9951C6F5E5}"/>
              </a:ext>
            </a:extLst>
          </p:cNvPr>
          <p:cNvSpPr/>
          <p:nvPr/>
        </p:nvSpPr>
        <p:spPr>
          <a:xfrm>
            <a:off x="4440195" y="2854411"/>
            <a:ext cx="702816" cy="287618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10DE929C-9048-0E03-3847-15C96BAA7920}"/>
              </a:ext>
            </a:extLst>
          </p:cNvPr>
          <p:cNvSpPr/>
          <p:nvPr/>
        </p:nvSpPr>
        <p:spPr>
          <a:xfrm>
            <a:off x="7153042" y="2854411"/>
            <a:ext cx="702816" cy="287618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24AE5C-E452-D2AB-90B3-FEDFC01EADEE}"/>
              </a:ext>
            </a:extLst>
          </p:cNvPr>
          <p:cNvSpPr txBox="1"/>
          <p:nvPr/>
        </p:nvSpPr>
        <p:spPr>
          <a:xfrm>
            <a:off x="996317" y="4509562"/>
            <a:ext cx="10912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/>
              <a:t>In this case, you would </a:t>
            </a:r>
            <a:r>
              <a:rPr lang="en-PH" sz="3200" b="1" dirty="0">
                <a:solidFill>
                  <a:srgbClr val="FF0000"/>
                </a:solidFill>
              </a:rPr>
              <a:t>reject</a:t>
            </a:r>
            <a:r>
              <a:rPr lang="en-PH" sz="3200" dirty="0"/>
              <a:t> the </a:t>
            </a:r>
            <a:r>
              <a:rPr lang="en-PH" sz="3200" b="1" dirty="0">
                <a:solidFill>
                  <a:srgbClr val="00B050"/>
                </a:solidFill>
              </a:rPr>
              <a:t>null hypothesis</a:t>
            </a:r>
            <a:r>
              <a:rPr lang="en-PH" sz="3200" dirty="0"/>
              <a:t> and that the type of drink makes a difference on a person’s reaction 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7EE8DE-5617-1447-E5D7-402D2914F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701" y="1051257"/>
            <a:ext cx="601057" cy="645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EED854-528F-17A2-2086-E524BA1731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210" y="1020773"/>
            <a:ext cx="645579" cy="645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B3BFE4-21BD-CE11-71DE-06C4F1375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145" y="990291"/>
            <a:ext cx="772578" cy="7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5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Analysis of Variance Examples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24AE5C-E452-D2AB-90B3-FEDFC01EADEE}"/>
                  </a:ext>
                </a:extLst>
              </p:cNvPr>
              <p:cNvSpPr txBox="1"/>
              <p:nvPr/>
            </p:nvSpPr>
            <p:spPr>
              <a:xfrm>
                <a:off x="639918" y="1226732"/>
                <a:ext cx="10912162" cy="4746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3200" dirty="0"/>
                  <a:t>In ANOVA, we figure out how much of the total variance comes from:</a:t>
                </a:r>
              </a:p>
              <a:p>
                <a:r>
                  <a:rPr lang="en-PH" sz="3200" b="1" dirty="0">
                    <a:solidFill>
                      <a:srgbClr val="00B0F0"/>
                    </a:solidFill>
                  </a:rPr>
                  <a:t>1. The variance between the groups</a:t>
                </a:r>
              </a:p>
              <a:p>
                <a:r>
                  <a:rPr lang="en-PH" sz="3200" b="1" dirty="0">
                    <a:solidFill>
                      <a:srgbClr val="7030A0"/>
                    </a:solidFill>
                  </a:rPr>
                  <a:t>2. The variance within the groups</a:t>
                </a:r>
              </a:p>
              <a:p>
                <a:endParaRPr lang="en-PH" sz="3200" b="1" dirty="0">
                  <a:solidFill>
                    <a:srgbClr val="7030A0"/>
                  </a:solidFill>
                </a:endParaRPr>
              </a:p>
              <a:p>
                <a:r>
                  <a:rPr lang="en-PH" sz="3200" b="1" dirty="0"/>
                  <a:t>Calculate the ratio:</a:t>
                </a:r>
              </a:p>
              <a:p>
                <a:endParaRPr lang="en-PH" sz="32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5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5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PH" sz="5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en-US" sz="5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5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sz="5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5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𝑔𝑟𝑜𝑢𝑝𝑠</m:t>
                        </m:r>
                      </m:num>
                      <m:den>
                        <m:r>
                          <a:rPr lang="en-US" sz="5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en-US" sz="5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5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5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5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𝑔𝑟𝑜𝑢𝑝𝑠</m:t>
                        </m:r>
                      </m:den>
                    </m:f>
                  </m:oMath>
                </a14:m>
                <a:r>
                  <a:rPr lang="en-PH" sz="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24AE5C-E452-D2AB-90B3-FEDFC01EA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8" y="1226732"/>
                <a:ext cx="10912162" cy="4746556"/>
              </a:xfrm>
              <a:prstGeom prst="rect">
                <a:avLst/>
              </a:prstGeom>
              <a:blipFill>
                <a:blip r:embed="rId4"/>
                <a:stretch>
                  <a:fillRect l="-1395" t="-1600" b="-3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88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Analysis of Variance Examples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24AE5C-E452-D2AB-90B3-FEDFC01EADEE}"/>
                  </a:ext>
                </a:extLst>
              </p:cNvPr>
              <p:cNvSpPr txBox="1"/>
              <p:nvPr/>
            </p:nvSpPr>
            <p:spPr>
              <a:xfrm>
                <a:off x="639918" y="1226732"/>
                <a:ext cx="10912162" cy="2776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3200" dirty="0"/>
                  <a:t>The larger the ratio, the more likely it is that the groups have different means (</a:t>
                </a:r>
                <a:r>
                  <a:rPr lang="en-PH" sz="3200" b="1" dirty="0">
                    <a:solidFill>
                      <a:srgbClr val="FF0000"/>
                    </a:solidFill>
                  </a:rPr>
                  <a:t>reject the null hypothesis</a:t>
                </a:r>
                <a:r>
                  <a:rPr lang="en-PH" sz="3200" dirty="0"/>
                  <a:t>)</a:t>
                </a:r>
                <a:endParaRPr lang="en-PH" sz="3200" b="1" dirty="0"/>
              </a:p>
              <a:p>
                <a:endParaRPr lang="en-PH" sz="32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5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5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PH" sz="5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en-US" sz="5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5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sz="5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5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𝑔𝑟𝑜𝑢𝑝𝑠</m:t>
                        </m:r>
                      </m:num>
                      <m:den>
                        <m:r>
                          <a:rPr lang="en-US" sz="5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en-US" sz="5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5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5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5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𝑔𝑟𝑜𝑢𝑝𝑠</m:t>
                        </m:r>
                      </m:den>
                    </m:f>
                  </m:oMath>
                </a14:m>
                <a:r>
                  <a:rPr lang="en-PH" sz="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24AE5C-E452-D2AB-90B3-FEDFC01EA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8" y="1226732"/>
                <a:ext cx="10912162" cy="2776786"/>
              </a:xfrm>
              <a:prstGeom prst="rect">
                <a:avLst/>
              </a:prstGeom>
              <a:blipFill>
                <a:blip r:embed="rId4"/>
                <a:stretch>
                  <a:fillRect l="-1395" t="-2727" b="-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01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Analysis of Variance Examples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9391CF-1598-2D64-7B23-A80186EE1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573939"/>
              </p:ext>
            </p:extLst>
          </p:nvPr>
        </p:nvGraphicFramePr>
        <p:xfrm>
          <a:off x="2031999" y="1696305"/>
          <a:ext cx="812799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53459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62522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9968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2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3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1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0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7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024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686F1D1-CD8A-FE23-8658-06D60F6E99B5}"/>
              </a:ext>
            </a:extLst>
          </p:cNvPr>
          <p:cNvSpPr txBox="1"/>
          <p:nvPr/>
        </p:nvSpPr>
        <p:spPr>
          <a:xfrm>
            <a:off x="639917" y="4101201"/>
            <a:ext cx="10912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In this case,  the variance between and within groups is </a:t>
            </a:r>
            <a:r>
              <a:rPr lang="en-PH" sz="3000" b="1" dirty="0">
                <a:solidFill>
                  <a:srgbClr val="FF0000"/>
                </a:solidFill>
              </a:rPr>
              <a:t>not so obvious</a:t>
            </a:r>
            <a:r>
              <a:rPr lang="en-PH" sz="3000" dirty="0"/>
              <a:t>. You probably cannot tell if there is a significant effect because its not clear whether there is more variance between or within groups or how much.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4B89C-915E-7CA1-1FC8-DB7F0EF2B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701" y="1021740"/>
            <a:ext cx="601057" cy="645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3C997-8D86-6F24-393C-AFA0DA40B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210" y="991256"/>
            <a:ext cx="645579" cy="645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D07089-3785-544A-9321-A902BE0A95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145" y="960774"/>
            <a:ext cx="772578" cy="7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8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What is Analysis of Variance?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Parts of a Significance Tests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9935227" cy="718459"/>
          </a:xfrm>
        </p:spPr>
        <p:txBody>
          <a:bodyPr>
            <a:noAutofit/>
          </a:bodyPr>
          <a:lstStyle/>
          <a:p>
            <a:pPr algn="l"/>
            <a:r>
              <a:rPr lang="en-US" sz="4500" b="1" dirty="0"/>
              <a:t>Outline</a:t>
            </a:r>
            <a:endParaRPr lang="en-PH" sz="4500" b="1" dirty="0"/>
          </a:p>
        </p:txBody>
      </p:sp>
    </p:spTree>
    <p:extLst>
      <p:ext uri="{BB962C8B-B14F-4D97-AF65-F5344CB8AC3E}">
        <p14:creationId xmlns:p14="http://schemas.microsoft.com/office/powerpoint/2010/main" val="1181416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Analysis of Variance Examples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9391CF-1598-2D64-7B23-A80186EE141F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696305"/>
          <a:ext cx="812799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53459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62522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9968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2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3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1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0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7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024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86F1D1-CD8A-FE23-8658-06D60F6E99B5}"/>
                  </a:ext>
                </a:extLst>
              </p:cNvPr>
              <p:cNvSpPr txBox="1"/>
              <p:nvPr/>
            </p:nvSpPr>
            <p:spPr>
              <a:xfrm>
                <a:off x="639917" y="4101201"/>
                <a:ext cx="109121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4.27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86F1D1-CD8A-FE23-8658-06D60F6E9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7" y="4101201"/>
                <a:ext cx="10912162" cy="52322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FDFD9C-BEF9-C511-8482-2E1607FA081F}"/>
                  </a:ext>
                </a:extLst>
              </p:cNvPr>
              <p:cNvSpPr txBox="1"/>
              <p:nvPr/>
            </p:nvSpPr>
            <p:spPr>
              <a:xfrm>
                <a:off x="639917" y="5264827"/>
                <a:ext cx="109121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FDFD9C-BEF9-C511-8482-2E1607FA0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7" y="5264827"/>
                <a:ext cx="10912162" cy="523220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3200874-3E0F-AD8C-661B-3CFDDA86C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701" y="987148"/>
            <a:ext cx="601057" cy="645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AB3DD6-B6C8-88AC-BBAE-E57B25DDD1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210" y="956664"/>
            <a:ext cx="645579" cy="645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3E556-B013-C373-7C31-3B7429227F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145" y="926182"/>
            <a:ext cx="772578" cy="7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4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Analysis of Variance Examples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9391CF-1598-2D64-7B23-A80186EE141F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696305"/>
          <a:ext cx="812799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53459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62522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9968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2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3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1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0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7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024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686F1D1-CD8A-FE23-8658-06D60F6E99B5}"/>
              </a:ext>
            </a:extLst>
          </p:cNvPr>
          <p:cNvSpPr txBox="1"/>
          <p:nvPr/>
        </p:nvSpPr>
        <p:spPr>
          <a:xfrm>
            <a:off x="639917" y="4101201"/>
            <a:ext cx="1091216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600" dirty="0"/>
              <a:t>The calculation for this example shows that the ration is 4.27 with a p-value of 0.04. In this case, we </a:t>
            </a:r>
            <a:r>
              <a:rPr lang="en-PH" sz="2600" b="1" dirty="0">
                <a:solidFill>
                  <a:srgbClr val="FF0000"/>
                </a:solidFill>
              </a:rPr>
              <a:t>cannot reject the null hypothesis</a:t>
            </a:r>
          </a:p>
          <a:p>
            <a:endParaRPr lang="en-PH" sz="2600" b="1" dirty="0">
              <a:solidFill>
                <a:srgbClr val="FF0000"/>
              </a:solidFill>
            </a:endParaRPr>
          </a:p>
          <a:p>
            <a:r>
              <a:rPr lang="en-PH" sz="2600" dirty="0"/>
              <a:t>With this example, the drink you give does have an effect on reaction time.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5F90A-D209-E1BA-75A8-E8E6243FB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701" y="1027407"/>
            <a:ext cx="601057" cy="645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C10D16-03DD-B808-D596-AC4890F89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210" y="996923"/>
            <a:ext cx="645579" cy="645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A731F-79B1-D22B-93A0-18E9D4392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145" y="966441"/>
            <a:ext cx="772578" cy="7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0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Multiple Variables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229C43-94DE-D341-CF84-353851BFE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07127"/>
              </p:ext>
            </p:extLst>
          </p:nvPr>
        </p:nvGraphicFramePr>
        <p:xfrm>
          <a:off x="1639665" y="2241197"/>
          <a:ext cx="8912668" cy="32695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28167">
                  <a:extLst>
                    <a:ext uri="{9D8B030D-6E8A-4147-A177-3AD203B41FA5}">
                      <a16:colId xmlns:a16="http://schemas.microsoft.com/office/drawing/2014/main" val="2665684817"/>
                    </a:ext>
                  </a:extLst>
                </a:gridCol>
                <a:gridCol w="2228167">
                  <a:extLst>
                    <a:ext uri="{9D8B030D-6E8A-4147-A177-3AD203B41FA5}">
                      <a16:colId xmlns:a16="http://schemas.microsoft.com/office/drawing/2014/main" val="535345936"/>
                    </a:ext>
                  </a:extLst>
                </a:gridCol>
                <a:gridCol w="2228167">
                  <a:extLst>
                    <a:ext uri="{9D8B030D-6E8A-4147-A177-3AD203B41FA5}">
                      <a16:colId xmlns:a16="http://schemas.microsoft.com/office/drawing/2014/main" val="4136252206"/>
                    </a:ext>
                  </a:extLst>
                </a:gridCol>
                <a:gridCol w="2228167">
                  <a:extLst>
                    <a:ext uri="{9D8B030D-6E8A-4147-A177-3AD203B41FA5}">
                      <a16:colId xmlns:a16="http://schemas.microsoft.com/office/drawing/2014/main" val="1539968642"/>
                    </a:ext>
                  </a:extLst>
                </a:gridCol>
              </a:tblGrid>
              <a:tr h="73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23750"/>
                  </a:ext>
                </a:extLst>
              </a:tr>
              <a:tr h="126759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Morning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30,31,31,</a:t>
                      </a:r>
                    </a:p>
                    <a:p>
                      <a:pPr algn="ctr"/>
                      <a:r>
                        <a:rPr lang="en-US" dirty="0"/>
                        <a:t>32,32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28,30,27,</a:t>
                      </a:r>
                    </a:p>
                    <a:p>
                      <a:pPr algn="ctr"/>
                      <a:r>
                        <a:rPr lang="en-US" dirty="0"/>
                        <a:t>29,32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25,26,25,</a:t>
                      </a:r>
                    </a:p>
                    <a:p>
                      <a:pPr algn="ctr"/>
                      <a:r>
                        <a:rPr lang="en-US" dirty="0"/>
                        <a:t>28,29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372481"/>
                  </a:ext>
                </a:extLst>
              </a:tr>
              <a:tr h="126759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Evening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31,31,33,</a:t>
                      </a:r>
                    </a:p>
                    <a:p>
                      <a:pPr algn="ctr"/>
                      <a:r>
                        <a:rPr lang="en-US" dirty="0"/>
                        <a:t>35,30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29,30,28,</a:t>
                      </a:r>
                    </a:p>
                    <a:p>
                      <a:pPr algn="ctr"/>
                      <a:r>
                        <a:rPr lang="en-US" dirty="0"/>
                        <a:t>29,31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28,30,27,</a:t>
                      </a:r>
                    </a:p>
                    <a:p>
                      <a:pPr algn="ctr"/>
                      <a:r>
                        <a:rPr lang="en-US" dirty="0"/>
                        <a:t>26,27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1156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0466453-7263-6A6D-C6D9-242C8299A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6" y="2822474"/>
            <a:ext cx="1322062" cy="1322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A01149-5745-4CF7-7B5C-894DBB5336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1" y="4310789"/>
            <a:ext cx="992672" cy="992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87325F-327D-DD9B-D18C-D68CD72F1E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273" y="1016410"/>
            <a:ext cx="1105124" cy="1186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7FC733-EDA7-6730-D5E6-B336F2C03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35" y="1190715"/>
            <a:ext cx="997121" cy="9971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B4A7E7-592C-9D00-3F85-DA6B78445A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77" y="1183942"/>
            <a:ext cx="1105124" cy="10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52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Summary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5CAD8-284E-BB3D-1FCC-2F61746DBDA2}"/>
              </a:ext>
            </a:extLst>
          </p:cNvPr>
          <p:cNvSpPr txBox="1"/>
          <p:nvPr/>
        </p:nvSpPr>
        <p:spPr>
          <a:xfrm>
            <a:off x="1128385" y="1350498"/>
            <a:ext cx="993522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The main idea of ANOVA is to figure out how much of the total variance comes from: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variance </a:t>
            </a:r>
            <a:r>
              <a:rPr lang="en-PH" sz="3000" b="1" i="1" dirty="0">
                <a:solidFill>
                  <a:srgbClr val="00B0F0"/>
                </a:solidFill>
              </a:rPr>
              <a:t>between</a:t>
            </a:r>
            <a:r>
              <a:rPr lang="en-PH" sz="3000" dirty="0"/>
              <a:t> the groups</a:t>
            </a:r>
          </a:p>
          <a:p>
            <a:pPr algn="l"/>
            <a:r>
              <a:rPr lang="en-PH" sz="3000" dirty="0"/>
              <a:t>The variance </a:t>
            </a:r>
            <a:r>
              <a:rPr lang="en-PH" sz="3000" b="1" i="1" dirty="0">
                <a:solidFill>
                  <a:srgbClr val="00B0F0"/>
                </a:solidFill>
              </a:rPr>
              <a:t>within</a:t>
            </a:r>
            <a:r>
              <a:rPr lang="en-PH" sz="3000" dirty="0"/>
              <a:t> the groups</a:t>
            </a:r>
          </a:p>
        </p:txBody>
      </p:sp>
    </p:spTree>
    <p:extLst>
      <p:ext uri="{BB962C8B-B14F-4D97-AF65-F5344CB8AC3E}">
        <p14:creationId xmlns:p14="http://schemas.microsoft.com/office/powerpoint/2010/main" val="2489362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Summary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5CAD8-284E-BB3D-1FCC-2F61746DBDA2}"/>
              </a:ext>
            </a:extLst>
          </p:cNvPr>
          <p:cNvSpPr txBox="1"/>
          <p:nvPr/>
        </p:nvSpPr>
        <p:spPr>
          <a:xfrm>
            <a:off x="1128385" y="1350498"/>
            <a:ext cx="993522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The main idea of ANOVA is to figure out how much of the total variance comes from: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variance </a:t>
            </a:r>
            <a:r>
              <a:rPr lang="en-PH" sz="3000" b="1" i="1" dirty="0">
                <a:solidFill>
                  <a:srgbClr val="00B0F0"/>
                </a:solidFill>
              </a:rPr>
              <a:t>between</a:t>
            </a:r>
            <a:r>
              <a:rPr lang="en-PH" sz="3000" dirty="0"/>
              <a:t> the groups</a:t>
            </a:r>
          </a:p>
          <a:p>
            <a:pPr algn="l"/>
            <a:r>
              <a:rPr lang="en-PH" sz="3000" dirty="0"/>
              <a:t>The variance </a:t>
            </a:r>
            <a:r>
              <a:rPr lang="en-PH" sz="3000" b="1" i="1" dirty="0">
                <a:solidFill>
                  <a:srgbClr val="00B0F0"/>
                </a:solidFill>
              </a:rPr>
              <a:t>within</a:t>
            </a:r>
            <a:r>
              <a:rPr lang="en-PH" sz="3000" dirty="0"/>
              <a:t> the groups</a:t>
            </a:r>
          </a:p>
        </p:txBody>
      </p:sp>
    </p:spTree>
    <p:extLst>
      <p:ext uri="{BB962C8B-B14F-4D97-AF65-F5344CB8AC3E}">
        <p14:creationId xmlns:p14="http://schemas.microsoft.com/office/powerpoint/2010/main" val="608604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Summary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9391CF-1598-2D64-7B23-A80186EE1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50949"/>
              </p:ext>
            </p:extLst>
          </p:nvPr>
        </p:nvGraphicFramePr>
        <p:xfrm>
          <a:off x="1859876" y="2161788"/>
          <a:ext cx="812799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53459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62522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9968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2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3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1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0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7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02472"/>
                  </a:ext>
                </a:extLst>
              </a:tr>
            </a:tbl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6196EE65-F548-E0E1-D1D1-65FBE56DA03D}"/>
              </a:ext>
            </a:extLst>
          </p:cNvPr>
          <p:cNvSpPr/>
          <p:nvPr/>
        </p:nvSpPr>
        <p:spPr>
          <a:xfrm>
            <a:off x="5090335" y="2467132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4CE0E1F-8E64-9ED8-511F-1E63FE042D0A}"/>
              </a:ext>
            </a:extLst>
          </p:cNvPr>
          <p:cNvSpPr/>
          <p:nvPr/>
        </p:nvSpPr>
        <p:spPr>
          <a:xfrm>
            <a:off x="7777390" y="2467132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0BEDD6E-A1F0-94A3-696F-1256DDD3630E}"/>
              </a:ext>
            </a:extLst>
          </p:cNvPr>
          <p:cNvSpPr/>
          <p:nvPr/>
        </p:nvSpPr>
        <p:spPr>
          <a:xfrm rot="10800000">
            <a:off x="6100229" y="2503855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57DAE2C-3563-6D0D-18A4-DE6963CF2F08}"/>
              </a:ext>
            </a:extLst>
          </p:cNvPr>
          <p:cNvSpPr/>
          <p:nvPr/>
        </p:nvSpPr>
        <p:spPr>
          <a:xfrm rot="10800000">
            <a:off x="3426437" y="2498314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DBA7666-3B3F-A4D9-568D-E9FCD5FE3C5F}"/>
              </a:ext>
            </a:extLst>
          </p:cNvPr>
          <p:cNvSpPr/>
          <p:nvPr/>
        </p:nvSpPr>
        <p:spPr>
          <a:xfrm>
            <a:off x="2309524" y="2492280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AB6C4A38-6685-245D-55E5-94BFCEBD931D}"/>
              </a:ext>
            </a:extLst>
          </p:cNvPr>
          <p:cNvSpPr/>
          <p:nvPr/>
        </p:nvSpPr>
        <p:spPr>
          <a:xfrm rot="10800000">
            <a:off x="8812758" y="2503855"/>
            <a:ext cx="667265" cy="191969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ADA2BAED-2373-00D0-126B-DE9951C6F5E5}"/>
              </a:ext>
            </a:extLst>
          </p:cNvPr>
          <p:cNvSpPr/>
          <p:nvPr/>
        </p:nvSpPr>
        <p:spPr>
          <a:xfrm>
            <a:off x="4268072" y="3319894"/>
            <a:ext cx="702816" cy="287618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10DE929C-9048-0E03-3847-15C96BAA7920}"/>
              </a:ext>
            </a:extLst>
          </p:cNvPr>
          <p:cNvSpPr/>
          <p:nvPr/>
        </p:nvSpPr>
        <p:spPr>
          <a:xfrm>
            <a:off x="6980919" y="3319894"/>
            <a:ext cx="702816" cy="287618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24AE5C-E452-D2AB-90B3-FEDFC01EADEE}"/>
              </a:ext>
            </a:extLst>
          </p:cNvPr>
          <p:cNvSpPr txBox="1"/>
          <p:nvPr/>
        </p:nvSpPr>
        <p:spPr>
          <a:xfrm>
            <a:off x="962708" y="4862834"/>
            <a:ext cx="10912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dirty="0"/>
              <a:t>If most of the variation is between groups, there is </a:t>
            </a:r>
            <a:r>
              <a:rPr lang="en-PH" sz="3000" b="1" dirty="0">
                <a:solidFill>
                  <a:srgbClr val="00B050"/>
                </a:solidFill>
              </a:rPr>
              <a:t>probably a significant effect.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52AEED-220B-BE46-7611-399721447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578" y="1505952"/>
            <a:ext cx="601057" cy="645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1EBBFB-84DE-2792-B53F-161FAE12B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87" y="1475468"/>
            <a:ext cx="645579" cy="645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633404-4F04-DC6C-5D72-D99646CA72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022" y="1444986"/>
            <a:ext cx="772578" cy="7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Summary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9391CF-1598-2D64-7B23-A80186EE1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080596"/>
              </p:ext>
            </p:extLst>
          </p:nvPr>
        </p:nvGraphicFramePr>
        <p:xfrm>
          <a:off x="2026422" y="2120039"/>
          <a:ext cx="812799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53459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62522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9968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2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3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1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0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7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024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50F3C2-3B4F-5F97-4D4F-3780413C9C35}"/>
                  </a:ext>
                </a:extLst>
              </p14:cNvPr>
              <p14:cNvContentPartPr/>
              <p14:nvPr/>
            </p14:nvContentPartPr>
            <p14:xfrm>
              <a:off x="3108433" y="2481445"/>
              <a:ext cx="712800" cy="1859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50F3C2-3B4F-5F97-4D4F-3780413C9C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9428" y="2472447"/>
                <a:ext cx="730449" cy="1876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710F15-D951-5A62-7A97-900551E8904D}"/>
                  </a:ext>
                </a:extLst>
              </p14:cNvPr>
              <p14:cNvContentPartPr/>
              <p14:nvPr/>
            </p14:nvContentPartPr>
            <p14:xfrm>
              <a:off x="5734021" y="2499363"/>
              <a:ext cx="712800" cy="1859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710F15-D951-5A62-7A97-900551E890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5016" y="2490365"/>
                <a:ext cx="730449" cy="1876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6842E8A-4467-82E1-15ED-5E5589B81450}"/>
                  </a:ext>
                </a:extLst>
              </p14:cNvPr>
              <p14:cNvContentPartPr/>
              <p14:nvPr/>
            </p14:nvContentPartPr>
            <p14:xfrm>
              <a:off x="8463028" y="2481445"/>
              <a:ext cx="712800" cy="1859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6842E8A-4467-82E1-15ED-5E5589B814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54023" y="2472447"/>
                <a:ext cx="730449" cy="187667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686F1D1-CD8A-FE23-8658-06D60F6E99B5}"/>
              </a:ext>
            </a:extLst>
          </p:cNvPr>
          <p:cNvSpPr txBox="1"/>
          <p:nvPr/>
        </p:nvSpPr>
        <p:spPr>
          <a:xfrm>
            <a:off x="990741" y="4790498"/>
            <a:ext cx="10912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If most of the variation is within groups, there is </a:t>
            </a:r>
            <a:r>
              <a:rPr lang="en-PH" sz="3000" b="1" dirty="0">
                <a:solidFill>
                  <a:srgbClr val="FF0000"/>
                </a:solidFill>
              </a:rPr>
              <a:t>probably not a significant effect</a:t>
            </a:r>
            <a:r>
              <a:rPr lang="en-PH" sz="30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AE6B4-4C7A-63DA-3631-B8ABA6A5C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276" y="1421461"/>
            <a:ext cx="601057" cy="645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B1165A-C187-8A27-28B9-87B162FBB0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209" y="1463390"/>
            <a:ext cx="645579" cy="645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855EAA-2302-0ED3-7714-1BB1CB18A6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720" y="1360495"/>
            <a:ext cx="772578" cy="7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Recap: T-test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79CF8-FBFE-6C1D-68D6-1E69C1F39D9B}"/>
              </a:ext>
            </a:extLst>
          </p:cNvPr>
          <p:cNvSpPr txBox="1"/>
          <p:nvPr/>
        </p:nvSpPr>
        <p:spPr>
          <a:xfrm>
            <a:off x="580768" y="1183942"/>
            <a:ext cx="1092337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>
                <a:latin typeface="+mn-lt"/>
              </a:rPr>
              <a:t>The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t-test</a:t>
            </a:r>
            <a:r>
              <a:rPr lang="en-PH" sz="3000" b="1" dirty="0">
                <a:latin typeface="+mn-lt"/>
              </a:rPr>
              <a:t> </a:t>
            </a:r>
            <a:r>
              <a:rPr lang="en-PH" sz="3000" dirty="0">
                <a:latin typeface="+mn-lt"/>
              </a:rPr>
              <a:t>tells you how significant the differences between group means are. 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dirty="0">
                <a:latin typeface="+mn-lt"/>
              </a:rPr>
              <a:t>It lets you know if those differences in means could have </a:t>
            </a:r>
            <a:r>
              <a:rPr lang="en-PH" sz="3000" b="1" dirty="0">
                <a:solidFill>
                  <a:srgbClr val="00B050"/>
                </a:solidFill>
                <a:latin typeface="+mn-lt"/>
              </a:rPr>
              <a:t>happened by </a:t>
            </a:r>
            <a:r>
              <a:rPr lang="en-PH" sz="3100" b="1" dirty="0">
                <a:solidFill>
                  <a:srgbClr val="00B050"/>
                </a:solidFill>
                <a:latin typeface="+mn-lt"/>
              </a:rPr>
              <a:t>chance</a:t>
            </a:r>
            <a:r>
              <a:rPr lang="en-PH" sz="3000" dirty="0">
                <a:latin typeface="+mn-lt"/>
              </a:rPr>
              <a:t>. 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dirty="0">
                <a:latin typeface="+mn-lt"/>
              </a:rPr>
              <a:t>The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t-test</a:t>
            </a:r>
            <a:r>
              <a:rPr lang="en-PH" sz="3000" dirty="0">
                <a:latin typeface="+mn-lt"/>
              </a:rPr>
              <a:t> is usually used when data sets follow a normal distribution but you don’t know the population variance.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endParaRPr lang="en-PH" sz="3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13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Analysis of Variance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3000" b="1" dirty="0">
                <a:solidFill>
                  <a:srgbClr val="00B0F0"/>
                </a:solidFill>
              </a:rPr>
              <a:t>Analysis of Variance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rgbClr val="00B0F0"/>
                </a:solidFill>
              </a:rPr>
              <a:t>ANOVA</a:t>
            </a:r>
            <a:r>
              <a:rPr lang="en-US" sz="3000" dirty="0"/>
              <a:t> </a:t>
            </a:r>
            <a:r>
              <a:rPr lang="en-PH" sz="3000" dirty="0"/>
              <a:t>is a statistical test to find out if a survey or experiment results are </a:t>
            </a:r>
            <a:r>
              <a:rPr lang="en-PH" sz="3000" b="1" dirty="0">
                <a:solidFill>
                  <a:srgbClr val="00B0F0"/>
                </a:solidFill>
              </a:rPr>
              <a:t>significant</a:t>
            </a:r>
            <a:r>
              <a:rPr lang="en-PH" sz="3000" dirty="0"/>
              <a:t>. </a:t>
            </a:r>
          </a:p>
          <a:p>
            <a:pPr eaLnBrk="1" hangingPunct="1"/>
            <a:endParaRPr lang="en-PH" sz="3000" dirty="0"/>
          </a:p>
          <a:p>
            <a:pPr eaLnBrk="1" hangingPunct="1"/>
            <a:r>
              <a:rPr lang="en-PH" sz="3000" dirty="0"/>
              <a:t>ANOVA helps you to figure out if you need to </a:t>
            </a:r>
            <a:r>
              <a:rPr lang="en-PH" sz="3000" b="1" dirty="0">
                <a:solidFill>
                  <a:srgbClr val="FF0000"/>
                </a:solidFill>
              </a:rPr>
              <a:t>reject the null hypothesis</a:t>
            </a:r>
            <a:r>
              <a:rPr lang="en-PH" sz="3000" dirty="0"/>
              <a:t> or accept the </a:t>
            </a:r>
            <a:r>
              <a:rPr lang="en-PH" sz="3000" b="1" dirty="0">
                <a:solidFill>
                  <a:srgbClr val="00B050"/>
                </a:solidFill>
              </a:rPr>
              <a:t>alternate hypothesis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871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Analysis of Variance Examples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dirty="0"/>
              <a:t>Basically, you’re testing groups to see if there’s a difference between them. Examples of when you might want to test different groups:</a:t>
            </a:r>
          </a:p>
        </p:txBody>
      </p:sp>
    </p:spTree>
    <p:extLst>
      <p:ext uri="{BB962C8B-B14F-4D97-AF65-F5344CB8AC3E}">
        <p14:creationId xmlns:p14="http://schemas.microsoft.com/office/powerpoint/2010/main" val="333076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Analysis of Variance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dirty="0"/>
              <a:t>A group of psychiatric patients are trying three different therapies: </a:t>
            </a:r>
            <a:r>
              <a:rPr lang="en-PH" sz="3000" b="1" dirty="0">
                <a:solidFill>
                  <a:srgbClr val="00B0F0"/>
                </a:solidFill>
              </a:rPr>
              <a:t>counseling</a:t>
            </a:r>
            <a:r>
              <a:rPr lang="en-PH" sz="3000" dirty="0"/>
              <a:t>, </a:t>
            </a:r>
            <a:r>
              <a:rPr lang="en-PH" sz="3000" b="1" dirty="0">
                <a:solidFill>
                  <a:srgbClr val="00B0F0"/>
                </a:solidFill>
              </a:rPr>
              <a:t>medication</a:t>
            </a:r>
            <a:r>
              <a:rPr lang="en-PH" sz="3000" dirty="0"/>
              <a:t> and </a:t>
            </a:r>
            <a:r>
              <a:rPr lang="en-PH" sz="3000" b="1" dirty="0">
                <a:solidFill>
                  <a:srgbClr val="00B0F0"/>
                </a:solidFill>
              </a:rPr>
              <a:t>biofeedback</a:t>
            </a:r>
            <a:r>
              <a:rPr lang="en-PH" sz="3000" dirty="0"/>
              <a:t>. You want to see if one therapy is better than the others.</a:t>
            </a:r>
          </a:p>
          <a:p>
            <a:pPr algn="l"/>
            <a:endParaRPr lang="en-PH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4FB85-97E3-30AF-7739-88B083B3E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933" y="3293759"/>
            <a:ext cx="2153679" cy="2153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34EE04-EE04-37A2-17D3-1E279BC6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508" y="3398564"/>
            <a:ext cx="3063124" cy="2034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F2627-5092-8945-AE17-28D7D31A44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16" y="3420936"/>
            <a:ext cx="3029444" cy="20122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839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Analysis of Variance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dirty="0"/>
              <a:t>A manufacturer has two different processes to make light bulbs. They want to know if one process is better than the other.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PH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B999BA-3D76-C1F6-7E17-C1185CC1E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25" y="2652669"/>
            <a:ext cx="5383255" cy="2918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4E1321-DC9D-E39A-0F5C-18084C3ECE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41" y="2652669"/>
            <a:ext cx="4567224" cy="30301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161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Analysis of Variance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dirty="0"/>
              <a:t>Students from different colleges take the same exam. You want to see if if students who study alone outperforms students who studied in a group.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956CF1-E78C-1B09-48F0-00393123A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56" y="3078119"/>
            <a:ext cx="4105531" cy="27270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136386-C9F1-6747-9FFB-2A3E380BC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19" y="3078119"/>
            <a:ext cx="4094545" cy="27270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50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D10FD8F-9276-3D7B-6D29-81A3479A5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081444"/>
              </p:ext>
            </p:extLst>
          </p:nvPr>
        </p:nvGraphicFramePr>
        <p:xfrm>
          <a:off x="2031999" y="1466696"/>
          <a:ext cx="8128000" cy="33715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14546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05891269"/>
                    </a:ext>
                  </a:extLst>
                </a:gridCol>
              </a:tblGrid>
              <a:tr h="4732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50"/>
                          </a:solidFill>
                        </a:rPr>
                        <a:t>Descriptive</a:t>
                      </a:r>
                      <a:endParaRPr lang="en-PH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Inferential</a:t>
                      </a: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46369"/>
                  </a:ext>
                </a:extLst>
              </a:tr>
              <a:tr h="816894"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ANOVA can compare three or more groups while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tests are only useful for comparing two groups at one time.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153851"/>
                  </a:ext>
                </a:extLst>
              </a:tr>
              <a:tr h="1166992"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ANOVA compares variances between populations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test will tell you if there is a significant variation between groups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03639"/>
                  </a:ext>
                </a:extLst>
              </a:tr>
              <a:tr h="816894"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ANOVA will give you a single number (f-statistic) and one (p-value) to help you support or reject the null hypothesis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 test, as the groups grow in number, you may end up with a </a:t>
                      </a:r>
                      <a:r>
                        <a:rPr lang="en-PH" sz="18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lot</a:t>
                      </a:r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pair comparisons that you need to run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484899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F5AA1F84-C9DC-FADB-C2BC-7EE1E4A68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ANOVA vs T test</a:t>
            </a:r>
            <a:endParaRPr lang="en-PH" sz="5000" b="1" dirty="0"/>
          </a:p>
        </p:txBody>
      </p:sp>
    </p:spTree>
    <p:extLst>
      <p:ext uri="{BB962C8B-B14F-4D97-AF65-F5344CB8AC3E}">
        <p14:creationId xmlns:p14="http://schemas.microsoft.com/office/powerpoint/2010/main" val="406667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2179</TotalTime>
  <Words>1126</Words>
  <Application>Microsoft Macintosh PowerPoint</Application>
  <PresentationFormat>Widescreen</PresentationFormat>
  <Paragraphs>490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Analysis of Variance</vt:lpstr>
      <vt:lpstr>Outline</vt:lpstr>
      <vt:lpstr>Recap: T-test</vt:lpstr>
      <vt:lpstr>Analysis of Variance</vt:lpstr>
      <vt:lpstr>Analysis of Variance Examples</vt:lpstr>
      <vt:lpstr>Analysis of Variance</vt:lpstr>
      <vt:lpstr>Analysis of Variance</vt:lpstr>
      <vt:lpstr>Analysis of Variance</vt:lpstr>
      <vt:lpstr>ANOVA vs T test</vt:lpstr>
      <vt:lpstr>Analysis of Variance Examples</vt:lpstr>
      <vt:lpstr>Analysis of Variance Examples</vt:lpstr>
      <vt:lpstr>Analysis of Variance Examples</vt:lpstr>
      <vt:lpstr>Analysis of Variance Examples</vt:lpstr>
      <vt:lpstr>Analysis of Variance Examples</vt:lpstr>
      <vt:lpstr>Analysis of Variance Examples</vt:lpstr>
      <vt:lpstr>Analysis of Variance Examples</vt:lpstr>
      <vt:lpstr>Analysis of Variance Examples</vt:lpstr>
      <vt:lpstr>Analysis of Variance Examples</vt:lpstr>
      <vt:lpstr>Analysis of Variance Examples</vt:lpstr>
      <vt:lpstr>Analysis of Variance Examples</vt:lpstr>
      <vt:lpstr>Analysis of Variance Examples</vt:lpstr>
      <vt:lpstr>Multiple Variables</vt:lpstr>
      <vt:lpstr>Summary</vt:lpstr>
      <vt:lpstr>Summary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552</cp:revision>
  <dcterms:created xsi:type="dcterms:W3CDTF">2022-05-11T03:47:05Z</dcterms:created>
  <dcterms:modified xsi:type="dcterms:W3CDTF">2023-11-04T02:21:29Z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