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7" r:id="rId5"/>
    <p:sldId id="283" r:id="rId6"/>
    <p:sldId id="299" r:id="rId7"/>
    <p:sldId id="329" r:id="rId8"/>
    <p:sldId id="355" r:id="rId9"/>
    <p:sldId id="330" r:id="rId10"/>
    <p:sldId id="332" r:id="rId11"/>
    <p:sldId id="348" r:id="rId12"/>
    <p:sldId id="347" r:id="rId13"/>
    <p:sldId id="356" r:id="rId14"/>
    <p:sldId id="333" r:id="rId15"/>
    <p:sldId id="336" r:id="rId16"/>
    <p:sldId id="335" r:id="rId17"/>
    <p:sldId id="337" r:id="rId18"/>
    <p:sldId id="339" r:id="rId19"/>
    <p:sldId id="334" r:id="rId20"/>
    <p:sldId id="338" r:id="rId21"/>
    <p:sldId id="349" r:id="rId22"/>
    <p:sldId id="331" r:id="rId23"/>
    <p:sldId id="357" r:id="rId24"/>
    <p:sldId id="341" r:id="rId25"/>
    <p:sldId id="350" r:id="rId26"/>
    <p:sldId id="351" r:id="rId27"/>
    <p:sldId id="352" r:id="rId28"/>
    <p:sldId id="342" r:id="rId29"/>
    <p:sldId id="343" r:id="rId30"/>
    <p:sldId id="344" r:id="rId31"/>
    <p:sldId id="346" r:id="rId32"/>
    <p:sldId id="353" r:id="rId33"/>
    <p:sldId id="3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339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83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635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1781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354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743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29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1937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644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6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7976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921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543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56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583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43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54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9303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5079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36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23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67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872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3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3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88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331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Test of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Recap of Statistical Inference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Test of Significance and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Null and Alternate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Steps of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endParaRPr lang="en-PH" sz="4500" b="1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FE95D5E-0829-27E7-2F47-74E6B14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664" y="107768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7AA136F-88B5-E079-24E1-216818098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216" y="1834087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Null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null hypothesis </a:t>
                </a:r>
                <a:r>
                  <a:rPr lang="en-US" sz="3000" dirty="0"/>
                  <a:t>is a form of hypothesis that is deemed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 “true” </a:t>
                </a:r>
                <a:r>
                  <a:rPr lang="en-US" sz="3000" dirty="0"/>
                  <a:t>until proven wrong based on experimental data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sz="3000" b="1" dirty="0">
                  <a:solidFill>
                    <a:srgbClr val="7030A0"/>
                  </a:solidFill>
                </a:endParaRPr>
              </a:p>
              <a:p>
                <a:r>
                  <a:rPr lang="en-US" sz="3000" dirty="0"/>
                  <a:t>It is defined as the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commonly accepted fact </a:t>
                </a:r>
                <a:r>
                  <a:rPr lang="en-US" sz="3000" b="1" dirty="0"/>
                  <a:t>(such as the sky is blue) </a:t>
                </a:r>
                <a:r>
                  <a:rPr lang="en-US" sz="3000" dirty="0"/>
                  <a:t>and the </a:t>
                </a:r>
                <a:r>
                  <a:rPr lang="en-US" sz="3000" b="1" dirty="0">
                    <a:solidFill>
                      <a:srgbClr val="00B0F0"/>
                    </a:solidFill>
                  </a:rPr>
                  <a:t>researcher’s aim is to reject or nullify this fact</a:t>
                </a:r>
                <a:r>
                  <a:rPr lang="en-US" sz="3000" dirty="0"/>
                  <a:t>.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null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blipFill>
                <a:blip r:embed="rId4"/>
                <a:stretch>
                  <a:fillRect l="-1253" t="-2007" r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poster of a group of people playing music&#10;&#10;Description automatically generated with medium confidence">
            <a:extLst>
              <a:ext uri="{FF2B5EF4-FFF2-40B4-BE49-F238E27FC236}">
                <a16:creationId xmlns:a16="http://schemas.microsoft.com/office/drawing/2014/main" id="{A2DF7275-E609-E593-DCE6-883167122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0" y="321706"/>
            <a:ext cx="8566439" cy="571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89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Alternative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opposite of a null hypothesis is called the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alternative hypothesis</a:t>
                </a:r>
                <a:r>
                  <a:rPr lang="en-US" sz="3000" dirty="0"/>
                  <a:t>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alternative hypothesis is the </a:t>
                </a:r>
                <a:r>
                  <a:rPr lang="en-US" sz="3000" b="1" dirty="0">
                    <a:solidFill>
                      <a:srgbClr val="00B0F0"/>
                    </a:solidFill>
                  </a:rPr>
                  <a:t>claim that researchers are actually trying to prove is true</a:t>
                </a:r>
                <a:r>
                  <a:rPr lang="en-US" sz="3000" dirty="0"/>
                  <a:t>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alternative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blipFill>
                <a:blip r:embed="rId4"/>
                <a:stretch>
                  <a:fillRect l="-1253" t="-2643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2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7" name="Picture 6" descr="A poster with a plant growing out of the ground&#10;&#10;Description automatically generated">
            <a:extLst>
              <a:ext uri="{FF2B5EF4-FFF2-40B4-BE49-F238E27FC236}">
                <a16:creationId xmlns:a16="http://schemas.microsoft.com/office/drawing/2014/main" id="{BC2E7218-AC19-F130-0716-0305FA851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8" y="291210"/>
            <a:ext cx="8199023" cy="5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process of testing hypotheses can be compared to court trials.</a:t>
            </a:r>
          </a:p>
          <a:p>
            <a:r>
              <a:rPr lang="en-US" sz="3000" dirty="0"/>
              <a:t>A person comes into court charged with a crime. </a:t>
            </a:r>
          </a:p>
          <a:p>
            <a:endParaRPr lang="en-PH" sz="3000" dirty="0"/>
          </a:p>
        </p:txBody>
      </p:sp>
      <p:pic>
        <p:nvPicPr>
          <p:cNvPr id="3" name="Picture 2" descr="A person sitting at a desk&#10;&#10;Description automatically generated">
            <a:extLst>
              <a:ext uri="{FF2B5EF4-FFF2-40B4-BE49-F238E27FC236}">
                <a16:creationId xmlns:a16="http://schemas.microsoft.com/office/drawing/2014/main" id="{EA82693E-380E-7EA1-CB9D-141726E5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8" y="2672733"/>
            <a:ext cx="4108522" cy="3081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41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2880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jury must decide whether the person is </a:t>
            </a:r>
            <a:r>
              <a:rPr lang="en-US" sz="3000" b="1" dirty="0">
                <a:solidFill>
                  <a:srgbClr val="00B050"/>
                </a:solidFill>
              </a:rPr>
              <a:t>not guilty (null hypothesis)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FF0000"/>
                </a:solidFill>
              </a:rPr>
              <a:t>guilty (alternative hypothesis).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person in a suit speaking into a microphone&#10;&#10;Description automatically generated">
            <a:extLst>
              <a:ext uri="{FF2B5EF4-FFF2-40B4-BE49-F238E27FC236}">
                <a16:creationId xmlns:a16="http://schemas.microsoft.com/office/drawing/2014/main" id="{9F258C01-E13E-C655-B0D2-3A1DC30E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6" y="2702938"/>
            <a:ext cx="5527665" cy="2971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96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Even though the person is charged with the crime, at the beginning of the trial (and until the jury declares otherwise) the accused is assumed to be </a:t>
            </a:r>
            <a:r>
              <a:rPr lang="en-US" sz="3000" b="1" dirty="0">
                <a:solidFill>
                  <a:srgbClr val="00B050"/>
                </a:solidFill>
              </a:rPr>
              <a:t>not guilty </a:t>
            </a:r>
            <a:r>
              <a:rPr lang="en-US" sz="3000" dirty="0"/>
              <a:t>of the crime. </a:t>
            </a:r>
          </a:p>
          <a:p>
            <a:endParaRPr lang="en-US" sz="3000" dirty="0"/>
          </a:p>
          <a:p>
            <a:r>
              <a:rPr lang="en-US" sz="3000" dirty="0"/>
              <a:t>Only if overwhelming evidence of the person's guilt can be shown is the jury expected to declare the person</a:t>
            </a:r>
            <a:r>
              <a:rPr lang="en-US" sz="3000" b="1" dirty="0">
                <a:solidFill>
                  <a:srgbClr val="FF0000"/>
                </a:solidFill>
              </a:rPr>
              <a:t> guilty</a:t>
            </a:r>
            <a:r>
              <a:rPr lang="en-US" sz="3000" dirty="0"/>
              <a:t>, otherwise the person is considered </a:t>
            </a:r>
            <a:r>
              <a:rPr lang="en-US" sz="3000" b="1" dirty="0">
                <a:solidFill>
                  <a:srgbClr val="00B050"/>
                </a:solidFill>
              </a:rPr>
              <a:t>not guilty.</a:t>
            </a:r>
            <a:endParaRPr lang="en-PH" sz="3000" b="1" dirty="0">
              <a:solidFill>
                <a:srgbClr val="00B050"/>
              </a:solidFill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65897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Hand Sanitizer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PH" sz="3000" dirty="0"/>
                  <a:t>A sanitizer manufacturer claims that its product </a:t>
                </a:r>
                <a:r>
                  <a:rPr lang="en-PH" sz="3000" b="1" dirty="0">
                    <a:solidFill>
                      <a:srgbClr val="00B0F0"/>
                    </a:solidFill>
                  </a:rPr>
                  <a:t>kills 95 percent of germs on average</a:t>
                </a:r>
                <a:r>
                  <a:rPr lang="en-PH" sz="3000" dirty="0"/>
                  <a:t>. </a:t>
                </a:r>
              </a:p>
              <a:p>
                <a:pPr algn="l"/>
                <a:endParaRPr lang="en-PH" sz="3000" dirty="0"/>
              </a:p>
              <a:p>
                <a:pPr algn="l"/>
                <a:r>
                  <a:rPr lang="en-PH" sz="3000" dirty="0"/>
                  <a:t>To put this company's claim to the test, create a </a:t>
                </a:r>
                <a:r>
                  <a:rPr lang="en-PH" sz="3000" b="1" dirty="0">
                    <a:solidFill>
                      <a:srgbClr val="00B050"/>
                    </a:solidFill>
                  </a:rPr>
                  <a:t>null</a:t>
                </a:r>
                <a:r>
                  <a:rPr lang="en-PH" sz="3000" dirty="0"/>
                  <a:t> and </a:t>
                </a:r>
                <a:r>
                  <a:rPr lang="en-PH" sz="3000" b="1" dirty="0">
                    <a:solidFill>
                      <a:srgbClr val="FF0000"/>
                    </a:solidFill>
                  </a:rPr>
                  <a:t>alternate hypothesis</a:t>
                </a:r>
                <a:r>
                  <a:rPr lang="en-PH" sz="3000" dirty="0"/>
                  <a:t>.</a:t>
                </a:r>
              </a:p>
              <a:p>
                <a:pPr algn="l"/>
                <a:endParaRPr lang="en-PH" sz="3000" dirty="0"/>
              </a:p>
              <a:p>
                <a:pPr algn="l"/>
                <a:r>
                  <a:rPr lang="en-PH" sz="30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r>
                  <a:rPr lang="en-PH" sz="3000" dirty="0"/>
                  <a:t>: Average is 95%.</a:t>
                </a:r>
              </a:p>
              <a:p>
                <a:pPr algn="l"/>
                <a:r>
                  <a:rPr lang="en-PH" sz="30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/>
                  <a:t>: The average is less than 95%.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blipFill>
                <a:blip r:embed="rId4"/>
                <a:stretch>
                  <a:fillRect l="-1253" t="-2007" b="-4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3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When conducting a significance test, the goal is to </a:t>
            </a:r>
            <a:r>
              <a:rPr lang="en-US" sz="3000" b="1" dirty="0">
                <a:solidFill>
                  <a:srgbClr val="00B0F0"/>
                </a:solidFill>
              </a:rPr>
              <a:t>provide evidence to reject the null hypothesis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the evidence is strong enough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, then the </a:t>
            </a:r>
            <a:r>
              <a:rPr lang="en-US" sz="3000" b="1" dirty="0">
                <a:solidFill>
                  <a:srgbClr val="FF0000"/>
                </a:solidFill>
              </a:rPr>
              <a:t>alternative hypothesis </a:t>
            </a:r>
            <a:r>
              <a:rPr lang="en-US" sz="3000" dirty="0"/>
              <a:t>can automatically be accepted.</a:t>
            </a:r>
          </a:p>
          <a:p>
            <a:br>
              <a:rPr lang="en-US" sz="3000" dirty="0"/>
            </a:br>
            <a:r>
              <a:rPr lang="en-US" sz="3000" dirty="0"/>
              <a:t>However, if the evidence is not strong enough, researchers fail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9823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Recap of Statistical Inference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Test of Significance and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Null and Alternate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Steps of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Recap of Statistical Inference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Test of Significance and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Null and Alternate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Steps of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endParaRPr lang="en-PH" sz="4500" b="1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FE95D5E-0829-27E7-2F47-74E6B14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664" y="107768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7AA136F-88B5-E079-24E1-216818098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216" y="1834087"/>
            <a:ext cx="673335" cy="673335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26BCBDC8-05CD-A125-7210-06E7CF6A6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9331" y="2598612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2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Steps of 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the Philippines, the average height of males is </a:t>
            </a:r>
            <a:r>
              <a:rPr lang="en-PH" sz="3000" b="1" dirty="0">
                <a:solidFill>
                  <a:srgbClr val="00B0F0"/>
                </a:solidFill>
              </a:rPr>
              <a:t>5’4’’ or 64.8 inches</a:t>
            </a:r>
            <a:r>
              <a:rPr lang="en-PH" sz="3000" dirty="0"/>
              <a:t> with a </a:t>
            </a:r>
            <a:r>
              <a:rPr lang="en-PH" sz="3000" b="1" dirty="0">
                <a:solidFill>
                  <a:srgbClr val="7030A0"/>
                </a:solidFill>
              </a:rPr>
              <a:t>standard deviation of 2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We conducted a study to determine if this is true so we gather a sample of </a:t>
            </a:r>
            <a:r>
              <a:rPr lang="en-PH" sz="3000" b="1" dirty="0">
                <a:solidFill>
                  <a:srgbClr val="FFC000"/>
                </a:solidFill>
              </a:rPr>
              <a:t>100 males </a:t>
            </a:r>
            <a:r>
              <a:rPr lang="en-PH" sz="3000" dirty="0"/>
              <a:t>and determine that their average height is</a:t>
            </a:r>
            <a:r>
              <a:rPr lang="en-PH" sz="3000" b="1" dirty="0">
                <a:solidFill>
                  <a:srgbClr val="00B0F0"/>
                </a:solidFill>
              </a:rPr>
              <a:t> 5’5” or 66 inches.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76894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1: Specify your Null and Alternate Hypothesis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PH" sz="30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r>
                  <a:rPr lang="en-PH" sz="3000" dirty="0"/>
                  <a:t>: The average is height of males is 5’4”</a:t>
                </a:r>
              </a:p>
              <a:p>
                <a:pPr algn="l"/>
                <a:endParaRPr lang="en-PH" sz="3000" dirty="0"/>
              </a:p>
              <a:p>
                <a:r>
                  <a:rPr lang="en-PH" sz="30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/>
                  <a:t>: The average is height of males is greater than 5’4”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1938992"/>
              </a:xfrm>
              <a:prstGeom prst="rect">
                <a:avLst/>
              </a:prstGeom>
              <a:blipFill>
                <a:blip r:embed="rId4"/>
                <a:stretch>
                  <a:fillRect l="-1279" t="-3896" r="-349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2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2: Gather your data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After specifying our null and alternate hypothesis, we must gather data. 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/>
              <a:t>In a real world setting, sampling must be done </a:t>
            </a:r>
            <a:r>
              <a:rPr lang="en-US" sz="3000" b="1" dirty="0">
                <a:solidFill>
                  <a:srgbClr val="00B0F0"/>
                </a:solidFill>
              </a:rPr>
              <a:t>randomly</a:t>
            </a:r>
            <a:r>
              <a:rPr lang="en-US" sz="3000" dirty="0"/>
              <a:t>. 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/>
              <a:t>This refers to recording the height of 100 males from </a:t>
            </a:r>
            <a:r>
              <a:rPr lang="en-US" sz="3000" b="1" dirty="0">
                <a:solidFill>
                  <a:srgbClr val="00B0F0"/>
                </a:solidFill>
              </a:rPr>
              <a:t>different parts of the country.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3: Conduct a statistical test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To determine whether a discovery or relationship is statistically significant, hypothesis testing uses a </a:t>
            </a:r>
            <a:r>
              <a:rPr lang="en-PH" sz="3000" b="1" dirty="0">
                <a:solidFill>
                  <a:srgbClr val="00B0F0"/>
                </a:solidFill>
              </a:rPr>
              <a:t>z-test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It usually checks to see if the two means</a:t>
            </a:r>
            <a:r>
              <a:rPr lang="en-PH" sz="3000" b="1" dirty="0"/>
              <a:t>, </a:t>
            </a:r>
            <a:r>
              <a:rPr lang="en-PH" sz="3000" dirty="0"/>
              <a:t>the</a:t>
            </a:r>
            <a:r>
              <a:rPr lang="en-PH" sz="3000" b="1" dirty="0"/>
              <a:t> </a:t>
            </a:r>
            <a:r>
              <a:rPr lang="en-PH" sz="3000" b="1" dirty="0">
                <a:solidFill>
                  <a:srgbClr val="00B0F0"/>
                </a:solidFill>
              </a:rPr>
              <a:t>population mean </a:t>
            </a:r>
            <a:r>
              <a:rPr lang="en-PH" sz="3000" dirty="0"/>
              <a:t>and the </a:t>
            </a:r>
            <a:r>
              <a:rPr lang="en-PH" sz="3000" b="1" dirty="0">
                <a:solidFill>
                  <a:srgbClr val="00B0F0"/>
                </a:solidFill>
              </a:rPr>
              <a:t>sample mean</a:t>
            </a:r>
            <a:r>
              <a:rPr lang="en-PH" sz="3000" b="1" dirty="0"/>
              <a:t>, </a:t>
            </a:r>
            <a:r>
              <a:rPr lang="en-PH" sz="3000" dirty="0"/>
              <a:t>are the same.</a:t>
            </a:r>
          </a:p>
          <a:p>
            <a:endParaRPr lang="en-PH" sz="3000" dirty="0"/>
          </a:p>
          <a:p>
            <a:r>
              <a:rPr lang="en-PH" sz="3000" b="1" dirty="0"/>
              <a:t>Note: </a:t>
            </a:r>
            <a:r>
              <a:rPr lang="en-PH" sz="3000" dirty="0"/>
              <a:t>Only when the population </a:t>
            </a:r>
            <a:r>
              <a:rPr lang="en-PH" sz="3000" b="1" dirty="0">
                <a:solidFill>
                  <a:srgbClr val="7030A0"/>
                </a:solidFill>
              </a:rPr>
              <a:t>standard deviation is known </a:t>
            </a:r>
            <a:r>
              <a:rPr lang="en-PH" sz="3000" dirty="0"/>
              <a:t>and the </a:t>
            </a:r>
            <a:r>
              <a:rPr lang="en-PH" sz="3000" b="1" dirty="0">
                <a:solidFill>
                  <a:srgbClr val="7030A0"/>
                </a:solidFill>
              </a:rPr>
              <a:t>sample size is 30 data points or more</a:t>
            </a:r>
            <a:r>
              <a:rPr lang="en-PH" sz="3000" dirty="0"/>
              <a:t>, can a z-test be applied.</a:t>
            </a:r>
          </a:p>
        </p:txBody>
      </p:sp>
    </p:spTree>
    <p:extLst>
      <p:ext uri="{BB962C8B-B14F-4D97-AF65-F5344CB8AC3E}">
        <p14:creationId xmlns:p14="http://schemas.microsoft.com/office/powerpoint/2010/main" val="278593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3: Conduct a statistical test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3959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PH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b="0" dirty="0"/>
              </a:p>
              <a:p>
                <a:endParaRPr lang="en-PH" sz="2000" dirty="0"/>
              </a:p>
              <a:p>
                <a:r>
                  <a:rPr lang="en-PH" sz="2000" b="1" dirty="0"/>
                  <a:t>Where: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PH" sz="2000" dirty="0"/>
                  <a:t>is the </a:t>
                </a:r>
                <a:r>
                  <a:rPr lang="en-PH" sz="2000" b="1" dirty="0"/>
                  <a:t>Population mean height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is the </a:t>
                </a:r>
                <a:r>
                  <a:rPr lang="en-PH" sz="2000" b="1" dirty="0"/>
                  <a:t>Population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is the </a:t>
                </a:r>
                <a:r>
                  <a:rPr lang="en-PH" sz="2000" b="1" dirty="0"/>
                  <a:t>sample mean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PH" sz="2000" b="1" dirty="0"/>
                  <a:t>ample size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3959417"/>
              </a:xfrm>
              <a:prstGeom prst="rect">
                <a:avLst/>
              </a:prstGeom>
              <a:blipFill>
                <a:blip r:embed="rId4"/>
                <a:stretch>
                  <a:fillRect l="-581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7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3: Conduct a statistical test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469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66 inches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3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64.8 inches 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100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PH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𝟏𝟎𝟎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4690130"/>
              </a:xfrm>
              <a:prstGeom prst="rect">
                <a:avLst/>
              </a:prstGeom>
              <a:blipFill>
                <a:blip r:embed="rId4"/>
                <a:stretch>
                  <a:fillRect l="-34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0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3500" b="1" dirty="0"/>
              <a:t>Step 4: </a:t>
            </a:r>
            <a:r>
              <a:rPr lang="en-PH" sz="3500" b="1" i="0" u="none" strike="noStrike" dirty="0">
                <a:solidFill>
                  <a:srgbClr val="272C37"/>
                </a:solidFill>
                <a:effectLst/>
              </a:rPr>
              <a:t>Determine Rejection Of Your Null Hypothesis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8F53B-24F1-300B-1CC2-4CFB2B613806}"/>
              </a:ext>
            </a:extLst>
          </p:cNvPr>
          <p:cNvSpPr txBox="1"/>
          <p:nvPr/>
        </p:nvSpPr>
        <p:spPr>
          <a:xfrm>
            <a:off x="429109" y="1271623"/>
            <a:ext cx="113337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 </a:t>
            </a:r>
            <a:r>
              <a:rPr lang="en-PH" sz="3000" b="1" dirty="0"/>
              <a:t>p-value </a:t>
            </a:r>
            <a:r>
              <a:rPr lang="en-PH" sz="3000" dirty="0"/>
              <a:t>is</a:t>
            </a:r>
            <a:r>
              <a:rPr lang="en-PH" sz="3000" b="1" dirty="0"/>
              <a:t> </a:t>
            </a:r>
            <a:r>
              <a:rPr lang="en-PH" sz="3000" dirty="0"/>
              <a:t>used in hypothesis testing to help you </a:t>
            </a:r>
            <a:r>
              <a:rPr lang="en-PH" sz="3000" b="1" dirty="0">
                <a:solidFill>
                  <a:srgbClr val="00B050"/>
                </a:solidFill>
              </a:rPr>
              <a:t>support</a:t>
            </a:r>
            <a:r>
              <a:rPr lang="en-PH" sz="3000" dirty="0"/>
              <a:t> or </a:t>
            </a:r>
            <a:r>
              <a:rPr lang="en-PH" sz="3000" b="1" dirty="0">
                <a:solidFill>
                  <a:srgbClr val="FF0000"/>
                </a:solidFill>
              </a:rPr>
              <a:t>reject</a:t>
            </a:r>
            <a:r>
              <a:rPr lang="en-PH" sz="3000" dirty="0"/>
              <a:t> the </a:t>
            </a:r>
            <a:r>
              <a:rPr lang="en-PH" sz="3000" b="1" dirty="0">
                <a:solidFill>
                  <a:srgbClr val="00B0F0"/>
                </a:solidFill>
              </a:rPr>
              <a:t>null hypothesis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</a:t>
            </a:r>
            <a:r>
              <a:rPr lang="en-PH" sz="3000" b="1" dirty="0"/>
              <a:t>p-value</a:t>
            </a:r>
            <a:r>
              <a:rPr lang="en-PH" sz="3000" dirty="0"/>
              <a:t> is the evidence against a null hypothesis. </a:t>
            </a:r>
            <a:r>
              <a:rPr lang="en-PH" sz="3000" b="1" dirty="0">
                <a:solidFill>
                  <a:srgbClr val="00B0F0"/>
                </a:solidFill>
              </a:rPr>
              <a:t>The smaller the p-value</a:t>
            </a:r>
            <a:r>
              <a:rPr lang="en-PH" sz="3000" dirty="0"/>
              <a:t>, the stronger the evidence that you should </a:t>
            </a:r>
            <a:r>
              <a:rPr lang="en-PH" sz="3000" b="1" dirty="0">
                <a:solidFill>
                  <a:srgbClr val="FF0000"/>
                </a:solidFill>
              </a:rPr>
              <a:t>reject the null hypothesis</a:t>
            </a:r>
            <a:r>
              <a:rPr lang="en-PH" sz="3000" dirty="0"/>
              <a:t>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p-values are expressed as decimals although it may be easier to understand what they are if you convert them to a percentage. For example, a p value of </a:t>
            </a:r>
            <a:r>
              <a:rPr lang="en-PH" sz="3000" b="1" dirty="0"/>
              <a:t>0.0254</a:t>
            </a:r>
            <a:r>
              <a:rPr lang="en-PH" sz="3000" dirty="0"/>
              <a:t> is </a:t>
            </a:r>
            <a:r>
              <a:rPr lang="en-PH" sz="3000" b="1" dirty="0"/>
              <a:t>2.54%</a:t>
            </a:r>
            <a:r>
              <a:rPr lang="en-PH" sz="3000" dirty="0"/>
              <a:t>.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7298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4: </a:t>
            </a:r>
            <a:r>
              <a:rPr lang="en-PH" sz="3500" b="1" i="0" u="none" strike="noStrike" dirty="0">
                <a:solidFill>
                  <a:srgbClr val="272C37"/>
                </a:solidFill>
                <a:effectLst/>
              </a:rPr>
              <a:t>Determine Rejection Of Your Null Hypothesis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7" y="1354768"/>
            <a:ext cx="113337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 </a:t>
            </a:r>
            <a:r>
              <a:rPr lang="en-PH" sz="3000" b="1" dirty="0"/>
              <a:t>small p (≤ 0.05), </a:t>
            </a:r>
            <a:r>
              <a:rPr lang="en-PH" sz="3000" dirty="0"/>
              <a:t>reject the </a:t>
            </a:r>
            <a:r>
              <a:rPr lang="en-PH" sz="3000" b="1" dirty="0">
                <a:solidFill>
                  <a:srgbClr val="FF0000"/>
                </a:solidFill>
              </a:rPr>
              <a:t>null hypothesis</a:t>
            </a:r>
            <a:r>
              <a:rPr lang="en-PH" sz="3000" dirty="0"/>
              <a:t>. This is strong evidence that the null hypothesis is invalid.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A </a:t>
            </a:r>
            <a:r>
              <a:rPr lang="en-PH" sz="3000" b="1" dirty="0"/>
              <a:t>large p (&gt; 0.05) </a:t>
            </a:r>
            <a:r>
              <a:rPr lang="en-PH" sz="3000" dirty="0"/>
              <a:t>means the </a:t>
            </a:r>
            <a:r>
              <a:rPr lang="en-PH" sz="3000" b="1" dirty="0">
                <a:solidFill>
                  <a:srgbClr val="00B050"/>
                </a:solidFill>
              </a:rPr>
              <a:t>alternate hypothesis </a:t>
            </a:r>
            <a:r>
              <a:rPr lang="en-PH" sz="3000" dirty="0"/>
              <a:t>is weak, so you do not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64226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4: </a:t>
            </a:r>
            <a:r>
              <a:rPr lang="en-PH" sz="3500" b="1" i="0" u="none" strike="noStrike" dirty="0">
                <a:solidFill>
                  <a:srgbClr val="272C37"/>
                </a:solidFill>
                <a:effectLst/>
              </a:rPr>
              <a:t>Present your Results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7" y="1354768"/>
            <a:ext cx="11333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We will reject the </a:t>
            </a:r>
            <a:r>
              <a:rPr lang="en-PH" sz="3000" b="1" dirty="0">
                <a:solidFill>
                  <a:srgbClr val="00B050"/>
                </a:solidFill>
              </a:rPr>
              <a:t>null hypothesis </a:t>
            </a:r>
            <a:r>
              <a:rPr lang="en-PH" sz="3000" dirty="0"/>
              <a:t>as the </a:t>
            </a:r>
            <a:r>
              <a:rPr lang="en-PH" sz="3000" b="1" dirty="0">
                <a:solidFill>
                  <a:srgbClr val="7030A0"/>
                </a:solidFill>
              </a:rPr>
              <a:t>p-value</a:t>
            </a:r>
            <a:r>
              <a:rPr lang="en-PH" sz="3000" dirty="0"/>
              <a:t> of is </a:t>
            </a:r>
            <a:r>
              <a:rPr lang="en-PH" sz="3000" b="1" dirty="0">
                <a:solidFill>
                  <a:srgbClr val="00B0F0"/>
                </a:solidFill>
              </a:rPr>
              <a:t>less than 0.0001 </a:t>
            </a:r>
          </a:p>
          <a:p>
            <a:pPr algn="l"/>
            <a:r>
              <a:rPr lang="en-PH" sz="3000" dirty="0"/>
              <a:t>and conclude that there is evidence to suggest that the average height of men in the Philippines is greater than </a:t>
            </a:r>
            <a:r>
              <a:rPr lang="en-PH" sz="3000" b="1" dirty="0"/>
              <a:t>5'4".</a:t>
            </a:r>
          </a:p>
        </p:txBody>
      </p:sp>
    </p:spTree>
    <p:extLst>
      <p:ext uri="{BB962C8B-B14F-4D97-AF65-F5344CB8AC3E}">
        <p14:creationId xmlns:p14="http://schemas.microsoft.com/office/powerpoint/2010/main" val="5438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F0"/>
                </a:solidFill>
              </a:rPr>
              <a:t>Confidence intervals </a:t>
            </a:r>
            <a:r>
              <a:rPr lang="en-PH" sz="3000" dirty="0"/>
              <a:t>are one of the two most common types of statistical inference. </a:t>
            </a:r>
          </a:p>
          <a:p>
            <a:endParaRPr lang="en-PH" sz="3000" dirty="0"/>
          </a:p>
          <a:p>
            <a:r>
              <a:rPr lang="en-PH" sz="3000" dirty="0"/>
              <a:t>Researchers use a confidence interval when their goal is to </a:t>
            </a:r>
            <a:r>
              <a:rPr lang="en-PH" sz="3000" b="1" dirty="0">
                <a:solidFill>
                  <a:srgbClr val="00B0F0"/>
                </a:solidFill>
              </a:rPr>
              <a:t>estimate a population parameter</a:t>
            </a:r>
            <a:r>
              <a:rPr lang="en-PH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Other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7" y="1354768"/>
            <a:ext cx="1133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https://</a:t>
            </a:r>
            <a:r>
              <a:rPr lang="en-PH" sz="3000" dirty="0" err="1"/>
              <a:t>online.stat.psu.edu</a:t>
            </a:r>
            <a:r>
              <a:rPr lang="en-PH" sz="3000" dirty="0"/>
              <a:t>/stat200/lesson/9/9.2/9.2.2/9.2.2.1/9.2.2.1.3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9370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 second common type of inference, called a </a:t>
            </a:r>
            <a:r>
              <a:rPr lang="en-PH" sz="3000" b="1" dirty="0">
                <a:solidFill>
                  <a:srgbClr val="7030A0"/>
                </a:solidFill>
              </a:rPr>
              <a:t>test of significance</a:t>
            </a:r>
            <a:r>
              <a:rPr lang="en-PH" sz="3000" dirty="0"/>
              <a:t>, has a different goal: </a:t>
            </a:r>
          </a:p>
          <a:p>
            <a:endParaRPr lang="en-PH" sz="3000" dirty="0"/>
          </a:p>
          <a:p>
            <a:r>
              <a:rPr lang="en-PH" sz="4000" b="1" i="1" dirty="0">
                <a:solidFill>
                  <a:srgbClr val="00B0F0"/>
                </a:solidFill>
              </a:rPr>
              <a:t>To assess the evidence </a:t>
            </a:r>
            <a:r>
              <a:rPr lang="en-PH" sz="4000" i="1" dirty="0"/>
              <a:t>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42558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050967"/>
            <a:ext cx="11273589" cy="4523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Recap of Statistical Inference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Test of Significance and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Null and Alternate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Steps of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endParaRPr lang="en-PH" sz="4500" b="1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FE95D5E-0829-27E7-2F47-74E6B14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664" y="1077687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 test of significance is a formal procedure for comparing observed data with a claim (</a:t>
            </a:r>
            <a:r>
              <a:rPr lang="en-PH" sz="3000" b="1" dirty="0">
                <a:solidFill>
                  <a:srgbClr val="00B0F0"/>
                </a:solidFill>
              </a:rPr>
              <a:t>also called a hypothesis</a:t>
            </a:r>
            <a:r>
              <a:rPr lang="en-PH" sz="3000" dirty="0"/>
              <a:t>), the truth of which is being assessed. </a:t>
            </a:r>
          </a:p>
          <a:p>
            <a:endParaRPr lang="en-PH" sz="3000" dirty="0"/>
          </a:p>
          <a:p>
            <a:r>
              <a:rPr lang="en-US" sz="3000" dirty="0"/>
              <a:t>The first step in conducting a test of statistical significance is to </a:t>
            </a:r>
            <a:r>
              <a:rPr lang="en-US" sz="3000" b="1" dirty="0">
                <a:solidFill>
                  <a:srgbClr val="7030A0"/>
                </a:solidFill>
              </a:rPr>
              <a:t>state the hypothesis.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069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today’s data-driven world, decisions are based on data all the time</a:t>
            </a:r>
          </a:p>
          <a:p>
            <a:endParaRPr lang="en-PH" sz="3000" dirty="0"/>
          </a:p>
          <a:p>
            <a:r>
              <a:rPr lang="en-PH" sz="3000" dirty="0"/>
              <a:t>Hypothesis plays a crucial role in that process, whether it may be making business decisions, in the health sector, academia, or in quality improvement. </a:t>
            </a:r>
          </a:p>
          <a:p>
            <a:endParaRPr lang="en-PH" sz="3000" dirty="0"/>
          </a:p>
          <a:p>
            <a:r>
              <a:rPr lang="en-PH" sz="3000" dirty="0"/>
              <a:t>Without hypothesis and hypothesis tests, you risk drawing the </a:t>
            </a:r>
            <a:r>
              <a:rPr lang="en-PH" sz="3000" b="1" dirty="0">
                <a:solidFill>
                  <a:srgbClr val="FF0000"/>
                </a:solidFill>
              </a:rPr>
              <a:t>wrong conclusions </a:t>
            </a:r>
            <a:r>
              <a:rPr lang="en-PH" sz="3000" dirty="0"/>
              <a:t>and </a:t>
            </a:r>
            <a:r>
              <a:rPr lang="en-PH" sz="3000" b="1" dirty="0">
                <a:solidFill>
                  <a:srgbClr val="FF0000"/>
                </a:solidFill>
              </a:rPr>
              <a:t>making bad decisions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7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Hypothesis Testing </a:t>
            </a:r>
            <a:r>
              <a:rPr lang="en-PH" sz="3000" b="1" dirty="0"/>
              <a:t>puts our assumptions about a population parameter to the test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It is used to estimate the relationship between two statistical variables. Real life examples include:</a:t>
            </a:r>
          </a:p>
          <a:p>
            <a:endParaRPr lang="en-PH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A teacher assumes that 60% of his college's students come from lower-middle-class families.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A doctor believes that 3D (Diet, Dose, and Discipline) is 90% effective for diabetic patients.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203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How Hypothesis Testing Works?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Measurements and analyses are conducted on a </a:t>
            </a:r>
            <a:r>
              <a:rPr lang="en-PH" sz="3000" b="1" dirty="0">
                <a:solidFill>
                  <a:srgbClr val="00B0F0"/>
                </a:solidFill>
              </a:rPr>
              <a:t>random sample </a:t>
            </a:r>
            <a:r>
              <a:rPr lang="en-PH" sz="3000" dirty="0"/>
              <a:t>of the population to test a theory.</a:t>
            </a:r>
          </a:p>
          <a:p>
            <a:endParaRPr lang="en-PH" sz="3000" dirty="0"/>
          </a:p>
          <a:p>
            <a:r>
              <a:rPr lang="en-US" sz="3000" dirty="0"/>
              <a:t>In hypothesis testing, a decision between two alternatives must be made. </a:t>
            </a:r>
          </a:p>
          <a:p>
            <a:endParaRPr lang="en-US" sz="3000" dirty="0"/>
          </a:p>
          <a:p>
            <a:r>
              <a:rPr lang="en-US" sz="3000" dirty="0"/>
              <a:t>One of which is called the </a:t>
            </a:r>
            <a:r>
              <a:rPr lang="en-US" sz="3000" b="1" dirty="0">
                <a:solidFill>
                  <a:srgbClr val="00B050"/>
                </a:solidFill>
              </a:rPr>
              <a:t>null hypothesis </a:t>
            </a:r>
            <a:r>
              <a:rPr lang="en-US" sz="3000" dirty="0"/>
              <a:t>and the other the </a:t>
            </a:r>
            <a:r>
              <a:rPr lang="en-US" sz="3000" b="1" dirty="0">
                <a:solidFill>
                  <a:srgbClr val="FF0000"/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391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2592</TotalTime>
  <Words>1266</Words>
  <Application>Microsoft Macintosh PowerPoint</Application>
  <PresentationFormat>Widescreen</PresentationFormat>
  <Paragraphs>338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Test of Significance</vt:lpstr>
      <vt:lpstr>Outline</vt:lpstr>
      <vt:lpstr>Recap: Statistical Inference</vt:lpstr>
      <vt:lpstr>Recap: Statistical Inference</vt:lpstr>
      <vt:lpstr>PowerPoint Presentation</vt:lpstr>
      <vt:lpstr>Test of Significance</vt:lpstr>
      <vt:lpstr>Hypothesis Testing</vt:lpstr>
      <vt:lpstr>Hypothesis Testing</vt:lpstr>
      <vt:lpstr>How Hypothesis Testing Works?</vt:lpstr>
      <vt:lpstr>PowerPoint Presentation</vt:lpstr>
      <vt:lpstr>Null Hypothesis</vt:lpstr>
      <vt:lpstr>PowerPoint Presentation</vt:lpstr>
      <vt:lpstr>Alternative Hypothesis</vt:lpstr>
      <vt:lpstr>PowerPoint Presentation</vt:lpstr>
      <vt:lpstr>Court Trial Example</vt:lpstr>
      <vt:lpstr>Court Trial Example</vt:lpstr>
      <vt:lpstr>Court Trial Example</vt:lpstr>
      <vt:lpstr>Hand Sanitizer Example</vt:lpstr>
      <vt:lpstr>Test of Significance</vt:lpstr>
      <vt:lpstr>PowerPoint Presentation</vt:lpstr>
      <vt:lpstr>Steps of Hypothesis Testing</vt:lpstr>
      <vt:lpstr>Step 1: Specify your Null and Alternate Hypothesis</vt:lpstr>
      <vt:lpstr>Step 2: Gather your data</vt:lpstr>
      <vt:lpstr>Step 3: Conduct a statistical test</vt:lpstr>
      <vt:lpstr>Step 3: Conduct a statistical test</vt:lpstr>
      <vt:lpstr>Step 3: Conduct a statistical test</vt:lpstr>
      <vt:lpstr>Step 4: Determine Rejection Of Your Null Hypothesis</vt:lpstr>
      <vt:lpstr>Step 4: Determine Rejection Of Your Null Hypothesis</vt:lpstr>
      <vt:lpstr>Step 4: Present your Results</vt:lpstr>
      <vt:lpstr>Other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646</cp:revision>
  <dcterms:created xsi:type="dcterms:W3CDTF">2022-05-11T03:47:05Z</dcterms:created>
  <dcterms:modified xsi:type="dcterms:W3CDTF">2023-11-04T00:39:41Z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