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7" r:id="rId5"/>
    <p:sldId id="283" r:id="rId6"/>
    <p:sldId id="284" r:id="rId7"/>
    <p:sldId id="285" r:id="rId8"/>
    <p:sldId id="286" r:id="rId9"/>
    <p:sldId id="297" r:id="rId10"/>
    <p:sldId id="287" r:id="rId11"/>
    <p:sldId id="288" r:id="rId12"/>
    <p:sldId id="289" r:id="rId13"/>
    <p:sldId id="290" r:id="rId14"/>
    <p:sldId id="298" r:id="rId15"/>
    <p:sldId id="291" r:id="rId16"/>
    <p:sldId id="292" r:id="rId17"/>
    <p:sldId id="293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102" autoAdjust="0"/>
  </p:normalViewPr>
  <p:slideViewPr>
    <p:cSldViewPr snapToGrid="0">
      <p:cViewPr varScale="1">
        <p:scale>
          <a:sx n="119" d="100"/>
          <a:sy n="119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5803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8537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0465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686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2917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1901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1134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570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280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827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481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0188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004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5293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0852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136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11/4/23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Students Test or t-test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80642" y="1350196"/>
            <a:ext cx="11273589" cy="9682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000" dirty="0">
                <a:latin typeface="+mn-lt"/>
              </a:rPr>
              <a:t>A 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one sample t-test </a:t>
            </a:r>
            <a:r>
              <a:rPr lang="en-PH" sz="3000" dirty="0">
                <a:latin typeface="+mn-lt"/>
              </a:rPr>
              <a:t>tests the mean of a single group against a known mean.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Types of t-test</a:t>
            </a:r>
            <a:endParaRPr lang="en-PH" sz="5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2D233-103A-DF62-0A4C-1EAE0D9F8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56" y="2278495"/>
            <a:ext cx="4194088" cy="369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4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What is a t-test?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Types of t-test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Examples of t-test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9935227" cy="718459"/>
          </a:xfrm>
        </p:spPr>
        <p:txBody>
          <a:bodyPr>
            <a:noAutofit/>
          </a:bodyPr>
          <a:lstStyle/>
          <a:p>
            <a:pPr algn="l"/>
            <a:endParaRPr lang="en-PH" sz="4500" b="1" dirty="0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18DB3228-98D9-0E55-467D-94C3A3538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2015" y="1843806"/>
            <a:ext cx="673335" cy="673335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DD833D4-D2D4-36B5-1B8B-B195B14F9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8682" y="1047166"/>
            <a:ext cx="673335" cy="6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9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80642" y="1350196"/>
            <a:ext cx="11273589" cy="9682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000" dirty="0">
                <a:latin typeface="+mn-lt"/>
              </a:rPr>
              <a:t>Calculate a t-test for the following data of the number of times people prefer coffee or tea in five time intervals.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Paired sample t-test example</a:t>
            </a:r>
            <a:endParaRPr lang="en-PH" sz="5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FD51DB-0721-0FC1-A6BF-CA7BF45AE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58170"/>
              </p:ext>
            </p:extLst>
          </p:nvPr>
        </p:nvGraphicFramePr>
        <p:xfrm>
          <a:off x="2031999" y="2650924"/>
          <a:ext cx="81280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18083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2643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3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6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7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2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3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120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40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80642" y="1350196"/>
            <a:ext cx="11273589" cy="9682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000" dirty="0">
                <a:latin typeface="+mn-lt"/>
              </a:rPr>
              <a:t>Calculate a t-test for the following data of the number of times people prefer coffee or tea in five time intervals.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Paired sample t-test example</a:t>
            </a:r>
            <a:endParaRPr lang="en-PH" sz="5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EDE5B-DAA0-5CEA-6412-14754BC8A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2" y="2780815"/>
            <a:ext cx="3757072" cy="21118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D3E1CE-CB9A-6F91-7CD1-BFFE110F8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049" y="2306513"/>
            <a:ext cx="2164490" cy="36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4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80642" y="1350196"/>
            <a:ext cx="11273589" cy="9682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000" dirty="0">
                <a:latin typeface="+mn-lt"/>
              </a:rPr>
              <a:t>Calculate a t-test for the following data of the number of times people prefer coffee or tea in five time intervals.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Paired sample t-test example</a:t>
            </a:r>
            <a:endParaRPr lang="en-PH" sz="5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EDE5B-DAA0-5CEA-6412-14754BC8A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2" y="2780815"/>
            <a:ext cx="3757072" cy="2111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BB2AF9-25BA-BCC8-089C-1CDD560762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72" y="2737967"/>
            <a:ext cx="54102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3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4" y="1516449"/>
            <a:ext cx="11273589" cy="2778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000" dirty="0">
                <a:latin typeface="+mn-lt"/>
              </a:rPr>
              <a:t>A company wants to improve its sales. The previous sales data indicated that the average sale of 25 salesmen was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$50 per transaction</a:t>
            </a:r>
            <a:r>
              <a:rPr lang="en-PH" sz="3000" dirty="0">
                <a:latin typeface="+mn-lt"/>
              </a:rPr>
              <a:t>.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dirty="0">
                <a:latin typeface="+mn-lt"/>
              </a:rPr>
              <a:t>After training, the recent data showed an average sale of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$80 per transaction</a:t>
            </a:r>
            <a:r>
              <a:rPr lang="en-PH" sz="3000" dirty="0">
                <a:latin typeface="+mn-lt"/>
              </a:rPr>
              <a:t>. If the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standard deviation is $15</a:t>
            </a:r>
            <a:r>
              <a:rPr lang="en-PH" sz="3000" dirty="0">
                <a:latin typeface="+mn-lt"/>
              </a:rPr>
              <a:t>, find the t-score.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dirty="0">
                <a:latin typeface="+mn-lt"/>
              </a:rPr>
              <a:t>Has the training provided improved the sales?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Independent sample t-test example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201700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Independent sample t-test example</a:t>
            </a:r>
            <a:endParaRPr lang="en-PH" sz="5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79AFE-5FF8-0D13-83E9-73F8A48EC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19" y="1463321"/>
            <a:ext cx="9712159" cy="429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37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Independent sample t-test example</a:t>
            </a:r>
            <a:endParaRPr lang="en-PH" sz="5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30116-D093-9325-E9D5-7B290B160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196" y="3269049"/>
            <a:ext cx="6857608" cy="270270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C53685-C0E2-AFFF-C3E2-06BC6D5DD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4000"/>
              </p:ext>
            </p:extLst>
          </p:nvPr>
        </p:nvGraphicFramePr>
        <p:xfrm>
          <a:off x="1249080" y="1270749"/>
          <a:ext cx="9693838" cy="1752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84834">
                  <a:extLst>
                    <a:ext uri="{9D8B030D-6E8A-4147-A177-3AD203B41FA5}">
                      <a16:colId xmlns:a16="http://schemas.microsoft.com/office/drawing/2014/main" val="2363525570"/>
                    </a:ext>
                  </a:extLst>
                </a:gridCol>
                <a:gridCol w="1384834">
                  <a:extLst>
                    <a:ext uri="{9D8B030D-6E8A-4147-A177-3AD203B41FA5}">
                      <a16:colId xmlns:a16="http://schemas.microsoft.com/office/drawing/2014/main" val="4021339588"/>
                    </a:ext>
                  </a:extLst>
                </a:gridCol>
                <a:gridCol w="1384834">
                  <a:extLst>
                    <a:ext uri="{9D8B030D-6E8A-4147-A177-3AD203B41FA5}">
                      <a16:colId xmlns:a16="http://schemas.microsoft.com/office/drawing/2014/main" val="2440729554"/>
                    </a:ext>
                  </a:extLst>
                </a:gridCol>
                <a:gridCol w="1384834">
                  <a:extLst>
                    <a:ext uri="{9D8B030D-6E8A-4147-A177-3AD203B41FA5}">
                      <a16:colId xmlns:a16="http://schemas.microsoft.com/office/drawing/2014/main" val="2944219943"/>
                    </a:ext>
                  </a:extLst>
                </a:gridCol>
                <a:gridCol w="1384834">
                  <a:extLst>
                    <a:ext uri="{9D8B030D-6E8A-4147-A177-3AD203B41FA5}">
                      <a16:colId xmlns:a16="http://schemas.microsoft.com/office/drawing/2014/main" val="2528427039"/>
                    </a:ext>
                  </a:extLst>
                </a:gridCol>
                <a:gridCol w="1384834">
                  <a:extLst>
                    <a:ext uri="{9D8B030D-6E8A-4147-A177-3AD203B41FA5}">
                      <a16:colId xmlns:a16="http://schemas.microsoft.com/office/drawing/2014/main" val="3672361925"/>
                    </a:ext>
                  </a:extLst>
                </a:gridCol>
                <a:gridCol w="1384834">
                  <a:extLst>
                    <a:ext uri="{9D8B030D-6E8A-4147-A177-3AD203B41FA5}">
                      <a16:colId xmlns:a16="http://schemas.microsoft.com/office/drawing/2014/main" val="281218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Degree of freedom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2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1.708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2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59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75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What is a t-test?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Types of t-test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Examples of t-test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9935227" cy="718459"/>
          </a:xfrm>
        </p:spPr>
        <p:txBody>
          <a:bodyPr>
            <a:noAutofit/>
          </a:bodyPr>
          <a:lstStyle/>
          <a:p>
            <a:pPr algn="l"/>
            <a:r>
              <a:rPr lang="en-US" sz="4500" b="1" dirty="0"/>
              <a:t>Outline</a:t>
            </a:r>
            <a:endParaRPr lang="en-PH" sz="4500" b="1" dirty="0"/>
          </a:p>
        </p:txBody>
      </p:sp>
    </p:spTree>
    <p:extLst>
      <p:ext uri="{BB962C8B-B14F-4D97-AF65-F5344CB8AC3E}">
        <p14:creationId xmlns:p14="http://schemas.microsoft.com/office/powerpoint/2010/main" val="118141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000" dirty="0">
                <a:latin typeface="+mn-lt"/>
              </a:rPr>
              <a:t>The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t-test</a:t>
            </a:r>
            <a:r>
              <a:rPr lang="en-PH" sz="3000" b="1" dirty="0">
                <a:latin typeface="+mn-lt"/>
              </a:rPr>
              <a:t> </a:t>
            </a:r>
            <a:r>
              <a:rPr lang="en-PH" sz="3000" dirty="0">
                <a:latin typeface="+mn-lt"/>
              </a:rPr>
              <a:t>tells you how significant the differences between group means are.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dirty="0">
                <a:latin typeface="+mn-lt"/>
              </a:rPr>
              <a:t>It lets you know if those differences in means could have </a:t>
            </a:r>
            <a:r>
              <a:rPr lang="en-PH" sz="3000" b="1" dirty="0">
                <a:solidFill>
                  <a:srgbClr val="00B050"/>
                </a:solidFill>
                <a:latin typeface="+mn-lt"/>
              </a:rPr>
              <a:t>happened by </a:t>
            </a:r>
            <a:r>
              <a:rPr lang="en-PH" sz="3100" b="1" dirty="0">
                <a:solidFill>
                  <a:srgbClr val="00B050"/>
                </a:solidFill>
                <a:latin typeface="+mn-lt"/>
              </a:rPr>
              <a:t>chance</a:t>
            </a:r>
            <a:r>
              <a:rPr lang="en-PH" sz="3000" dirty="0">
                <a:latin typeface="+mn-lt"/>
              </a:rPr>
              <a:t>.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dirty="0">
                <a:latin typeface="+mn-lt"/>
              </a:rPr>
              <a:t>The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t-test</a:t>
            </a:r>
            <a:r>
              <a:rPr lang="en-PH" sz="3000" dirty="0">
                <a:latin typeface="+mn-lt"/>
              </a:rPr>
              <a:t> is usually used when data sets follow a normal distribution but you don’t know the population variance.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endParaRPr lang="en-PH" sz="30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t-test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177826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000" dirty="0">
                <a:latin typeface="+mn-lt"/>
              </a:rPr>
              <a:t>The 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t-score</a:t>
            </a:r>
            <a:r>
              <a:rPr lang="en-PH" sz="3000" b="1" dirty="0">
                <a:latin typeface="+mn-lt"/>
              </a:rPr>
              <a:t> </a:t>
            </a:r>
            <a:r>
              <a:rPr lang="en-PH" sz="3000" dirty="0">
                <a:latin typeface="+mn-lt"/>
              </a:rPr>
              <a:t>is a ratio between the difference between two groups and the difference within the groups.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PH" sz="3000" dirty="0">
              <a:latin typeface="+mn-lt"/>
            </a:endParaRPr>
          </a:p>
          <a:p>
            <a:pPr algn="l"/>
            <a:r>
              <a:rPr lang="en-PH" sz="3000" b="1" dirty="0">
                <a:solidFill>
                  <a:srgbClr val="FF0000"/>
                </a:solidFill>
                <a:latin typeface="+mn-lt"/>
              </a:rPr>
              <a:t>Larger t-scores</a:t>
            </a:r>
            <a:r>
              <a:rPr lang="en-PH" sz="3000" dirty="0">
                <a:latin typeface="+mn-lt"/>
              </a:rPr>
              <a:t> = more difference between groups. 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b="1" dirty="0">
                <a:solidFill>
                  <a:srgbClr val="00B050"/>
                </a:solidFill>
                <a:latin typeface="+mn-lt"/>
              </a:rPr>
              <a:t>Smaller t-scores </a:t>
            </a:r>
            <a:r>
              <a:rPr lang="en-PH" sz="3000" dirty="0">
                <a:latin typeface="+mn-lt"/>
              </a:rPr>
              <a:t>= more similarity between groups.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PH" sz="3000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PH" sz="3000" dirty="0">
              <a:latin typeface="+mn-lt"/>
            </a:endParaRPr>
          </a:p>
          <a:p>
            <a:pPr algn="l"/>
            <a:endParaRPr lang="en-PH" sz="3000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PH" sz="30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t-score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60359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7216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000" dirty="0">
                <a:latin typeface="+mn-lt"/>
              </a:rPr>
              <a:t>Every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t-score</a:t>
            </a:r>
            <a:r>
              <a:rPr lang="en-PH" sz="3000" dirty="0">
                <a:latin typeface="+mn-lt"/>
              </a:rPr>
              <a:t> has a </a:t>
            </a:r>
            <a:r>
              <a:rPr lang="en-PH" sz="3000" b="1" dirty="0">
                <a:solidFill>
                  <a:srgbClr val="7030A0"/>
                </a:solidFill>
                <a:latin typeface="+mn-lt"/>
              </a:rPr>
              <a:t>p-value</a:t>
            </a:r>
            <a:r>
              <a:rPr lang="en-PH" sz="3000" dirty="0">
                <a:latin typeface="+mn-lt"/>
              </a:rPr>
              <a:t> to go with it.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dirty="0">
                <a:latin typeface="+mn-lt"/>
              </a:rPr>
              <a:t>A </a:t>
            </a:r>
            <a:r>
              <a:rPr lang="en-PH" sz="3000" b="1" dirty="0">
                <a:solidFill>
                  <a:srgbClr val="7030A0"/>
                </a:solidFill>
                <a:latin typeface="+mn-lt"/>
              </a:rPr>
              <a:t>p-value</a:t>
            </a:r>
            <a:r>
              <a:rPr lang="en-PH" sz="3000" dirty="0">
                <a:latin typeface="+mn-lt"/>
              </a:rPr>
              <a:t> from a t-test is the probability that the results from your sample data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occurred by chance</a:t>
            </a:r>
            <a:r>
              <a:rPr lang="en-PH" sz="3000" dirty="0">
                <a:latin typeface="+mn-lt"/>
              </a:rPr>
              <a:t>.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b="1" dirty="0">
                <a:solidFill>
                  <a:srgbClr val="FF0000"/>
                </a:solidFill>
                <a:latin typeface="+mn-lt"/>
              </a:rPr>
              <a:t>Low p-values </a:t>
            </a:r>
            <a:r>
              <a:rPr lang="en-PH" sz="3000" dirty="0">
                <a:latin typeface="+mn-lt"/>
              </a:rPr>
              <a:t>indicate your data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did not occur by chance</a:t>
            </a:r>
            <a:r>
              <a:rPr lang="en-PH" sz="3000" dirty="0">
                <a:latin typeface="+mn-lt"/>
              </a:rPr>
              <a:t>.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dirty="0">
                <a:latin typeface="+mn-lt"/>
              </a:rPr>
              <a:t>For example, a </a:t>
            </a:r>
            <a:r>
              <a:rPr lang="en-PH" sz="3000" b="1" dirty="0">
                <a:solidFill>
                  <a:srgbClr val="7030A0"/>
                </a:solidFill>
                <a:latin typeface="+mn-lt"/>
              </a:rPr>
              <a:t>p-value</a:t>
            </a:r>
            <a:r>
              <a:rPr lang="en-PH" sz="3000" dirty="0">
                <a:latin typeface="+mn-lt"/>
              </a:rPr>
              <a:t> of .01 means that there is only a </a:t>
            </a:r>
            <a:r>
              <a:rPr lang="en-PH" sz="3000" b="1" dirty="0">
                <a:solidFill>
                  <a:srgbClr val="FF0000"/>
                </a:solidFill>
                <a:latin typeface="+mn-lt"/>
              </a:rPr>
              <a:t>1% probability</a:t>
            </a:r>
            <a:r>
              <a:rPr lang="en-PH" sz="3000" dirty="0">
                <a:latin typeface="+mn-lt"/>
              </a:rPr>
              <a:t> that the results from an experiment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happened by chance</a:t>
            </a:r>
            <a:r>
              <a:rPr lang="en-PH" sz="3000" dirty="0">
                <a:latin typeface="+mn-lt"/>
              </a:rPr>
              <a:t>.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endParaRPr lang="en-PH" sz="30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t-scores and p-values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399192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What is a t-test?</a:t>
            </a:r>
          </a:p>
          <a:p>
            <a:pPr algn="l"/>
            <a:endParaRPr lang="en-US" sz="29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Types of t-test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Examples of t-test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9935227" cy="718459"/>
          </a:xfrm>
        </p:spPr>
        <p:txBody>
          <a:bodyPr>
            <a:noAutofit/>
          </a:bodyPr>
          <a:lstStyle/>
          <a:p>
            <a:pPr algn="l"/>
            <a:endParaRPr lang="en-PH" sz="4500" b="1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A6BEF714-ECDA-ED82-EA83-1EE49846C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4437" y="1077687"/>
            <a:ext cx="673335" cy="6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2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516449"/>
            <a:ext cx="11273589" cy="2211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itchFamily="2" charset="2"/>
              <a:buChar char="Ø"/>
            </a:pPr>
            <a:r>
              <a:rPr lang="en-PH" sz="3000" dirty="0">
                <a:latin typeface="+mn-lt"/>
              </a:rPr>
              <a:t>An 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independent samples t-test 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PH" sz="3000" dirty="0"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PH" sz="3000" dirty="0">
                <a:latin typeface="+mn-lt"/>
              </a:rPr>
              <a:t>A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paired sample t-test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PH" sz="3000" dirty="0"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PH" sz="3000" dirty="0">
                <a:latin typeface="+mn-lt"/>
              </a:rPr>
              <a:t>A 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one sample t-test</a:t>
            </a:r>
            <a:endParaRPr lang="en-PH" sz="30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Types of t-test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39895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7216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000" dirty="0">
                <a:latin typeface="+mn-lt"/>
              </a:rPr>
              <a:t>An 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independent samples t-test </a:t>
            </a:r>
            <a:r>
              <a:rPr lang="en-PH" sz="3000" dirty="0">
                <a:latin typeface="+mn-lt"/>
              </a:rPr>
              <a:t>compares the means for two groups.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PH" sz="3000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PH" sz="3000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PH" sz="3000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PH" sz="3000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PH" sz="3000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PH" sz="3000" dirty="0">
              <a:latin typeface="+mn-lt"/>
            </a:endParaRPr>
          </a:p>
          <a:p>
            <a:pPr algn="l"/>
            <a:endParaRPr lang="en-PH" sz="3000" dirty="0">
              <a:latin typeface="+mn-lt"/>
            </a:endParaRPr>
          </a:p>
          <a:p>
            <a:pPr algn="l"/>
            <a:endParaRPr lang="en-PH" sz="3000" dirty="0">
              <a:latin typeface="+mn-lt"/>
            </a:endParaRPr>
          </a:p>
          <a:p>
            <a:pPr algn="l"/>
            <a:endParaRPr lang="en-PH" sz="30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Types of t-test</a:t>
            </a:r>
            <a:endParaRPr lang="en-PH" sz="5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1F334-2E32-17D9-6084-2B6C712BF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37" y="1948924"/>
            <a:ext cx="5394923" cy="409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5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80642" y="1350196"/>
            <a:ext cx="11273589" cy="9682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000" dirty="0">
                <a:latin typeface="+mn-lt"/>
              </a:rPr>
              <a:t>A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paired sample t-test </a:t>
            </a:r>
            <a:r>
              <a:rPr lang="en-PH" sz="3000" dirty="0">
                <a:latin typeface="+mn-lt"/>
              </a:rPr>
              <a:t>compares means from the same group at different times (say, one year apart).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Types of t-test</a:t>
            </a:r>
            <a:endParaRPr lang="en-PH" sz="5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37A68-D001-664D-E3DE-62699A68F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2" y="2484670"/>
            <a:ext cx="3757072" cy="2111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85B37-1811-7E1D-CDA3-1592765C2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156" y="2484670"/>
            <a:ext cx="5082960" cy="34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2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2376</TotalTime>
  <Words>508</Words>
  <Application>Microsoft Macintosh PowerPoint</Application>
  <PresentationFormat>Widescreen</PresentationFormat>
  <Paragraphs>230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Calibri Light (Headings)</vt:lpstr>
      <vt:lpstr>Wingdings</vt:lpstr>
      <vt:lpstr>Office Theme</vt:lpstr>
      <vt:lpstr>Students Test or t-test</vt:lpstr>
      <vt:lpstr>Outline</vt:lpstr>
      <vt:lpstr>t-test</vt:lpstr>
      <vt:lpstr>t-score</vt:lpstr>
      <vt:lpstr>t-scores and p-values</vt:lpstr>
      <vt:lpstr>PowerPoint Presentation</vt:lpstr>
      <vt:lpstr>Types of t-test</vt:lpstr>
      <vt:lpstr>Types of t-test</vt:lpstr>
      <vt:lpstr>Types of t-test</vt:lpstr>
      <vt:lpstr>Types of t-test</vt:lpstr>
      <vt:lpstr>PowerPoint Presentation</vt:lpstr>
      <vt:lpstr>Paired sample t-test example</vt:lpstr>
      <vt:lpstr>Paired sample t-test example</vt:lpstr>
      <vt:lpstr>Paired sample t-test example</vt:lpstr>
      <vt:lpstr>Independent sample t-test example</vt:lpstr>
      <vt:lpstr>Independent sample t-test example</vt:lpstr>
      <vt:lpstr>Independent sample t-test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542</cp:revision>
  <dcterms:created xsi:type="dcterms:W3CDTF">2022-05-11T03:47:05Z</dcterms:created>
  <dcterms:modified xsi:type="dcterms:W3CDTF">2023-11-04T00:57:20Z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