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7" r:id="rId5"/>
    <p:sldId id="411" r:id="rId6"/>
    <p:sldId id="434" r:id="rId7"/>
    <p:sldId id="432" r:id="rId8"/>
    <p:sldId id="412" r:id="rId9"/>
    <p:sldId id="413" r:id="rId10"/>
    <p:sldId id="430" r:id="rId11"/>
    <p:sldId id="422" r:id="rId12"/>
    <p:sldId id="427" r:id="rId13"/>
    <p:sldId id="429" r:id="rId14"/>
    <p:sldId id="431" r:id="rId15"/>
    <p:sldId id="435" r:id="rId16"/>
    <p:sldId id="436" r:id="rId17"/>
    <p:sldId id="437" r:id="rId18"/>
    <p:sldId id="438" r:id="rId19"/>
    <p:sldId id="439" r:id="rId20"/>
    <p:sldId id="440" r:id="rId21"/>
    <p:sldId id="441" r:id="rId22"/>
    <p:sldId id="442" r:id="rId23"/>
    <p:sldId id="444" r:id="rId24"/>
    <p:sldId id="443" r:id="rId25"/>
    <p:sldId id="445" r:id="rId26"/>
    <p:sldId id="446" r:id="rId27"/>
    <p:sldId id="447" r:id="rId28"/>
    <p:sldId id="448" r:id="rId29"/>
    <p:sldId id="449" r:id="rId30"/>
    <p:sldId id="450" r:id="rId31"/>
    <p:sldId id="45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3" autoAdjust="0"/>
    <p:restoredTop sz="94210" autoAdjust="0"/>
  </p:normalViewPr>
  <p:slideViewPr>
    <p:cSldViewPr snapToGrid="0">
      <p:cViewPr varScale="1">
        <p:scale>
          <a:sx n="104" d="100"/>
          <a:sy n="104"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rgbClr val="0070C0"/>
              </a:solidFill>
              <a:ln w="76200">
                <a:solidFill>
                  <a:srgbClr val="0070C0"/>
                </a:solidFill>
              </a:ln>
              <a:effectLst/>
            </c:spPr>
          </c:marker>
          <c:dPt>
            <c:idx val="9"/>
            <c:marker>
              <c:symbol val="circle"/>
              <c:size val="5"/>
              <c:spPr>
                <a:solidFill>
                  <a:srgbClr val="0070C0"/>
                </a:solidFill>
                <a:ln w="76200">
                  <a:solidFill>
                    <a:srgbClr val="0070C0"/>
                  </a:solidFill>
                </a:ln>
                <a:effectLst/>
              </c:spPr>
            </c:marker>
            <c:bubble3D val="0"/>
            <c:spPr>
              <a:ln w="25400" cap="rnd">
                <a:noFill/>
                <a:round/>
              </a:ln>
              <a:effectLst/>
            </c:spPr>
            <c:extLst>
              <c:ext xmlns:c16="http://schemas.microsoft.com/office/drawing/2014/chart" uri="{C3380CC4-5D6E-409C-BE32-E72D297353CC}">
                <c16:uniqueId val="{00000001-F80D-7348-8FBF-5C85B997CC65}"/>
              </c:ext>
            </c:extLst>
          </c:dPt>
          <c:xVal>
            <c:numRef>
              <c:f>Sheet1!$A$2:$A$19</c:f>
              <c:numCache>
                <c:formatCode>General</c:formatCode>
                <c:ptCount val="18"/>
                <c:pt idx="0">
                  <c:v>1</c:v>
                </c:pt>
                <c:pt idx="1">
                  <c:v>2</c:v>
                </c:pt>
                <c:pt idx="2">
                  <c:v>3</c:v>
                </c:pt>
                <c:pt idx="3">
                  <c:v>4</c:v>
                </c:pt>
                <c:pt idx="4">
                  <c:v>5</c:v>
                </c:pt>
              </c:numCache>
            </c:numRef>
          </c:xVal>
          <c:yVal>
            <c:numRef>
              <c:f>Sheet1!$B$2:$B$19</c:f>
              <c:numCache>
                <c:formatCode>General</c:formatCode>
                <c:ptCount val="18"/>
                <c:pt idx="0">
                  <c:v>2</c:v>
                </c:pt>
                <c:pt idx="1">
                  <c:v>4</c:v>
                </c:pt>
                <c:pt idx="2">
                  <c:v>5</c:v>
                </c:pt>
                <c:pt idx="3">
                  <c:v>4</c:v>
                </c:pt>
                <c:pt idx="4">
                  <c:v>5</c:v>
                </c:pt>
              </c:numCache>
            </c:numRef>
          </c:yVal>
          <c:smooth val="0"/>
          <c:extLst>
            <c:ext xmlns:c16="http://schemas.microsoft.com/office/drawing/2014/chart" uri="{C3380CC4-5D6E-409C-BE32-E72D297353CC}">
              <c16:uniqueId val="{00000002-F80D-7348-8FBF-5C85B997CC65}"/>
            </c:ext>
          </c:extLst>
        </c:ser>
        <c:ser>
          <c:idx val="1"/>
          <c:order val="1"/>
          <c:tx>
            <c:strRef>
              <c:f>Sheet1!$C$1</c:f>
              <c:strCache>
                <c:ptCount val="1"/>
                <c:pt idx="0">
                  <c:v>Y-pred</c:v>
                </c:pt>
              </c:strCache>
            </c:strRef>
          </c:tx>
          <c:spPr>
            <a:ln w="63500" cap="rnd">
              <a:solidFill>
                <a:srgbClr val="FF0000"/>
              </a:solidFill>
              <a:round/>
            </a:ln>
            <a:effectLst/>
          </c:spPr>
          <c:marker>
            <c:symbol val="circle"/>
            <c:size val="5"/>
            <c:spPr>
              <a:noFill/>
              <a:ln w="76200">
                <a:noFill/>
              </a:ln>
              <a:effectLst/>
            </c:spPr>
          </c:marker>
          <c:xVal>
            <c:numRef>
              <c:f>Sheet1!$A$2:$A$19</c:f>
              <c:numCache>
                <c:formatCode>General</c:formatCode>
                <c:ptCount val="18"/>
                <c:pt idx="0">
                  <c:v>1</c:v>
                </c:pt>
                <c:pt idx="1">
                  <c:v>2</c:v>
                </c:pt>
                <c:pt idx="2">
                  <c:v>3</c:v>
                </c:pt>
                <c:pt idx="3">
                  <c:v>4</c:v>
                </c:pt>
                <c:pt idx="4">
                  <c:v>5</c:v>
                </c:pt>
              </c:numCache>
            </c:numRef>
          </c:xVal>
          <c:yVal>
            <c:numRef>
              <c:f>Sheet1!$C$2:$C$19</c:f>
              <c:numCache>
                <c:formatCode>General</c:formatCode>
                <c:ptCount val="18"/>
                <c:pt idx="0">
                  <c:v>2.8</c:v>
                </c:pt>
                <c:pt idx="1">
                  <c:v>3.4</c:v>
                </c:pt>
                <c:pt idx="2">
                  <c:v>4</c:v>
                </c:pt>
                <c:pt idx="3">
                  <c:v>4.5999999999999996</c:v>
                </c:pt>
                <c:pt idx="4">
                  <c:v>5.2</c:v>
                </c:pt>
              </c:numCache>
            </c:numRef>
          </c:yVal>
          <c:smooth val="0"/>
          <c:extLst>
            <c:ext xmlns:c16="http://schemas.microsoft.com/office/drawing/2014/chart" uri="{C3380CC4-5D6E-409C-BE32-E72D297353CC}">
              <c16:uniqueId val="{00000003-F80D-7348-8FBF-5C85B997CC65}"/>
            </c:ext>
          </c:extLst>
        </c:ser>
        <c:dLbls>
          <c:showLegendKey val="0"/>
          <c:showVal val="0"/>
          <c:showCatName val="0"/>
          <c:showSerName val="0"/>
          <c:showPercent val="0"/>
          <c:showBubbleSize val="0"/>
        </c:dLbls>
        <c:axId val="198243231"/>
        <c:axId val="198242271"/>
      </c:scatterChart>
      <c:valAx>
        <c:axId val="198243231"/>
        <c:scaling>
          <c:orientation val="minMax"/>
          <c:max val="6"/>
          <c:min val="0"/>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6"/>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rgbClr val="0070C0"/>
              </a:solidFill>
              <a:ln w="76200">
                <a:solidFill>
                  <a:srgbClr val="0070C0"/>
                </a:solidFill>
              </a:ln>
              <a:effectLst/>
            </c:spPr>
          </c:marker>
          <c:dPt>
            <c:idx val="9"/>
            <c:marker>
              <c:symbol val="circle"/>
              <c:size val="5"/>
              <c:spPr>
                <a:solidFill>
                  <a:srgbClr val="0070C0"/>
                </a:solidFill>
                <a:ln w="76200">
                  <a:solidFill>
                    <a:srgbClr val="0070C0"/>
                  </a:solidFill>
                </a:ln>
                <a:effectLst/>
              </c:spPr>
            </c:marker>
            <c:bubble3D val="0"/>
            <c:spPr>
              <a:ln w="25400" cap="rnd">
                <a:noFill/>
                <a:round/>
              </a:ln>
              <a:effectLst/>
            </c:spPr>
            <c:extLst>
              <c:ext xmlns:c16="http://schemas.microsoft.com/office/drawing/2014/chart" uri="{C3380CC4-5D6E-409C-BE32-E72D297353CC}">
                <c16:uniqueId val="{00000001-F80D-7348-8FBF-5C85B997CC65}"/>
              </c:ext>
            </c:extLst>
          </c:dPt>
          <c:xVal>
            <c:numRef>
              <c:f>Sheet1!$A$2:$A$19</c:f>
              <c:numCache>
                <c:formatCode>General</c:formatCode>
                <c:ptCount val="18"/>
                <c:pt idx="0">
                  <c:v>5</c:v>
                </c:pt>
                <c:pt idx="1">
                  <c:v>4</c:v>
                </c:pt>
                <c:pt idx="2">
                  <c:v>3</c:v>
                </c:pt>
                <c:pt idx="3">
                  <c:v>2</c:v>
                </c:pt>
                <c:pt idx="4">
                  <c:v>1</c:v>
                </c:pt>
              </c:numCache>
            </c:numRef>
          </c:xVal>
          <c:yVal>
            <c:numRef>
              <c:f>Sheet1!$B$2:$B$19</c:f>
              <c:numCache>
                <c:formatCode>General</c:formatCode>
                <c:ptCount val="18"/>
                <c:pt idx="0">
                  <c:v>2</c:v>
                </c:pt>
                <c:pt idx="1">
                  <c:v>4</c:v>
                </c:pt>
                <c:pt idx="2">
                  <c:v>5</c:v>
                </c:pt>
                <c:pt idx="3">
                  <c:v>4</c:v>
                </c:pt>
                <c:pt idx="4">
                  <c:v>5</c:v>
                </c:pt>
              </c:numCache>
            </c:numRef>
          </c:yVal>
          <c:smooth val="0"/>
          <c:extLst>
            <c:ext xmlns:c16="http://schemas.microsoft.com/office/drawing/2014/chart" uri="{C3380CC4-5D6E-409C-BE32-E72D297353CC}">
              <c16:uniqueId val="{00000002-F80D-7348-8FBF-5C85B997CC65}"/>
            </c:ext>
          </c:extLst>
        </c:ser>
        <c:ser>
          <c:idx val="1"/>
          <c:order val="1"/>
          <c:tx>
            <c:strRef>
              <c:f>Sheet1!$C$1</c:f>
              <c:strCache>
                <c:ptCount val="1"/>
                <c:pt idx="0">
                  <c:v>Y-pred</c:v>
                </c:pt>
              </c:strCache>
            </c:strRef>
          </c:tx>
          <c:spPr>
            <a:ln w="63500" cap="rnd">
              <a:solidFill>
                <a:srgbClr val="FF0000"/>
              </a:solidFill>
              <a:round/>
            </a:ln>
            <a:effectLst/>
          </c:spPr>
          <c:marker>
            <c:symbol val="circle"/>
            <c:size val="5"/>
            <c:spPr>
              <a:noFill/>
              <a:ln w="76200">
                <a:noFill/>
              </a:ln>
              <a:effectLst/>
            </c:spPr>
          </c:marker>
          <c:xVal>
            <c:numRef>
              <c:f>Sheet1!$A$2:$A$19</c:f>
              <c:numCache>
                <c:formatCode>General</c:formatCode>
                <c:ptCount val="18"/>
                <c:pt idx="0">
                  <c:v>5</c:v>
                </c:pt>
                <c:pt idx="1">
                  <c:v>4</c:v>
                </c:pt>
                <c:pt idx="2">
                  <c:v>3</c:v>
                </c:pt>
                <c:pt idx="3">
                  <c:v>2</c:v>
                </c:pt>
                <c:pt idx="4">
                  <c:v>1</c:v>
                </c:pt>
              </c:numCache>
            </c:numRef>
          </c:xVal>
          <c:yVal>
            <c:numRef>
              <c:f>Sheet1!$C$2:$C$19</c:f>
              <c:numCache>
                <c:formatCode>General</c:formatCode>
                <c:ptCount val="18"/>
              </c:numCache>
            </c:numRef>
          </c:yVal>
          <c:smooth val="0"/>
          <c:extLst>
            <c:ext xmlns:c16="http://schemas.microsoft.com/office/drawing/2014/chart" uri="{C3380CC4-5D6E-409C-BE32-E72D297353CC}">
              <c16:uniqueId val="{00000003-F80D-7348-8FBF-5C85B997CC65}"/>
            </c:ext>
          </c:extLst>
        </c:ser>
        <c:dLbls>
          <c:showLegendKey val="0"/>
          <c:showVal val="0"/>
          <c:showCatName val="0"/>
          <c:showSerName val="0"/>
          <c:showPercent val="0"/>
          <c:showBubbleSize val="0"/>
        </c:dLbls>
        <c:axId val="198243231"/>
        <c:axId val="198242271"/>
      </c:scatterChart>
      <c:valAx>
        <c:axId val="198243231"/>
        <c:scaling>
          <c:orientation val="minMax"/>
          <c:max val="6"/>
          <c:min val="0"/>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6"/>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rgbClr val="0070C0"/>
              </a:solidFill>
              <a:ln w="76200">
                <a:solidFill>
                  <a:srgbClr val="0070C0"/>
                </a:solidFill>
              </a:ln>
              <a:effectLst/>
            </c:spPr>
          </c:marker>
          <c:dPt>
            <c:idx val="9"/>
            <c:marker>
              <c:symbol val="circle"/>
              <c:size val="5"/>
              <c:spPr>
                <a:solidFill>
                  <a:srgbClr val="0070C0"/>
                </a:solidFill>
                <a:ln w="76200">
                  <a:solidFill>
                    <a:srgbClr val="0070C0"/>
                  </a:solidFill>
                </a:ln>
                <a:effectLst/>
              </c:spPr>
            </c:marker>
            <c:bubble3D val="0"/>
            <c:spPr>
              <a:ln w="25400" cap="rnd">
                <a:noFill/>
                <a:round/>
              </a:ln>
              <a:effectLst/>
            </c:spPr>
            <c:extLst>
              <c:ext xmlns:c16="http://schemas.microsoft.com/office/drawing/2014/chart" uri="{C3380CC4-5D6E-409C-BE32-E72D297353CC}">
                <c16:uniqueId val="{00000001-F80D-7348-8FBF-5C85B997CC65}"/>
              </c:ext>
            </c:extLst>
          </c:dPt>
          <c:xVal>
            <c:numRef>
              <c:f>Sheet1!$A$2:$A$19</c:f>
              <c:numCache>
                <c:formatCode>General</c:formatCode>
                <c:ptCount val="18"/>
                <c:pt idx="0">
                  <c:v>5</c:v>
                </c:pt>
                <c:pt idx="1">
                  <c:v>1</c:v>
                </c:pt>
                <c:pt idx="2">
                  <c:v>2</c:v>
                </c:pt>
                <c:pt idx="3">
                  <c:v>2</c:v>
                </c:pt>
                <c:pt idx="4">
                  <c:v>1</c:v>
                </c:pt>
                <c:pt idx="5">
                  <c:v>3</c:v>
                </c:pt>
                <c:pt idx="6">
                  <c:v>3</c:v>
                </c:pt>
                <c:pt idx="7">
                  <c:v>4</c:v>
                </c:pt>
                <c:pt idx="8">
                  <c:v>4</c:v>
                </c:pt>
                <c:pt idx="9">
                  <c:v>5</c:v>
                </c:pt>
              </c:numCache>
            </c:numRef>
          </c:xVal>
          <c:yVal>
            <c:numRef>
              <c:f>Sheet1!$B$2:$B$19</c:f>
              <c:numCache>
                <c:formatCode>General</c:formatCode>
                <c:ptCount val="18"/>
                <c:pt idx="0">
                  <c:v>1</c:v>
                </c:pt>
                <c:pt idx="1">
                  <c:v>1</c:v>
                </c:pt>
                <c:pt idx="2">
                  <c:v>1</c:v>
                </c:pt>
                <c:pt idx="3">
                  <c:v>5</c:v>
                </c:pt>
                <c:pt idx="4">
                  <c:v>5</c:v>
                </c:pt>
                <c:pt idx="5">
                  <c:v>1</c:v>
                </c:pt>
                <c:pt idx="6">
                  <c:v>5</c:v>
                </c:pt>
                <c:pt idx="7">
                  <c:v>1</c:v>
                </c:pt>
                <c:pt idx="8">
                  <c:v>5</c:v>
                </c:pt>
                <c:pt idx="9">
                  <c:v>5</c:v>
                </c:pt>
              </c:numCache>
            </c:numRef>
          </c:yVal>
          <c:smooth val="0"/>
          <c:extLst>
            <c:ext xmlns:c16="http://schemas.microsoft.com/office/drawing/2014/chart" uri="{C3380CC4-5D6E-409C-BE32-E72D297353CC}">
              <c16:uniqueId val="{00000002-F80D-7348-8FBF-5C85B997CC65}"/>
            </c:ext>
          </c:extLst>
        </c:ser>
        <c:ser>
          <c:idx val="1"/>
          <c:order val="1"/>
          <c:tx>
            <c:strRef>
              <c:f>Sheet1!$C$1</c:f>
              <c:strCache>
                <c:ptCount val="1"/>
                <c:pt idx="0">
                  <c:v>Y-pred</c:v>
                </c:pt>
              </c:strCache>
            </c:strRef>
          </c:tx>
          <c:spPr>
            <a:ln w="63500" cap="rnd">
              <a:solidFill>
                <a:srgbClr val="FF0000"/>
              </a:solidFill>
              <a:round/>
            </a:ln>
            <a:effectLst/>
          </c:spPr>
          <c:marker>
            <c:symbol val="circle"/>
            <c:size val="5"/>
            <c:spPr>
              <a:noFill/>
              <a:ln w="76200">
                <a:noFill/>
              </a:ln>
              <a:effectLst/>
            </c:spPr>
          </c:marker>
          <c:xVal>
            <c:numRef>
              <c:f>Sheet1!$A$2:$A$19</c:f>
              <c:numCache>
                <c:formatCode>General</c:formatCode>
                <c:ptCount val="18"/>
                <c:pt idx="0">
                  <c:v>5</c:v>
                </c:pt>
                <c:pt idx="1">
                  <c:v>1</c:v>
                </c:pt>
                <c:pt idx="2">
                  <c:v>2</c:v>
                </c:pt>
                <c:pt idx="3">
                  <c:v>2</c:v>
                </c:pt>
                <c:pt idx="4">
                  <c:v>1</c:v>
                </c:pt>
                <c:pt idx="5">
                  <c:v>3</c:v>
                </c:pt>
                <c:pt idx="6">
                  <c:v>3</c:v>
                </c:pt>
                <c:pt idx="7">
                  <c:v>4</c:v>
                </c:pt>
                <c:pt idx="8">
                  <c:v>4</c:v>
                </c:pt>
                <c:pt idx="9">
                  <c:v>5</c:v>
                </c:pt>
              </c:numCache>
            </c:numRef>
          </c:xVal>
          <c:yVal>
            <c:numRef>
              <c:f>Sheet1!$C$2:$C$19</c:f>
              <c:numCache>
                <c:formatCode>General</c:formatCode>
                <c:ptCount val="18"/>
              </c:numCache>
            </c:numRef>
          </c:yVal>
          <c:smooth val="0"/>
          <c:extLst>
            <c:ext xmlns:c16="http://schemas.microsoft.com/office/drawing/2014/chart" uri="{C3380CC4-5D6E-409C-BE32-E72D297353CC}">
              <c16:uniqueId val="{00000003-F80D-7348-8FBF-5C85B997CC65}"/>
            </c:ext>
          </c:extLst>
        </c:ser>
        <c:dLbls>
          <c:showLegendKey val="0"/>
          <c:showVal val="0"/>
          <c:showCatName val="0"/>
          <c:showSerName val="0"/>
          <c:showPercent val="0"/>
          <c:showBubbleSize val="0"/>
        </c:dLbls>
        <c:axId val="198243231"/>
        <c:axId val="198242271"/>
      </c:scatterChart>
      <c:valAx>
        <c:axId val="198243231"/>
        <c:scaling>
          <c:orientation val="minMax"/>
          <c:max val="6"/>
          <c:min val="0"/>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6"/>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10/17/23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70545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72243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24955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2497739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186140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370606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538721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141061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413060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247572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415405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42936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382208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3360146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3228738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2266400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2023712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26</a:t>
            </a:fld>
            <a:endParaRPr lang="en-PH"/>
          </a:p>
        </p:txBody>
      </p:sp>
    </p:spTree>
    <p:extLst>
      <p:ext uri="{BB962C8B-B14F-4D97-AF65-F5344CB8AC3E}">
        <p14:creationId xmlns:p14="http://schemas.microsoft.com/office/powerpoint/2010/main" val="138594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27</a:t>
            </a:fld>
            <a:endParaRPr lang="en-PH"/>
          </a:p>
        </p:txBody>
      </p:sp>
    </p:spTree>
    <p:extLst>
      <p:ext uri="{BB962C8B-B14F-4D97-AF65-F5344CB8AC3E}">
        <p14:creationId xmlns:p14="http://schemas.microsoft.com/office/powerpoint/2010/main" val="923488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28</a:t>
            </a:fld>
            <a:endParaRPr lang="en-PH"/>
          </a:p>
        </p:txBody>
      </p:sp>
    </p:spTree>
    <p:extLst>
      <p:ext uri="{BB962C8B-B14F-4D97-AF65-F5344CB8AC3E}">
        <p14:creationId xmlns:p14="http://schemas.microsoft.com/office/powerpoint/2010/main" val="9596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8022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294088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51460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186038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412399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50099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427298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10/17/23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10/17/23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sz="5000" b="1" dirty="0"/>
              <a:t>Correlation</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a:xfrm>
            <a:off x="1524000" y="3827506"/>
            <a:ext cx="9144000" cy="1655762"/>
          </a:xfrm>
        </p:spPr>
        <p:txBody>
          <a:bodyPr>
            <a:normAutofit fontScale="92500" lnSpcReduction="20000"/>
          </a:bodyPr>
          <a:lstStyle/>
          <a:p>
            <a:pPr algn="l"/>
            <a:endParaRPr lang="en-PH" sz="2000" dirty="0"/>
          </a:p>
          <a:p>
            <a:pPr algn="l"/>
            <a:r>
              <a:rPr lang="en-PH" sz="2000" b="1" dirty="0"/>
              <a:t>Presented by:</a:t>
            </a:r>
          </a:p>
          <a:p>
            <a:pPr algn="l"/>
            <a:r>
              <a:rPr lang="en-PH" sz="2000" dirty="0"/>
              <a:t>Elizer Ponio Jr.</a:t>
            </a:r>
          </a:p>
          <a:p>
            <a:pPr algn="l"/>
            <a:r>
              <a:rPr lang="en-PH" sz="2000" dirty="0"/>
              <a:t>Department of Computer Science</a:t>
            </a:r>
          </a:p>
          <a:p>
            <a:pPr algn="l"/>
            <a:r>
              <a:rPr lang="en-PH" sz="20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b="1" dirty="0">
              <a:solidFill>
                <a:schemeClr val="tx1"/>
              </a:solidFill>
            </a:endParaRP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Negative Correlation</a:t>
            </a:r>
          </a:p>
        </p:txBody>
      </p:sp>
      <p:graphicFrame>
        <p:nvGraphicFramePr>
          <p:cNvPr id="5" name="Table 4">
            <a:extLst>
              <a:ext uri="{FF2B5EF4-FFF2-40B4-BE49-F238E27FC236}">
                <a16:creationId xmlns:a16="http://schemas.microsoft.com/office/drawing/2014/main" id="{CC0195BD-4A54-B5EB-4AF6-FECF263BF042}"/>
              </a:ext>
            </a:extLst>
          </p:cNvPr>
          <p:cNvGraphicFramePr>
            <a:graphicFrameLocks noGrp="1"/>
          </p:cNvGraphicFramePr>
          <p:nvPr>
            <p:extLst>
              <p:ext uri="{D42A27DB-BD31-4B8C-83A1-F6EECF244321}">
                <p14:modId xmlns:p14="http://schemas.microsoft.com/office/powerpoint/2010/main" val="2798370420"/>
              </p:ext>
            </p:extLst>
          </p:nvPr>
        </p:nvGraphicFramePr>
        <p:xfrm>
          <a:off x="459204" y="1253340"/>
          <a:ext cx="5232404" cy="2740952"/>
        </p:xfrm>
        <a:graphic>
          <a:graphicData uri="http://schemas.openxmlformats.org/drawingml/2006/table">
            <a:tbl>
              <a:tblPr firstRow="1" bandRow="1">
                <a:tableStyleId>{7E9639D4-E3E2-4D34-9284-5A2195B3D0D7}</a:tableStyleId>
              </a:tblPr>
              <a:tblGrid>
                <a:gridCol w="2616202">
                  <a:extLst>
                    <a:ext uri="{9D8B030D-6E8A-4147-A177-3AD203B41FA5}">
                      <a16:colId xmlns:a16="http://schemas.microsoft.com/office/drawing/2014/main" val="571873810"/>
                    </a:ext>
                  </a:extLst>
                </a:gridCol>
                <a:gridCol w="2616202">
                  <a:extLst>
                    <a:ext uri="{9D8B030D-6E8A-4147-A177-3AD203B41FA5}">
                      <a16:colId xmlns:a16="http://schemas.microsoft.com/office/drawing/2014/main" val="3317155875"/>
                    </a:ext>
                  </a:extLst>
                </a:gridCol>
              </a:tblGrid>
              <a:tr h="947173">
                <a:tc>
                  <a:txBody>
                    <a:bodyPr/>
                    <a:lstStyle/>
                    <a:p>
                      <a:pPr algn="ctr"/>
                      <a:r>
                        <a:rPr lang="en-US" sz="2500" b="1" dirty="0">
                          <a:solidFill>
                            <a:srgbClr val="00B0F0"/>
                          </a:solidFill>
                        </a:rPr>
                        <a:t>Price of Water</a:t>
                      </a:r>
                      <a:endParaRPr lang="en-PH" sz="2500" b="1" dirty="0">
                        <a:solidFill>
                          <a:srgbClr val="00B0F0"/>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500" b="1" dirty="0">
                          <a:solidFill>
                            <a:srgbClr val="00B050"/>
                          </a:solidFill>
                        </a:rPr>
                        <a:t> Jeepney Fare </a:t>
                      </a:r>
                      <a:endParaRPr lang="en-PH" sz="2500" b="1" baseline="-25000" dirty="0">
                        <a:solidFill>
                          <a:srgbClr val="00B05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49210">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49210">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426109">
                <a:tc>
                  <a:txBody>
                    <a:bodyPr/>
                    <a:lstStyle/>
                    <a:p>
                      <a:pPr algn="ctr"/>
                      <a:r>
                        <a:rPr lang="en-US" sz="1500" dirty="0"/>
                        <a:t>3</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49210">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0">
                <a:tc>
                  <a:txBody>
                    <a:bodyPr/>
                    <a:lstStyle/>
                    <a:p>
                      <a:pPr algn="ctr"/>
                      <a:r>
                        <a:rPr lang="en-US" sz="1500" dirty="0"/>
                        <a:t>1</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bl>
          </a:graphicData>
        </a:graphic>
      </p:graphicFrame>
      <p:grpSp>
        <p:nvGrpSpPr>
          <p:cNvPr id="6" name="Group 5">
            <a:extLst>
              <a:ext uri="{FF2B5EF4-FFF2-40B4-BE49-F238E27FC236}">
                <a16:creationId xmlns:a16="http://schemas.microsoft.com/office/drawing/2014/main" id="{094D27CE-FDD3-5CA5-A023-02442573E647}"/>
              </a:ext>
            </a:extLst>
          </p:cNvPr>
          <p:cNvGrpSpPr/>
          <p:nvPr/>
        </p:nvGrpSpPr>
        <p:grpSpPr>
          <a:xfrm>
            <a:off x="6096000" y="1253340"/>
            <a:ext cx="6026417" cy="4812646"/>
            <a:chOff x="852061" y="1401319"/>
            <a:chExt cx="9442430" cy="5781553"/>
          </a:xfrm>
        </p:grpSpPr>
        <p:sp>
          <p:nvSpPr>
            <p:cNvPr id="7" name="TextBox 6">
              <a:extLst>
                <a:ext uri="{FF2B5EF4-FFF2-40B4-BE49-F238E27FC236}">
                  <a16:creationId xmlns:a16="http://schemas.microsoft.com/office/drawing/2014/main" id="{C3CE0EA9-B6EA-9682-A9C1-08B16F1FE95D}"/>
                </a:ext>
              </a:extLst>
            </p:cNvPr>
            <p:cNvSpPr txBox="1"/>
            <p:nvPr/>
          </p:nvSpPr>
          <p:spPr>
            <a:xfrm>
              <a:off x="4472677" y="6683724"/>
              <a:ext cx="2781702" cy="499148"/>
            </a:xfrm>
            <a:prstGeom prst="rect">
              <a:avLst/>
            </a:prstGeom>
            <a:noFill/>
          </p:spPr>
          <p:txBody>
            <a:bodyPr wrap="none" rtlCol="0">
              <a:spAutoFit/>
            </a:bodyPr>
            <a:lstStyle/>
            <a:p>
              <a:r>
                <a:rPr lang="en-US" sz="2100" b="1" dirty="0">
                  <a:solidFill>
                    <a:srgbClr val="00B0F0"/>
                  </a:solidFill>
                </a:rPr>
                <a:t>Price of Water</a:t>
              </a:r>
              <a:endParaRPr lang="en-PH" sz="2100" b="1" dirty="0">
                <a:solidFill>
                  <a:srgbClr val="00B0F0"/>
                </a:solidFill>
              </a:endParaRPr>
            </a:p>
          </p:txBody>
        </p:sp>
        <p:sp>
          <p:nvSpPr>
            <p:cNvPr id="8" name="TextBox 7">
              <a:extLst>
                <a:ext uri="{FF2B5EF4-FFF2-40B4-BE49-F238E27FC236}">
                  <a16:creationId xmlns:a16="http://schemas.microsoft.com/office/drawing/2014/main" id="{6F0E581A-BD0C-7064-914C-AFA63701EDBD}"/>
                </a:ext>
              </a:extLst>
            </p:cNvPr>
            <p:cNvSpPr txBox="1"/>
            <p:nvPr/>
          </p:nvSpPr>
          <p:spPr>
            <a:xfrm rot="16200000">
              <a:off x="143438" y="3649807"/>
              <a:ext cx="1863962" cy="446715"/>
            </a:xfrm>
            <a:prstGeom prst="rect">
              <a:avLst/>
            </a:prstGeom>
            <a:noFill/>
          </p:spPr>
          <p:txBody>
            <a:bodyPr wrap="none" rtlCol="0">
              <a:spAutoFit/>
            </a:bodyPr>
            <a:lstStyle/>
            <a:p>
              <a:r>
                <a:rPr lang="en-US" sz="2100" b="1" dirty="0">
                  <a:solidFill>
                    <a:srgbClr val="00B050"/>
                  </a:solidFill>
                </a:rPr>
                <a:t>Jeepney Fare (Y)</a:t>
              </a:r>
              <a:endParaRPr lang="en-PH" sz="2100" b="1" dirty="0">
                <a:solidFill>
                  <a:srgbClr val="00B050"/>
                </a:solidFill>
              </a:endParaRPr>
            </a:p>
          </p:txBody>
        </p:sp>
        <p:graphicFrame>
          <p:nvGraphicFramePr>
            <p:cNvPr id="9" name="Chart 8">
              <a:extLst>
                <a:ext uri="{FF2B5EF4-FFF2-40B4-BE49-F238E27FC236}">
                  <a16:creationId xmlns:a16="http://schemas.microsoft.com/office/drawing/2014/main" id="{12AF2312-C495-7B99-54D5-E93CE6DF33EA}"/>
                </a:ext>
              </a:extLst>
            </p:cNvPr>
            <p:cNvGraphicFramePr/>
            <p:nvPr>
              <p:extLst>
                <p:ext uri="{D42A27DB-BD31-4B8C-83A1-F6EECF244321}">
                  <p14:modId xmlns:p14="http://schemas.microsoft.com/office/powerpoint/2010/main" val="616660646"/>
                </p:ext>
              </p:extLst>
            </p:nvPr>
          </p:nvGraphicFramePr>
          <p:xfrm>
            <a:off x="1485680" y="1401319"/>
            <a:ext cx="8808811" cy="5282405"/>
          </p:xfrm>
          <a:graphic>
            <a:graphicData uri="http://schemas.openxmlformats.org/drawingml/2006/chart">
              <c:chart xmlns:c="http://schemas.openxmlformats.org/drawingml/2006/chart" xmlns:r="http://schemas.openxmlformats.org/officeDocument/2006/relationships" r:id="rId4"/>
            </a:graphicData>
          </a:graphic>
        </p:graphicFrame>
      </p:grpSp>
      <p:cxnSp>
        <p:nvCxnSpPr>
          <p:cNvPr id="10" name="Straight Connector 9">
            <a:extLst>
              <a:ext uri="{FF2B5EF4-FFF2-40B4-BE49-F238E27FC236}">
                <a16:creationId xmlns:a16="http://schemas.microsoft.com/office/drawing/2014/main" id="{CFAFF624-00D5-24D2-8E9E-BEBC054EFFE2}"/>
              </a:ext>
            </a:extLst>
          </p:cNvPr>
          <p:cNvCxnSpPr/>
          <p:nvPr/>
        </p:nvCxnSpPr>
        <p:spPr>
          <a:xfrm>
            <a:off x="7685176" y="1801761"/>
            <a:ext cx="3582000" cy="1951200"/>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470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No Correlation</a:t>
            </a:r>
          </a:p>
        </p:txBody>
      </p:sp>
      <p:graphicFrame>
        <p:nvGraphicFramePr>
          <p:cNvPr id="5" name="Table 4">
            <a:extLst>
              <a:ext uri="{FF2B5EF4-FFF2-40B4-BE49-F238E27FC236}">
                <a16:creationId xmlns:a16="http://schemas.microsoft.com/office/drawing/2014/main" id="{CC0195BD-4A54-B5EB-4AF6-FECF263BF042}"/>
              </a:ext>
            </a:extLst>
          </p:cNvPr>
          <p:cNvGraphicFramePr>
            <a:graphicFrameLocks noGrp="1"/>
          </p:cNvGraphicFramePr>
          <p:nvPr>
            <p:extLst>
              <p:ext uri="{D42A27DB-BD31-4B8C-83A1-F6EECF244321}">
                <p14:modId xmlns:p14="http://schemas.microsoft.com/office/powerpoint/2010/main" val="3457258098"/>
              </p:ext>
            </p:extLst>
          </p:nvPr>
        </p:nvGraphicFramePr>
        <p:xfrm>
          <a:off x="459204" y="1253340"/>
          <a:ext cx="5232404" cy="2901219"/>
        </p:xfrm>
        <a:graphic>
          <a:graphicData uri="http://schemas.openxmlformats.org/drawingml/2006/table">
            <a:tbl>
              <a:tblPr firstRow="1" bandRow="1">
                <a:tableStyleId>{7E9639D4-E3E2-4D34-9284-5A2195B3D0D7}</a:tableStyleId>
              </a:tblPr>
              <a:tblGrid>
                <a:gridCol w="2616202">
                  <a:extLst>
                    <a:ext uri="{9D8B030D-6E8A-4147-A177-3AD203B41FA5}">
                      <a16:colId xmlns:a16="http://schemas.microsoft.com/office/drawing/2014/main" val="571873810"/>
                    </a:ext>
                  </a:extLst>
                </a:gridCol>
                <a:gridCol w="2616202">
                  <a:extLst>
                    <a:ext uri="{9D8B030D-6E8A-4147-A177-3AD203B41FA5}">
                      <a16:colId xmlns:a16="http://schemas.microsoft.com/office/drawing/2014/main" val="3317155875"/>
                    </a:ext>
                  </a:extLst>
                </a:gridCol>
              </a:tblGrid>
              <a:tr h="947173">
                <a:tc>
                  <a:txBody>
                    <a:bodyPr/>
                    <a:lstStyle/>
                    <a:p>
                      <a:pPr algn="ctr"/>
                      <a:r>
                        <a:rPr lang="en-US" sz="2500" b="1" dirty="0">
                          <a:solidFill>
                            <a:srgbClr val="7030A0"/>
                          </a:solidFill>
                        </a:rPr>
                        <a:t>Price of Spare Parts</a:t>
                      </a:r>
                      <a:endParaRPr lang="en-PH" sz="2500" b="1" dirty="0">
                        <a:solidFill>
                          <a:srgbClr val="7030A0"/>
                        </a:solidFill>
                      </a:endParaRP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dirty="0">
                          <a:solidFill>
                            <a:srgbClr val="FFFF00"/>
                          </a:solidFill>
                        </a:rPr>
                        <a:t>Price of Lubricant Oil</a:t>
                      </a:r>
                      <a:endParaRPr lang="en-PH" sz="2500" b="1" dirty="0">
                        <a:solidFill>
                          <a:srgbClr val="FFFF00"/>
                        </a:solidFill>
                      </a:endParaRPr>
                    </a:p>
                    <a:p>
                      <a:pPr algn="ctr"/>
                      <a:endParaRPr lang="en-PH" sz="2500" b="1" baseline="-25000" dirty="0">
                        <a:solidFill>
                          <a:srgbClr val="00B05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49210">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49210">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426109">
                <a:tc>
                  <a:txBody>
                    <a:bodyPr/>
                    <a:lstStyle/>
                    <a:p>
                      <a:pPr algn="ctr"/>
                      <a:r>
                        <a:rPr lang="en-US" sz="1500" dirty="0"/>
                        <a:t>3</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49210">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0">
                <a:tc>
                  <a:txBody>
                    <a:bodyPr/>
                    <a:lstStyle/>
                    <a:p>
                      <a:pPr algn="ctr"/>
                      <a:r>
                        <a:rPr lang="en-US" sz="1500" dirty="0"/>
                        <a:t>1</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bl>
          </a:graphicData>
        </a:graphic>
      </p:graphicFrame>
      <p:grpSp>
        <p:nvGrpSpPr>
          <p:cNvPr id="6" name="Group 5">
            <a:extLst>
              <a:ext uri="{FF2B5EF4-FFF2-40B4-BE49-F238E27FC236}">
                <a16:creationId xmlns:a16="http://schemas.microsoft.com/office/drawing/2014/main" id="{094D27CE-FDD3-5CA5-A023-02442573E647}"/>
              </a:ext>
            </a:extLst>
          </p:cNvPr>
          <p:cNvGrpSpPr/>
          <p:nvPr/>
        </p:nvGrpSpPr>
        <p:grpSpPr>
          <a:xfrm>
            <a:off x="6030808" y="1253340"/>
            <a:ext cx="6091609" cy="4812646"/>
            <a:chOff x="749913" y="1401319"/>
            <a:chExt cx="9544578" cy="5781553"/>
          </a:xfrm>
        </p:grpSpPr>
        <p:sp>
          <p:nvSpPr>
            <p:cNvPr id="7" name="TextBox 6">
              <a:extLst>
                <a:ext uri="{FF2B5EF4-FFF2-40B4-BE49-F238E27FC236}">
                  <a16:creationId xmlns:a16="http://schemas.microsoft.com/office/drawing/2014/main" id="{C3CE0EA9-B6EA-9682-A9C1-08B16F1FE95D}"/>
                </a:ext>
              </a:extLst>
            </p:cNvPr>
            <p:cNvSpPr txBox="1"/>
            <p:nvPr/>
          </p:nvSpPr>
          <p:spPr>
            <a:xfrm>
              <a:off x="4472677" y="6683724"/>
              <a:ext cx="3682179" cy="499148"/>
            </a:xfrm>
            <a:prstGeom prst="rect">
              <a:avLst/>
            </a:prstGeom>
            <a:noFill/>
          </p:spPr>
          <p:txBody>
            <a:bodyPr wrap="none" rtlCol="0">
              <a:spAutoFit/>
            </a:bodyPr>
            <a:lstStyle/>
            <a:p>
              <a:r>
                <a:rPr lang="en-US" sz="2100" b="1" dirty="0">
                  <a:solidFill>
                    <a:srgbClr val="7030A0"/>
                  </a:solidFill>
                </a:rPr>
                <a:t>Price of Spare Parts</a:t>
              </a:r>
              <a:endParaRPr lang="en-PH" sz="2100" b="1" dirty="0">
                <a:solidFill>
                  <a:srgbClr val="7030A0"/>
                </a:solidFill>
              </a:endParaRPr>
            </a:p>
          </p:txBody>
        </p:sp>
        <p:sp>
          <p:nvSpPr>
            <p:cNvPr id="8" name="TextBox 7">
              <a:extLst>
                <a:ext uri="{FF2B5EF4-FFF2-40B4-BE49-F238E27FC236}">
                  <a16:creationId xmlns:a16="http://schemas.microsoft.com/office/drawing/2014/main" id="{6F0E581A-BD0C-7064-914C-AFA63701EDBD}"/>
                </a:ext>
              </a:extLst>
            </p:cNvPr>
            <p:cNvSpPr txBox="1"/>
            <p:nvPr/>
          </p:nvSpPr>
          <p:spPr>
            <a:xfrm rot="16200000">
              <a:off x="-687234" y="3547655"/>
              <a:ext cx="3525314" cy="651019"/>
            </a:xfrm>
            <a:prstGeom prst="rect">
              <a:avLst/>
            </a:prstGeom>
            <a:noFill/>
          </p:spPr>
          <p:txBody>
            <a:bodyPr wrap="none" rtlCol="0">
              <a:spAutoFit/>
            </a:bodyPr>
            <a:lstStyle/>
            <a:p>
              <a:r>
                <a:rPr lang="en-US" sz="2100" b="1" dirty="0">
                  <a:solidFill>
                    <a:srgbClr val="FFFF00"/>
                  </a:solidFill>
                </a:rPr>
                <a:t>Price of Lubricant Oil  (Y)</a:t>
              </a:r>
              <a:endParaRPr lang="en-PH" sz="2100" b="1" dirty="0">
                <a:solidFill>
                  <a:srgbClr val="FFFF00"/>
                </a:solidFill>
              </a:endParaRPr>
            </a:p>
          </p:txBody>
        </p:sp>
        <p:graphicFrame>
          <p:nvGraphicFramePr>
            <p:cNvPr id="9" name="Chart 8">
              <a:extLst>
                <a:ext uri="{FF2B5EF4-FFF2-40B4-BE49-F238E27FC236}">
                  <a16:creationId xmlns:a16="http://schemas.microsoft.com/office/drawing/2014/main" id="{12AF2312-C495-7B99-54D5-E93CE6DF33EA}"/>
                </a:ext>
              </a:extLst>
            </p:cNvPr>
            <p:cNvGraphicFramePr/>
            <p:nvPr>
              <p:extLst>
                <p:ext uri="{D42A27DB-BD31-4B8C-83A1-F6EECF244321}">
                  <p14:modId xmlns:p14="http://schemas.microsoft.com/office/powerpoint/2010/main" val="1184233070"/>
                </p:ext>
              </p:extLst>
            </p:nvPr>
          </p:nvGraphicFramePr>
          <p:xfrm>
            <a:off x="1485680" y="1401319"/>
            <a:ext cx="8808811" cy="5282405"/>
          </p:xfrm>
          <a:graphic>
            <a:graphicData uri="http://schemas.openxmlformats.org/drawingml/2006/chart">
              <c:chart xmlns:c="http://schemas.openxmlformats.org/drawingml/2006/chart" xmlns:r="http://schemas.openxmlformats.org/officeDocument/2006/relationships" r:id="rId4"/>
            </a:graphicData>
          </a:graphic>
        </p:graphicFrame>
      </p:grpSp>
      <p:cxnSp>
        <p:nvCxnSpPr>
          <p:cNvPr id="10" name="Straight Connector 9">
            <a:extLst>
              <a:ext uri="{FF2B5EF4-FFF2-40B4-BE49-F238E27FC236}">
                <a16:creationId xmlns:a16="http://schemas.microsoft.com/office/drawing/2014/main" id="{CFAFF624-00D5-24D2-8E9E-BEBC054EFFE2}"/>
              </a:ext>
            </a:extLst>
          </p:cNvPr>
          <p:cNvCxnSpPr>
            <a:cxnSpLocks/>
          </p:cNvCxnSpPr>
          <p:nvPr/>
        </p:nvCxnSpPr>
        <p:spPr>
          <a:xfrm>
            <a:off x="7451124" y="3429000"/>
            <a:ext cx="4065373" cy="0"/>
          </a:xfrm>
          <a:prstGeom prst="line">
            <a:avLst/>
          </a:prstGeom>
          <a:ln w="635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6261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pic>
        <p:nvPicPr>
          <p:cNvPr id="3" name="Picture 2">
            <a:extLst>
              <a:ext uri="{FF2B5EF4-FFF2-40B4-BE49-F238E27FC236}">
                <a16:creationId xmlns:a16="http://schemas.microsoft.com/office/drawing/2014/main" id="{115EF298-BCA5-F23F-D002-478302112119}"/>
              </a:ext>
            </a:extLst>
          </p:cNvPr>
          <p:cNvPicPr>
            <a:picLocks noChangeAspect="1"/>
          </p:cNvPicPr>
          <p:nvPr/>
        </p:nvPicPr>
        <p:blipFill>
          <a:blip r:embed="rId4"/>
          <a:stretch>
            <a:fillRect/>
          </a:stretch>
        </p:blipFill>
        <p:spPr>
          <a:xfrm>
            <a:off x="2059872" y="339612"/>
            <a:ext cx="8072255" cy="5799929"/>
          </a:xfrm>
          <a:prstGeom prst="rect">
            <a:avLst/>
          </a:prstGeom>
        </p:spPr>
      </p:pic>
    </p:spTree>
    <p:extLst>
      <p:ext uri="{BB962C8B-B14F-4D97-AF65-F5344CB8AC3E}">
        <p14:creationId xmlns:p14="http://schemas.microsoft.com/office/powerpoint/2010/main" val="74732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pic>
        <p:nvPicPr>
          <p:cNvPr id="2" name="Content Placeholder 3">
            <a:extLst>
              <a:ext uri="{FF2B5EF4-FFF2-40B4-BE49-F238E27FC236}">
                <a16:creationId xmlns:a16="http://schemas.microsoft.com/office/drawing/2014/main" id="{8AF23261-EFB0-229B-30BA-F292C6C7FAE0}"/>
              </a:ext>
            </a:extLst>
          </p:cNvPr>
          <p:cNvPicPr>
            <a:picLocks noChangeAspect="1"/>
          </p:cNvPicPr>
          <p:nvPr/>
        </p:nvPicPr>
        <p:blipFill>
          <a:blip r:embed="rId4"/>
          <a:stretch>
            <a:fillRect/>
          </a:stretch>
        </p:blipFill>
        <p:spPr>
          <a:xfrm>
            <a:off x="213253" y="403352"/>
            <a:ext cx="5066170" cy="5429831"/>
          </a:xfrm>
          <a:prstGeom prst="rect">
            <a:avLst/>
          </a:prstGeom>
        </p:spPr>
      </p:pic>
      <p:pic>
        <p:nvPicPr>
          <p:cNvPr id="5" name="Picture 4">
            <a:extLst>
              <a:ext uri="{FF2B5EF4-FFF2-40B4-BE49-F238E27FC236}">
                <a16:creationId xmlns:a16="http://schemas.microsoft.com/office/drawing/2014/main" id="{F3374C6E-FC64-807A-40C5-1AD76DCE1FA1}"/>
              </a:ext>
            </a:extLst>
          </p:cNvPr>
          <p:cNvPicPr>
            <a:picLocks noChangeAspect="1"/>
          </p:cNvPicPr>
          <p:nvPr/>
        </p:nvPicPr>
        <p:blipFill>
          <a:blip r:embed="rId5"/>
          <a:stretch>
            <a:fillRect/>
          </a:stretch>
        </p:blipFill>
        <p:spPr>
          <a:xfrm>
            <a:off x="5715177" y="904610"/>
            <a:ext cx="6263570" cy="4727504"/>
          </a:xfrm>
          <a:prstGeom prst="rect">
            <a:avLst/>
          </a:prstGeom>
        </p:spPr>
      </p:pic>
    </p:spTree>
    <p:extLst>
      <p:ext uri="{BB962C8B-B14F-4D97-AF65-F5344CB8AC3E}">
        <p14:creationId xmlns:p14="http://schemas.microsoft.com/office/powerpoint/2010/main" val="177755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pic>
        <p:nvPicPr>
          <p:cNvPr id="2" name="Picture 1">
            <a:extLst>
              <a:ext uri="{FF2B5EF4-FFF2-40B4-BE49-F238E27FC236}">
                <a16:creationId xmlns:a16="http://schemas.microsoft.com/office/drawing/2014/main" id="{03A8A572-2374-E2E4-A2B1-7DA256C7BD45}"/>
              </a:ext>
            </a:extLst>
          </p:cNvPr>
          <p:cNvPicPr>
            <a:picLocks noChangeAspect="1"/>
          </p:cNvPicPr>
          <p:nvPr/>
        </p:nvPicPr>
        <p:blipFill>
          <a:blip r:embed="rId4"/>
          <a:stretch>
            <a:fillRect/>
          </a:stretch>
        </p:blipFill>
        <p:spPr>
          <a:xfrm>
            <a:off x="354477" y="344058"/>
            <a:ext cx="7170148" cy="5674835"/>
          </a:xfrm>
          <a:prstGeom prst="rect">
            <a:avLst/>
          </a:prstGeom>
        </p:spPr>
      </p:pic>
      <p:pic>
        <p:nvPicPr>
          <p:cNvPr id="5" name="Picture 4">
            <a:extLst>
              <a:ext uri="{FF2B5EF4-FFF2-40B4-BE49-F238E27FC236}">
                <a16:creationId xmlns:a16="http://schemas.microsoft.com/office/drawing/2014/main" id="{565AED17-F866-BCEC-AF3A-DC0DE143D187}"/>
              </a:ext>
            </a:extLst>
          </p:cNvPr>
          <p:cNvPicPr>
            <a:picLocks noChangeAspect="1"/>
          </p:cNvPicPr>
          <p:nvPr/>
        </p:nvPicPr>
        <p:blipFill rotWithShape="1">
          <a:blip r:embed="rId5"/>
          <a:srcRect l="40546" t="15598"/>
          <a:stretch/>
        </p:blipFill>
        <p:spPr>
          <a:xfrm>
            <a:off x="7749841" y="2134424"/>
            <a:ext cx="3760655" cy="2862968"/>
          </a:xfrm>
          <a:prstGeom prst="rect">
            <a:avLst/>
          </a:prstGeom>
        </p:spPr>
      </p:pic>
      <p:pic>
        <p:nvPicPr>
          <p:cNvPr id="6" name="Picture 5">
            <a:extLst>
              <a:ext uri="{FF2B5EF4-FFF2-40B4-BE49-F238E27FC236}">
                <a16:creationId xmlns:a16="http://schemas.microsoft.com/office/drawing/2014/main" id="{F322CE91-8D1A-20BD-F54A-576DD9E92AA8}"/>
              </a:ext>
            </a:extLst>
          </p:cNvPr>
          <p:cNvPicPr>
            <a:picLocks noChangeAspect="1"/>
          </p:cNvPicPr>
          <p:nvPr/>
        </p:nvPicPr>
        <p:blipFill>
          <a:blip r:embed="rId6"/>
          <a:stretch>
            <a:fillRect/>
          </a:stretch>
        </p:blipFill>
        <p:spPr>
          <a:xfrm>
            <a:off x="8247159" y="438664"/>
            <a:ext cx="3106641" cy="1421945"/>
          </a:xfrm>
          <a:prstGeom prst="rect">
            <a:avLst/>
          </a:prstGeom>
        </p:spPr>
      </p:pic>
    </p:spTree>
    <p:extLst>
      <p:ext uri="{BB962C8B-B14F-4D97-AF65-F5344CB8AC3E}">
        <p14:creationId xmlns:p14="http://schemas.microsoft.com/office/powerpoint/2010/main" val="335651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pic>
        <p:nvPicPr>
          <p:cNvPr id="3" name="Picture 2" descr="Image result for pearson correlation table interpretation">
            <a:extLst>
              <a:ext uri="{FF2B5EF4-FFF2-40B4-BE49-F238E27FC236}">
                <a16:creationId xmlns:a16="http://schemas.microsoft.com/office/drawing/2014/main" id="{DFB9CA24-1698-A9AB-F179-6EB7CC06F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93" y="1220751"/>
            <a:ext cx="8655014" cy="24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7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5" name="TextBox 4">
            <a:extLst>
              <a:ext uri="{FF2B5EF4-FFF2-40B4-BE49-F238E27FC236}">
                <a16:creationId xmlns:a16="http://schemas.microsoft.com/office/drawing/2014/main" id="{586F7F03-D4E2-7D97-C01C-9D1D6F410183}"/>
              </a:ext>
            </a:extLst>
          </p:cNvPr>
          <p:cNvSpPr txBox="1"/>
          <p:nvPr/>
        </p:nvSpPr>
        <p:spPr>
          <a:xfrm>
            <a:off x="703819" y="1300809"/>
            <a:ext cx="10784360" cy="4708981"/>
          </a:xfrm>
          <a:prstGeom prst="rect">
            <a:avLst/>
          </a:prstGeom>
          <a:noFill/>
        </p:spPr>
        <p:txBody>
          <a:bodyPr wrap="square">
            <a:spAutoFit/>
          </a:bodyPr>
          <a:lstStyle/>
          <a:p>
            <a:pPr marL="0" indent="0">
              <a:buNone/>
            </a:pPr>
            <a:r>
              <a:rPr lang="en-US" sz="3000" dirty="0"/>
              <a:t>Four things must be reported to describe a relationship:</a:t>
            </a:r>
          </a:p>
          <a:p>
            <a:pPr marL="0" indent="0">
              <a:buNone/>
            </a:pPr>
            <a:endParaRPr lang="en-US" sz="3000" dirty="0"/>
          </a:p>
          <a:p>
            <a:pPr marL="457200" indent="-457200">
              <a:buFont typeface="+mj-lt"/>
              <a:buAutoNum type="arabicPeriod"/>
            </a:pPr>
            <a:r>
              <a:rPr lang="en-US" sz="3000" dirty="0"/>
              <a:t>The </a:t>
            </a:r>
            <a:r>
              <a:rPr lang="en-US" sz="3000" b="1" dirty="0"/>
              <a:t>strength</a:t>
            </a:r>
            <a:r>
              <a:rPr lang="en-US" sz="3000" dirty="0"/>
              <a:t> of the relationship given by the correlation coefficient.</a:t>
            </a:r>
          </a:p>
          <a:p>
            <a:pPr marL="457200" indent="-457200">
              <a:buFont typeface="+mj-lt"/>
              <a:buAutoNum type="arabicPeriod"/>
            </a:pPr>
            <a:r>
              <a:rPr lang="en-US" sz="3000" dirty="0"/>
              <a:t>The </a:t>
            </a:r>
            <a:r>
              <a:rPr lang="en-US" sz="3000" b="1" dirty="0"/>
              <a:t>direction of the relationship</a:t>
            </a:r>
            <a:r>
              <a:rPr lang="en-US" sz="3000" dirty="0"/>
              <a:t>, which can be positive or negative based on the sign of the correlation coefficient.</a:t>
            </a:r>
          </a:p>
          <a:p>
            <a:pPr marL="457200" indent="-457200">
              <a:buFont typeface="+mj-lt"/>
              <a:buAutoNum type="arabicPeriod"/>
            </a:pPr>
            <a:r>
              <a:rPr lang="en-US" sz="3000" dirty="0"/>
              <a:t>The </a:t>
            </a:r>
            <a:r>
              <a:rPr lang="en-US" sz="3000" b="1" dirty="0"/>
              <a:t>shape of the relationship</a:t>
            </a:r>
            <a:r>
              <a:rPr lang="en-US" sz="3000" dirty="0"/>
              <a:t>, which must always be linear to computer a Pearson correlation coefficient.</a:t>
            </a:r>
          </a:p>
          <a:p>
            <a:pPr marL="457200" indent="-457200">
              <a:buFont typeface="+mj-lt"/>
              <a:buAutoNum type="arabicPeriod"/>
            </a:pPr>
            <a:r>
              <a:rPr lang="en-US" sz="3000" dirty="0"/>
              <a:t>Whether or not the relationship is </a:t>
            </a:r>
            <a:r>
              <a:rPr lang="en-US" sz="3000" b="1" dirty="0"/>
              <a:t>statistically significant</a:t>
            </a:r>
            <a:r>
              <a:rPr lang="en-US" sz="3000" dirty="0"/>
              <a:t>, which is based on the p-value.</a:t>
            </a:r>
            <a:endParaRPr lang="en-PH" sz="3000"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When describing relationships…</a:t>
            </a:r>
          </a:p>
        </p:txBody>
      </p:sp>
    </p:spTree>
    <p:extLst>
      <p:ext uri="{BB962C8B-B14F-4D97-AF65-F5344CB8AC3E}">
        <p14:creationId xmlns:p14="http://schemas.microsoft.com/office/powerpoint/2010/main" val="302273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5" name="TextBox 4">
            <a:extLst>
              <a:ext uri="{FF2B5EF4-FFF2-40B4-BE49-F238E27FC236}">
                <a16:creationId xmlns:a16="http://schemas.microsoft.com/office/drawing/2014/main" id="{586F7F03-D4E2-7D97-C01C-9D1D6F410183}"/>
              </a:ext>
            </a:extLst>
          </p:cNvPr>
          <p:cNvSpPr txBox="1"/>
          <p:nvPr/>
        </p:nvSpPr>
        <p:spPr>
          <a:xfrm>
            <a:off x="703819" y="1300809"/>
            <a:ext cx="10784360" cy="3785652"/>
          </a:xfrm>
          <a:prstGeom prst="rect">
            <a:avLst/>
          </a:prstGeom>
          <a:noFill/>
        </p:spPr>
        <p:txBody>
          <a:bodyPr wrap="square">
            <a:spAutoFit/>
          </a:bodyPr>
          <a:lstStyle/>
          <a:p>
            <a:pPr marL="457200" indent="-457200">
              <a:buFont typeface="+mj-lt"/>
              <a:buAutoNum type="arabicPeriod"/>
            </a:pPr>
            <a:r>
              <a:rPr lang="en-PH" sz="3000" dirty="0"/>
              <a:t>Level of measurement refers to each variable. For a Pearson correlation, </a:t>
            </a:r>
            <a:r>
              <a:rPr lang="en-PH" sz="3000" b="1" dirty="0">
                <a:solidFill>
                  <a:srgbClr val="0070C0"/>
                </a:solidFill>
              </a:rPr>
              <a:t>each variable should be continuous</a:t>
            </a:r>
            <a:r>
              <a:rPr lang="en-PH" sz="3000" dirty="0"/>
              <a:t>. </a:t>
            </a:r>
          </a:p>
          <a:p>
            <a:pPr marL="457200" indent="-457200">
              <a:buFont typeface="+mj-lt"/>
              <a:buAutoNum type="arabicPeriod"/>
            </a:pPr>
            <a:endParaRPr lang="en-PH" sz="3000" dirty="0"/>
          </a:p>
          <a:p>
            <a:pPr marL="457200" indent="-457200">
              <a:buFont typeface="+mj-lt"/>
              <a:buAutoNum type="arabicPeriod"/>
            </a:pPr>
            <a:r>
              <a:rPr lang="en-PH" sz="3000" dirty="0"/>
              <a:t>Related pairs refers to the pairs of variables. </a:t>
            </a:r>
            <a:r>
              <a:rPr lang="en-PH" sz="3000" b="1" dirty="0">
                <a:solidFill>
                  <a:srgbClr val="0070C0"/>
                </a:solidFill>
              </a:rPr>
              <a:t>Each participant or observation should have a pair of values</a:t>
            </a:r>
            <a:r>
              <a:rPr lang="en-PH" sz="3000" dirty="0"/>
              <a:t>. So if the correlation was between weight and height, then each observation used should have both a weight and a height value.</a:t>
            </a:r>
          </a:p>
          <a:p>
            <a:pPr marL="457200" indent="-457200">
              <a:buFont typeface="+mj-lt"/>
              <a:buAutoNum type="arabicPeriod"/>
            </a:pPr>
            <a:endParaRPr lang="en-PH" sz="3000"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Assumptions for Pearson Correlation</a:t>
            </a:r>
          </a:p>
        </p:txBody>
      </p:sp>
    </p:spTree>
    <p:extLst>
      <p:ext uri="{BB962C8B-B14F-4D97-AF65-F5344CB8AC3E}">
        <p14:creationId xmlns:p14="http://schemas.microsoft.com/office/powerpoint/2010/main" val="83921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5" name="TextBox 4">
            <a:extLst>
              <a:ext uri="{FF2B5EF4-FFF2-40B4-BE49-F238E27FC236}">
                <a16:creationId xmlns:a16="http://schemas.microsoft.com/office/drawing/2014/main" id="{586F7F03-D4E2-7D97-C01C-9D1D6F410183}"/>
              </a:ext>
            </a:extLst>
          </p:cNvPr>
          <p:cNvSpPr txBox="1"/>
          <p:nvPr/>
        </p:nvSpPr>
        <p:spPr>
          <a:xfrm>
            <a:off x="703819" y="1300809"/>
            <a:ext cx="10784360" cy="3323987"/>
          </a:xfrm>
          <a:prstGeom prst="rect">
            <a:avLst/>
          </a:prstGeom>
          <a:noFill/>
        </p:spPr>
        <p:txBody>
          <a:bodyPr wrap="square">
            <a:spAutoFit/>
          </a:bodyPr>
          <a:lstStyle/>
          <a:p>
            <a:r>
              <a:rPr lang="en-PH" sz="3000" b="1" dirty="0"/>
              <a:t>3. </a:t>
            </a:r>
            <a:r>
              <a:rPr lang="en-PH" sz="3000" b="1" dirty="0">
                <a:solidFill>
                  <a:srgbClr val="0070C0"/>
                </a:solidFill>
              </a:rPr>
              <a:t>Absence of outliers refers to not having outliers in either variable</a:t>
            </a:r>
            <a:r>
              <a:rPr lang="en-PH" sz="3000" dirty="0"/>
              <a:t>. </a:t>
            </a:r>
          </a:p>
          <a:p>
            <a:r>
              <a:rPr lang="en-PH" sz="3000" dirty="0"/>
              <a:t>Having an outlier can skew the results of the correlation by pulling the line of best fit formed by the correlation too far in one direction or another.  Typically, an outlier is defined as a value that is </a:t>
            </a:r>
            <a:r>
              <a:rPr lang="en-PH" sz="3000" b="1" dirty="0"/>
              <a:t>3.29</a:t>
            </a:r>
            <a:r>
              <a:rPr lang="en-PH" sz="3000" dirty="0"/>
              <a:t> standard deviations from the mean, or a standardized value of less than ±</a:t>
            </a:r>
            <a:r>
              <a:rPr lang="en-PH" sz="3000" b="1" dirty="0"/>
              <a:t>3.29</a:t>
            </a:r>
            <a:r>
              <a:rPr lang="en-PH" sz="3000" dirty="0"/>
              <a:t>.</a:t>
            </a:r>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Assumptions for Pearson Correlation</a:t>
            </a:r>
          </a:p>
        </p:txBody>
      </p:sp>
    </p:spTree>
    <p:extLst>
      <p:ext uri="{BB962C8B-B14F-4D97-AF65-F5344CB8AC3E}">
        <p14:creationId xmlns:p14="http://schemas.microsoft.com/office/powerpoint/2010/main" val="177067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5" name="TextBox 4">
            <a:extLst>
              <a:ext uri="{FF2B5EF4-FFF2-40B4-BE49-F238E27FC236}">
                <a16:creationId xmlns:a16="http://schemas.microsoft.com/office/drawing/2014/main" id="{586F7F03-D4E2-7D97-C01C-9D1D6F410183}"/>
              </a:ext>
            </a:extLst>
          </p:cNvPr>
          <p:cNvSpPr txBox="1"/>
          <p:nvPr/>
        </p:nvSpPr>
        <p:spPr>
          <a:xfrm>
            <a:off x="703819" y="1300809"/>
            <a:ext cx="10784360" cy="1938992"/>
          </a:xfrm>
          <a:prstGeom prst="rect">
            <a:avLst/>
          </a:prstGeom>
          <a:noFill/>
        </p:spPr>
        <p:txBody>
          <a:bodyPr wrap="square">
            <a:spAutoFit/>
          </a:bodyPr>
          <a:lstStyle/>
          <a:p>
            <a:r>
              <a:rPr lang="en-PH" sz="3000" b="1" dirty="0"/>
              <a:t>4. </a:t>
            </a:r>
            <a:r>
              <a:rPr lang="en-PH" sz="3000" b="1" dirty="0">
                <a:solidFill>
                  <a:srgbClr val="0070C0"/>
                </a:solidFill>
              </a:rPr>
              <a:t>Your variables should be approximately normally distributed</a:t>
            </a:r>
            <a:r>
              <a:rPr lang="en-PH" sz="3000" dirty="0"/>
              <a:t>. In order to assess the statistical significance of the Pearson correlation, you need to have bivariate normality, but this assumption is difficult to assess, so a simpler method is more commonly used.</a:t>
            </a:r>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Assumptions for Pearson Correlation</a:t>
            </a:r>
          </a:p>
        </p:txBody>
      </p:sp>
    </p:spTree>
    <p:extLst>
      <p:ext uri="{BB962C8B-B14F-4D97-AF65-F5344CB8AC3E}">
        <p14:creationId xmlns:p14="http://schemas.microsoft.com/office/powerpoint/2010/main" val="80794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Visualizing Relationships</a:t>
            </a:r>
          </a:p>
        </p:txBody>
      </p:sp>
      <p:sp>
        <p:nvSpPr>
          <p:cNvPr id="5" name="TextBox 4">
            <a:extLst>
              <a:ext uri="{FF2B5EF4-FFF2-40B4-BE49-F238E27FC236}">
                <a16:creationId xmlns:a16="http://schemas.microsoft.com/office/drawing/2014/main" id="{A137DE49-69DC-5A0C-EA95-8278D492F0B9}"/>
              </a:ext>
            </a:extLst>
          </p:cNvPr>
          <p:cNvSpPr txBox="1"/>
          <p:nvPr/>
        </p:nvSpPr>
        <p:spPr>
          <a:xfrm>
            <a:off x="794358" y="1366897"/>
            <a:ext cx="10603281" cy="1569660"/>
          </a:xfrm>
          <a:prstGeom prst="rect">
            <a:avLst/>
          </a:prstGeom>
          <a:noFill/>
        </p:spPr>
        <p:txBody>
          <a:bodyPr wrap="square">
            <a:spAutoFit/>
          </a:bodyPr>
          <a:lstStyle/>
          <a:p>
            <a:pPr marL="0" indent="0">
              <a:buNone/>
            </a:pPr>
            <a:r>
              <a:rPr lang="en-PH" sz="3200" dirty="0"/>
              <a:t>It is usually more informative to explore the relationship between different continuous variables using a scatterplot. </a:t>
            </a:r>
          </a:p>
          <a:p>
            <a:pPr marL="0" indent="0">
              <a:buNone/>
            </a:pPr>
            <a:endParaRPr lang="en-PH" sz="3200" dirty="0"/>
          </a:p>
        </p:txBody>
      </p:sp>
    </p:spTree>
    <p:extLst>
      <p:ext uri="{BB962C8B-B14F-4D97-AF65-F5344CB8AC3E}">
        <p14:creationId xmlns:p14="http://schemas.microsoft.com/office/powerpoint/2010/main" val="2923304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Assumption: No Outliers</a:t>
            </a:r>
          </a:p>
        </p:txBody>
      </p:sp>
      <p:pic>
        <p:nvPicPr>
          <p:cNvPr id="3" name="Picture 2" descr="Linear and nonlinear relationships">
            <a:extLst>
              <a:ext uri="{FF2B5EF4-FFF2-40B4-BE49-F238E27FC236}">
                <a16:creationId xmlns:a16="http://schemas.microsoft.com/office/drawing/2014/main" id="{8CAF9A38-A671-CBB6-38C7-4419FBF1F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35" y="1665328"/>
            <a:ext cx="11110328" cy="416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6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Assumption: No Outliers</a:t>
            </a:r>
          </a:p>
        </p:txBody>
      </p:sp>
      <p:pic>
        <p:nvPicPr>
          <p:cNvPr id="2" name="Picture 2" descr="The effect of an outlier on a Pearson correlation.">
            <a:extLst>
              <a:ext uri="{FF2B5EF4-FFF2-40B4-BE49-F238E27FC236}">
                <a16:creationId xmlns:a16="http://schemas.microsoft.com/office/drawing/2014/main" id="{37A6D7F5-2B85-973F-9129-E63B3EF4F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132" y="1668162"/>
            <a:ext cx="7761735" cy="379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9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5" name="TextBox 4">
            <a:extLst>
              <a:ext uri="{FF2B5EF4-FFF2-40B4-BE49-F238E27FC236}">
                <a16:creationId xmlns:a16="http://schemas.microsoft.com/office/drawing/2014/main" id="{586F7F03-D4E2-7D97-C01C-9D1D6F410183}"/>
              </a:ext>
            </a:extLst>
          </p:cNvPr>
          <p:cNvSpPr txBox="1"/>
          <p:nvPr/>
        </p:nvSpPr>
        <p:spPr>
          <a:xfrm>
            <a:off x="703819" y="1300809"/>
            <a:ext cx="10784360" cy="4524315"/>
          </a:xfrm>
          <a:prstGeom prst="rect">
            <a:avLst/>
          </a:prstGeom>
          <a:noFill/>
        </p:spPr>
        <p:txBody>
          <a:bodyPr wrap="square">
            <a:spAutoFit/>
          </a:bodyPr>
          <a:lstStyle/>
          <a:p>
            <a:r>
              <a:rPr lang="en-PH" sz="3200" dirty="0"/>
              <a:t>The Spearman rank-order correlation coefficient (Spearman’s correlation) is a </a:t>
            </a:r>
            <a:r>
              <a:rPr lang="en-PH" sz="3200" b="1" dirty="0">
                <a:solidFill>
                  <a:srgbClr val="0070C0"/>
                </a:solidFill>
              </a:rPr>
              <a:t>nonparametric measure of the strength and direction </a:t>
            </a:r>
            <a:r>
              <a:rPr lang="en-PH" sz="3200" dirty="0"/>
              <a:t>of association that exists between two variables measured on at least an ordinal scale. 	</a:t>
            </a:r>
          </a:p>
          <a:p>
            <a:endParaRPr lang="en-PH" sz="3200" dirty="0"/>
          </a:p>
          <a:p>
            <a:r>
              <a:rPr lang="en-PH" sz="3200" dirty="0"/>
              <a:t>Spearman’s correlation can be used when your </a:t>
            </a:r>
            <a:r>
              <a:rPr lang="en-PH" sz="3200" b="1" dirty="0">
                <a:solidFill>
                  <a:srgbClr val="0070C0"/>
                </a:solidFill>
              </a:rPr>
              <a:t>two variables are not normally distributed</a:t>
            </a:r>
            <a:r>
              <a:rPr lang="en-PH" sz="3200" dirty="0"/>
              <a:t>.</a:t>
            </a:r>
          </a:p>
          <a:p>
            <a:r>
              <a:rPr lang="en-PH" sz="3200" dirty="0"/>
              <a:t> </a:t>
            </a:r>
          </a:p>
          <a:p>
            <a:r>
              <a:rPr lang="en-PH" sz="3200" dirty="0"/>
              <a:t>It generates values ranging from </a:t>
            </a:r>
            <a:r>
              <a:rPr lang="en-PH" sz="3200" b="1" dirty="0">
                <a:solidFill>
                  <a:srgbClr val="0070C0"/>
                </a:solidFill>
              </a:rPr>
              <a:t>-1.0 to +1.0</a:t>
            </a:r>
            <a:r>
              <a:rPr lang="en-PH" sz="3200" dirty="0"/>
              <a:t>. </a:t>
            </a:r>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Spearman’s rank-order correlation</a:t>
            </a:r>
          </a:p>
        </p:txBody>
      </p:sp>
    </p:spTree>
    <p:extLst>
      <p:ext uri="{BB962C8B-B14F-4D97-AF65-F5344CB8AC3E}">
        <p14:creationId xmlns:p14="http://schemas.microsoft.com/office/powerpoint/2010/main" val="2274324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Spearman’s rank-order correlation</a:t>
            </a:r>
          </a:p>
        </p:txBody>
      </p:sp>
      <p:grpSp>
        <p:nvGrpSpPr>
          <p:cNvPr id="9" name="Group 8">
            <a:extLst>
              <a:ext uri="{FF2B5EF4-FFF2-40B4-BE49-F238E27FC236}">
                <a16:creationId xmlns:a16="http://schemas.microsoft.com/office/drawing/2014/main" id="{B393A6E3-B2AF-F19F-E371-274F1AB2509B}"/>
              </a:ext>
            </a:extLst>
          </p:cNvPr>
          <p:cNvGrpSpPr/>
          <p:nvPr/>
        </p:nvGrpSpPr>
        <p:grpSpPr>
          <a:xfrm>
            <a:off x="1301919" y="2446172"/>
            <a:ext cx="2962707" cy="1674202"/>
            <a:chOff x="1947141" y="2322240"/>
            <a:chExt cx="2962707" cy="1674202"/>
          </a:xfrm>
        </p:grpSpPr>
        <p:pic>
          <p:nvPicPr>
            <p:cNvPr id="2" name="Picture 2" descr="Spearman correlation coefficient formula for no tied ranks">
              <a:extLst>
                <a:ext uri="{FF2B5EF4-FFF2-40B4-BE49-F238E27FC236}">
                  <a16:creationId xmlns:a16="http://schemas.microsoft.com/office/drawing/2014/main" id="{F3793AD9-1815-0504-5BE6-66DBF1B99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141" y="2322240"/>
              <a:ext cx="2962707" cy="1106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E6017F-70D2-80C2-5500-582343A405A2}"/>
                </a:ext>
              </a:extLst>
            </p:cNvPr>
            <p:cNvSpPr txBox="1"/>
            <p:nvPr/>
          </p:nvSpPr>
          <p:spPr>
            <a:xfrm>
              <a:off x="2355250" y="3627110"/>
              <a:ext cx="2428875" cy="369332"/>
            </a:xfrm>
            <a:prstGeom prst="rect">
              <a:avLst/>
            </a:prstGeom>
            <a:noFill/>
          </p:spPr>
          <p:txBody>
            <a:bodyPr wrap="square" rtlCol="0">
              <a:spAutoFit/>
            </a:bodyPr>
            <a:lstStyle/>
            <a:p>
              <a:pPr algn="ctr"/>
              <a:r>
                <a:rPr lang="en-PH" b="1" dirty="0"/>
                <a:t>No tied ranks</a:t>
              </a:r>
            </a:p>
          </p:txBody>
        </p:sp>
      </p:grpSp>
      <p:grpSp>
        <p:nvGrpSpPr>
          <p:cNvPr id="10" name="Group 9">
            <a:extLst>
              <a:ext uri="{FF2B5EF4-FFF2-40B4-BE49-F238E27FC236}">
                <a16:creationId xmlns:a16="http://schemas.microsoft.com/office/drawing/2014/main" id="{B369C077-8F74-D6B8-F2D9-4C17ABC7A4D9}"/>
              </a:ext>
            </a:extLst>
          </p:cNvPr>
          <p:cNvGrpSpPr/>
          <p:nvPr/>
        </p:nvGrpSpPr>
        <p:grpSpPr>
          <a:xfrm>
            <a:off x="5586122" y="2275089"/>
            <a:ext cx="5495925" cy="2029951"/>
            <a:chOff x="5586122" y="2008604"/>
            <a:chExt cx="5495925" cy="2029951"/>
          </a:xfrm>
        </p:grpSpPr>
        <p:pic>
          <p:nvPicPr>
            <p:cNvPr id="3" name="Picture 2" descr="The full version of the Spearman rank correlation coefficient formula">
              <a:extLst>
                <a:ext uri="{FF2B5EF4-FFF2-40B4-BE49-F238E27FC236}">
                  <a16:creationId xmlns:a16="http://schemas.microsoft.com/office/drawing/2014/main" id="{0ED59A1C-5EC8-1EA5-7FC1-84F495D4C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6122" y="2008604"/>
              <a:ext cx="5495925" cy="15430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92C026-0299-709B-A6E1-A60227BF67A6}"/>
                </a:ext>
              </a:extLst>
            </p:cNvPr>
            <p:cNvSpPr txBox="1"/>
            <p:nvPr/>
          </p:nvSpPr>
          <p:spPr>
            <a:xfrm>
              <a:off x="7927375" y="3669223"/>
              <a:ext cx="2428875" cy="369332"/>
            </a:xfrm>
            <a:prstGeom prst="rect">
              <a:avLst/>
            </a:prstGeom>
            <a:noFill/>
          </p:spPr>
          <p:txBody>
            <a:bodyPr wrap="square" rtlCol="0">
              <a:spAutoFit/>
            </a:bodyPr>
            <a:lstStyle/>
            <a:p>
              <a:r>
                <a:rPr lang="en-PH" b="1" dirty="0"/>
                <a:t>With tied ranks</a:t>
              </a:r>
            </a:p>
          </p:txBody>
        </p:sp>
      </p:grpSp>
    </p:spTree>
    <p:extLst>
      <p:ext uri="{BB962C8B-B14F-4D97-AF65-F5344CB8AC3E}">
        <p14:creationId xmlns:p14="http://schemas.microsoft.com/office/powerpoint/2010/main" val="196852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Spearman’s rank-order correlation</a:t>
            </a:r>
          </a:p>
        </p:txBody>
      </p:sp>
      <p:sp>
        <p:nvSpPr>
          <p:cNvPr id="5" name="Content Placeholder 5">
            <a:extLst>
              <a:ext uri="{FF2B5EF4-FFF2-40B4-BE49-F238E27FC236}">
                <a16:creationId xmlns:a16="http://schemas.microsoft.com/office/drawing/2014/main" id="{E80F46D2-0D4C-CCB1-29FC-817682E42372}"/>
              </a:ext>
            </a:extLst>
          </p:cNvPr>
          <p:cNvSpPr txBox="1">
            <a:spLocks/>
          </p:cNvSpPr>
          <p:nvPr/>
        </p:nvSpPr>
        <p:spPr>
          <a:xfrm>
            <a:off x="838200" y="1260249"/>
            <a:ext cx="10515600" cy="44862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AutoNum type="arabicPeriod"/>
            </a:pPr>
            <a:r>
              <a:rPr lang="en-PH" sz="3000" b="1" dirty="0">
                <a:solidFill>
                  <a:srgbClr val="0070C0"/>
                </a:solidFill>
              </a:rPr>
              <a:t>Your two variables should be measured on an ordinal, interval or ratio scale</a:t>
            </a:r>
            <a:r>
              <a:rPr lang="en-PH" sz="3000" dirty="0">
                <a:solidFill>
                  <a:srgbClr val="0070C0"/>
                </a:solidFill>
              </a:rPr>
              <a:t>. </a:t>
            </a:r>
            <a:r>
              <a:rPr lang="en-PH" sz="3000" dirty="0"/>
              <a:t>Examples of ordinal variables include Likert scales (e.g., a 7-point scale from "strongly agree" through to "strongly disagree.</a:t>
            </a:r>
          </a:p>
          <a:p>
            <a:pPr marL="514350" indent="-514350" algn="l">
              <a:buAutoNum type="arabicPeriod"/>
            </a:pPr>
            <a:endParaRPr lang="en-PH" sz="3000" dirty="0"/>
          </a:p>
          <a:p>
            <a:pPr marL="514350" indent="-514350" algn="l">
              <a:buAutoNum type="arabicPeriod"/>
            </a:pPr>
            <a:r>
              <a:rPr lang="en-PH" sz="3000" b="1" dirty="0">
                <a:solidFill>
                  <a:srgbClr val="0070C0"/>
                </a:solidFill>
              </a:rPr>
              <a:t>Your two variables represent paired observations. </a:t>
            </a:r>
            <a:r>
              <a:rPr lang="en-PH" sz="3000" dirty="0"/>
              <a:t>With 30 participants in the study, this means that there would be 30 paired observations.</a:t>
            </a:r>
          </a:p>
        </p:txBody>
      </p:sp>
    </p:spTree>
    <p:extLst>
      <p:ext uri="{BB962C8B-B14F-4D97-AF65-F5344CB8AC3E}">
        <p14:creationId xmlns:p14="http://schemas.microsoft.com/office/powerpoint/2010/main" val="87609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5000" b="1" dirty="0"/>
              <a:t>Spearman’s rank-order correlation</a:t>
            </a:r>
          </a:p>
        </p:txBody>
      </p:sp>
      <p:sp>
        <p:nvSpPr>
          <p:cNvPr id="5" name="Content Placeholder 5">
            <a:extLst>
              <a:ext uri="{FF2B5EF4-FFF2-40B4-BE49-F238E27FC236}">
                <a16:creationId xmlns:a16="http://schemas.microsoft.com/office/drawing/2014/main" id="{E80F46D2-0D4C-CCB1-29FC-817682E42372}"/>
              </a:ext>
            </a:extLst>
          </p:cNvPr>
          <p:cNvSpPr txBox="1">
            <a:spLocks/>
          </p:cNvSpPr>
          <p:nvPr/>
        </p:nvSpPr>
        <p:spPr>
          <a:xfrm>
            <a:off x="838200" y="1260249"/>
            <a:ext cx="10515600" cy="44862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3000" b="1" dirty="0"/>
              <a:t>3. </a:t>
            </a:r>
            <a:r>
              <a:rPr lang="en-PH" sz="3000" b="1" dirty="0">
                <a:solidFill>
                  <a:srgbClr val="0070C0"/>
                </a:solidFill>
              </a:rPr>
              <a:t>There is a monotonic relationship between the two variables. </a:t>
            </a:r>
            <a:r>
              <a:rPr lang="en-PH" sz="3000" dirty="0"/>
              <a:t>A monotonic relationship exists when either the variables increase in value together, or as one variable value increases, the other variable value decreases. </a:t>
            </a:r>
          </a:p>
        </p:txBody>
      </p:sp>
      <p:pic>
        <p:nvPicPr>
          <p:cNvPr id="2" name="Picture 2" descr="Examples of monotonic and non-monontic relationships">
            <a:extLst>
              <a:ext uri="{FF2B5EF4-FFF2-40B4-BE49-F238E27FC236}">
                <a16:creationId xmlns:a16="http://schemas.microsoft.com/office/drawing/2014/main" id="{E31C4B44-1C80-7604-A2E0-C8C4B30EE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166" y="3429000"/>
            <a:ext cx="7107668" cy="266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0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4000" b="1" dirty="0"/>
              <a:t>Correlation does not imply causation</a:t>
            </a:r>
            <a:endParaRPr lang="en-PH" sz="5000" b="1" dirty="0"/>
          </a:p>
        </p:txBody>
      </p:sp>
      <p:sp>
        <p:nvSpPr>
          <p:cNvPr id="7" name="Content Placeholder 5">
            <a:extLst>
              <a:ext uri="{FF2B5EF4-FFF2-40B4-BE49-F238E27FC236}">
                <a16:creationId xmlns:a16="http://schemas.microsoft.com/office/drawing/2014/main" id="{02E45C64-3827-F96F-79EE-CF21E6AAD863}"/>
              </a:ext>
            </a:extLst>
          </p:cNvPr>
          <p:cNvSpPr txBox="1">
            <a:spLocks/>
          </p:cNvSpPr>
          <p:nvPr/>
        </p:nvSpPr>
        <p:spPr>
          <a:xfrm>
            <a:off x="838200" y="1463551"/>
            <a:ext cx="10515600" cy="13614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3000" dirty="0"/>
              <a:t>The phrase refers to the </a:t>
            </a:r>
            <a:r>
              <a:rPr lang="en-PH" sz="3000" b="1" dirty="0"/>
              <a:t>inability to legitimately deduce a cause-and-effect relationship</a:t>
            </a:r>
            <a:r>
              <a:rPr lang="en-PH" sz="3000" dirty="0"/>
              <a:t> between two events or variables solely on the basis of an observed association or correlation between them.</a:t>
            </a:r>
          </a:p>
        </p:txBody>
      </p:sp>
      <p:pic>
        <p:nvPicPr>
          <p:cNvPr id="8" name="Picture 2" descr="Image result for correlation does not imply causation">
            <a:extLst>
              <a:ext uri="{FF2B5EF4-FFF2-40B4-BE49-F238E27FC236}">
                <a16:creationId xmlns:a16="http://schemas.microsoft.com/office/drawing/2014/main" id="{FCB0D418-DC7A-A70B-F46B-FB15FF3E8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459" y="2824981"/>
            <a:ext cx="4160461" cy="32896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orrelation does not imply causation">
            <a:extLst>
              <a:ext uri="{FF2B5EF4-FFF2-40B4-BE49-F238E27FC236}">
                <a16:creationId xmlns:a16="http://schemas.microsoft.com/office/drawing/2014/main" id="{3B26DBA9-5E4E-A186-F983-03B441500D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67" r="14695"/>
          <a:stretch/>
        </p:blipFill>
        <p:spPr bwMode="auto">
          <a:xfrm>
            <a:off x="1818080" y="3036827"/>
            <a:ext cx="3781697" cy="285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6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4000" b="1" dirty="0"/>
              <a:t>Correlation does not imply causation</a:t>
            </a:r>
            <a:endParaRPr lang="en-PH" sz="5000" b="1" dirty="0"/>
          </a:p>
        </p:txBody>
      </p:sp>
      <p:sp>
        <p:nvSpPr>
          <p:cNvPr id="7" name="Content Placeholder 5">
            <a:extLst>
              <a:ext uri="{FF2B5EF4-FFF2-40B4-BE49-F238E27FC236}">
                <a16:creationId xmlns:a16="http://schemas.microsoft.com/office/drawing/2014/main" id="{02E45C64-3827-F96F-79EE-CF21E6AAD863}"/>
              </a:ext>
            </a:extLst>
          </p:cNvPr>
          <p:cNvSpPr txBox="1">
            <a:spLocks/>
          </p:cNvSpPr>
          <p:nvPr/>
        </p:nvSpPr>
        <p:spPr>
          <a:xfrm>
            <a:off x="838200" y="1463550"/>
            <a:ext cx="10515600" cy="16750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buNone/>
            </a:pPr>
            <a:r>
              <a:rPr lang="en-PH" sz="3000" dirty="0"/>
              <a:t>Correlation is a statistical technique which tells us how strongly the pair of variables are linearly related and change together. </a:t>
            </a:r>
            <a:r>
              <a:rPr lang="en-PH" sz="3000" b="1" dirty="0">
                <a:solidFill>
                  <a:srgbClr val="0070C0"/>
                </a:solidFill>
              </a:rPr>
              <a:t>It does not tell us why and how behind the relationship but it just says the relationship exists</a:t>
            </a:r>
            <a:r>
              <a:rPr lang="en-PH" sz="3000" dirty="0">
                <a:solidFill>
                  <a:srgbClr val="0070C0"/>
                </a:solidFill>
              </a:rPr>
              <a:t>.</a:t>
            </a:r>
          </a:p>
        </p:txBody>
      </p:sp>
      <p:pic>
        <p:nvPicPr>
          <p:cNvPr id="2" name="Picture 2" descr="Image result for correlation causation">
            <a:extLst>
              <a:ext uri="{FF2B5EF4-FFF2-40B4-BE49-F238E27FC236}">
                <a16:creationId xmlns:a16="http://schemas.microsoft.com/office/drawing/2014/main" id="{CE41B916-054B-4341-8388-80F9EF4B6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913" y="3301365"/>
            <a:ext cx="5068171" cy="283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81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6" name="Title 1">
            <a:extLst>
              <a:ext uri="{FF2B5EF4-FFF2-40B4-BE49-F238E27FC236}">
                <a16:creationId xmlns:a16="http://schemas.microsoft.com/office/drawing/2014/main" id="{6E3DDA63-FD3E-BF01-EE57-260CA9BB403A}"/>
              </a:ext>
            </a:extLst>
          </p:cNvPr>
          <p:cNvSpPr>
            <a:spLocks noGrp="1"/>
          </p:cNvSpPr>
          <p:nvPr>
            <p:ph type="ctrTitle"/>
          </p:nvPr>
        </p:nvSpPr>
        <p:spPr>
          <a:xfrm>
            <a:off x="459205" y="452599"/>
            <a:ext cx="11273589" cy="718459"/>
          </a:xfrm>
        </p:spPr>
        <p:txBody>
          <a:bodyPr>
            <a:noAutofit/>
          </a:bodyPr>
          <a:lstStyle/>
          <a:p>
            <a:r>
              <a:rPr lang="en-PH" sz="4000" b="1" dirty="0"/>
              <a:t>Correlation that does not make any sense</a:t>
            </a:r>
            <a:endParaRPr lang="en-PH" sz="5000" b="1" dirty="0"/>
          </a:p>
        </p:txBody>
      </p:sp>
      <p:pic>
        <p:nvPicPr>
          <p:cNvPr id="3" name="Picture 2">
            <a:extLst>
              <a:ext uri="{FF2B5EF4-FFF2-40B4-BE49-F238E27FC236}">
                <a16:creationId xmlns:a16="http://schemas.microsoft.com/office/drawing/2014/main" id="{1BD316D6-65B6-401F-B084-215E80A13671}"/>
              </a:ext>
            </a:extLst>
          </p:cNvPr>
          <p:cNvPicPr>
            <a:picLocks noChangeAspect="1"/>
          </p:cNvPicPr>
          <p:nvPr/>
        </p:nvPicPr>
        <p:blipFill>
          <a:blip r:embed="rId4"/>
          <a:stretch>
            <a:fillRect/>
          </a:stretch>
        </p:blipFill>
        <p:spPr>
          <a:xfrm>
            <a:off x="2158855" y="1433232"/>
            <a:ext cx="7874287" cy="3991535"/>
          </a:xfrm>
          <a:prstGeom prst="rect">
            <a:avLst/>
          </a:prstGeom>
        </p:spPr>
      </p:pic>
    </p:spTree>
    <p:extLst>
      <p:ext uri="{BB962C8B-B14F-4D97-AF65-F5344CB8AC3E}">
        <p14:creationId xmlns:p14="http://schemas.microsoft.com/office/powerpoint/2010/main" val="16187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pic>
        <p:nvPicPr>
          <p:cNvPr id="3" name="Picture 2">
            <a:extLst>
              <a:ext uri="{FF2B5EF4-FFF2-40B4-BE49-F238E27FC236}">
                <a16:creationId xmlns:a16="http://schemas.microsoft.com/office/drawing/2014/main" id="{FB5A8D3B-37F6-3BDB-5682-F274589FF53E}"/>
              </a:ext>
            </a:extLst>
          </p:cNvPr>
          <p:cNvPicPr>
            <a:picLocks noChangeAspect="1"/>
          </p:cNvPicPr>
          <p:nvPr/>
        </p:nvPicPr>
        <p:blipFill>
          <a:blip r:embed="rId4"/>
          <a:stretch>
            <a:fillRect/>
          </a:stretch>
        </p:blipFill>
        <p:spPr>
          <a:xfrm>
            <a:off x="0" y="90580"/>
            <a:ext cx="8027773" cy="5725070"/>
          </a:xfrm>
          <a:prstGeom prst="rect">
            <a:avLst/>
          </a:prstGeom>
        </p:spPr>
      </p:pic>
      <p:sp>
        <p:nvSpPr>
          <p:cNvPr id="2" name="TextBox 1">
            <a:extLst>
              <a:ext uri="{FF2B5EF4-FFF2-40B4-BE49-F238E27FC236}">
                <a16:creationId xmlns:a16="http://schemas.microsoft.com/office/drawing/2014/main" id="{B912BE72-1EC5-16B8-B899-992559A942F4}"/>
              </a:ext>
            </a:extLst>
          </p:cNvPr>
          <p:cNvSpPr txBox="1"/>
          <p:nvPr/>
        </p:nvSpPr>
        <p:spPr>
          <a:xfrm>
            <a:off x="7384191" y="2653608"/>
            <a:ext cx="4535960" cy="3323987"/>
          </a:xfrm>
          <a:prstGeom prst="rect">
            <a:avLst/>
          </a:prstGeom>
          <a:noFill/>
        </p:spPr>
        <p:txBody>
          <a:bodyPr wrap="square">
            <a:spAutoFit/>
          </a:bodyPr>
          <a:lstStyle/>
          <a:p>
            <a:pPr marL="0" indent="0">
              <a:buNone/>
            </a:pPr>
            <a:r>
              <a:rPr lang="en-PH" sz="2100" dirty="0"/>
              <a:t>In a), there is a </a:t>
            </a:r>
            <a:r>
              <a:rPr lang="en-PH" sz="2100" b="1" dirty="0"/>
              <a:t>positive relationship </a:t>
            </a:r>
            <a:r>
              <a:rPr lang="en-PH" sz="2100" dirty="0"/>
              <a:t>between the two variables and from inspection appears to be linear.</a:t>
            </a:r>
          </a:p>
          <a:p>
            <a:pPr marL="0" indent="0">
              <a:buNone/>
            </a:pPr>
            <a:endParaRPr lang="en-PH" sz="2100" dirty="0"/>
          </a:p>
          <a:p>
            <a:pPr marL="0" indent="0">
              <a:buNone/>
            </a:pPr>
            <a:r>
              <a:rPr lang="en-PH" sz="2100" dirty="0"/>
              <a:t>In b), there is a </a:t>
            </a:r>
            <a:r>
              <a:rPr lang="en-PH" sz="2100" b="1" dirty="0"/>
              <a:t>negative</a:t>
            </a:r>
            <a:r>
              <a:rPr lang="en-PH" sz="2100" dirty="0"/>
              <a:t> </a:t>
            </a:r>
            <a:r>
              <a:rPr lang="en-PH" sz="2100" b="1" dirty="0"/>
              <a:t>relationship</a:t>
            </a:r>
            <a:r>
              <a:rPr lang="en-PH" sz="2100" dirty="0"/>
              <a:t> between the variables and it also appears to be non linear. </a:t>
            </a:r>
          </a:p>
          <a:p>
            <a:pPr marL="0" indent="0">
              <a:buNone/>
            </a:pPr>
            <a:endParaRPr lang="en-PH" sz="2100" dirty="0"/>
          </a:p>
          <a:p>
            <a:pPr marL="0" indent="0">
              <a:buNone/>
            </a:pPr>
            <a:r>
              <a:rPr lang="en-PH" sz="2100" dirty="0"/>
              <a:t>In c), it is </a:t>
            </a:r>
            <a:r>
              <a:rPr lang="en-PH" sz="2100" b="1" dirty="0"/>
              <a:t>difficult to see any relationship </a:t>
            </a:r>
            <a:r>
              <a:rPr lang="en-PH" sz="2100" dirty="0"/>
              <a:t>between the two variables.</a:t>
            </a:r>
          </a:p>
        </p:txBody>
      </p:sp>
    </p:spTree>
    <p:extLst>
      <p:ext uri="{BB962C8B-B14F-4D97-AF65-F5344CB8AC3E}">
        <p14:creationId xmlns:p14="http://schemas.microsoft.com/office/powerpoint/2010/main" val="24805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Correlation</a:t>
            </a:r>
          </a:p>
        </p:txBody>
      </p:sp>
      <p:sp>
        <p:nvSpPr>
          <p:cNvPr id="5" name="TextBox 4">
            <a:extLst>
              <a:ext uri="{FF2B5EF4-FFF2-40B4-BE49-F238E27FC236}">
                <a16:creationId xmlns:a16="http://schemas.microsoft.com/office/drawing/2014/main" id="{A137DE49-69DC-5A0C-EA95-8278D492F0B9}"/>
              </a:ext>
            </a:extLst>
          </p:cNvPr>
          <p:cNvSpPr txBox="1"/>
          <p:nvPr/>
        </p:nvSpPr>
        <p:spPr>
          <a:xfrm>
            <a:off x="794358" y="1117427"/>
            <a:ext cx="10603281" cy="4801314"/>
          </a:xfrm>
          <a:prstGeom prst="rect">
            <a:avLst/>
          </a:prstGeom>
          <a:noFill/>
        </p:spPr>
        <p:txBody>
          <a:bodyPr wrap="square">
            <a:spAutoFit/>
          </a:bodyPr>
          <a:lstStyle/>
          <a:p>
            <a:r>
              <a:rPr lang="en-US" sz="3000" dirty="0"/>
              <a:t>Correlation </a:t>
            </a:r>
            <a:r>
              <a:rPr lang="en-US" sz="3000" b="1" dirty="0">
                <a:solidFill>
                  <a:srgbClr val="00B0F0"/>
                </a:solidFill>
              </a:rPr>
              <a:t>measures the strength of the relationship between two variables</a:t>
            </a:r>
            <a:r>
              <a:rPr lang="en-US" sz="3000" dirty="0"/>
              <a:t>. In other words, it tells you how closely two variables are related.</a:t>
            </a:r>
          </a:p>
          <a:p>
            <a:endParaRPr lang="en-US" sz="3000" dirty="0"/>
          </a:p>
          <a:p>
            <a:r>
              <a:rPr lang="en-PH" sz="3000" dirty="0"/>
              <a:t>Sometimes called </a:t>
            </a:r>
            <a:r>
              <a:rPr lang="en-PH" sz="3000" b="1" dirty="0"/>
              <a:t>Pearson product-moment correlation</a:t>
            </a:r>
          </a:p>
          <a:p>
            <a:endParaRPr lang="en-PH" sz="3000" b="1" dirty="0"/>
          </a:p>
          <a:p>
            <a:r>
              <a:rPr lang="en-PH" sz="3000" dirty="0"/>
              <a:t>The formula used to calculate </a:t>
            </a:r>
            <a:r>
              <a:rPr lang="en-PH" sz="3000" b="1" dirty="0"/>
              <a:t>r</a:t>
            </a:r>
            <a:r>
              <a:rPr lang="en-PH" sz="3000" dirty="0"/>
              <a:t> is shown below:</a:t>
            </a:r>
          </a:p>
          <a:p>
            <a:endParaRPr lang="en-PH" sz="3000" dirty="0"/>
          </a:p>
          <a:p>
            <a:endParaRPr lang="en-PH" sz="3000" dirty="0"/>
          </a:p>
          <a:p>
            <a:endParaRPr lang="en-PH" sz="3000" dirty="0"/>
          </a:p>
        </p:txBody>
      </p:sp>
      <p:pic>
        <p:nvPicPr>
          <p:cNvPr id="3" name="Picture 2">
            <a:extLst>
              <a:ext uri="{FF2B5EF4-FFF2-40B4-BE49-F238E27FC236}">
                <a16:creationId xmlns:a16="http://schemas.microsoft.com/office/drawing/2014/main" id="{1F3F16B9-4951-E401-3DEB-0D92BFA21AF1}"/>
              </a:ext>
            </a:extLst>
          </p:cNvPr>
          <p:cNvPicPr>
            <a:picLocks noChangeAspect="1"/>
          </p:cNvPicPr>
          <p:nvPr/>
        </p:nvPicPr>
        <p:blipFill>
          <a:blip r:embed="rId4"/>
          <a:stretch>
            <a:fillRect/>
          </a:stretch>
        </p:blipFill>
        <p:spPr>
          <a:xfrm>
            <a:off x="3264682" y="4496797"/>
            <a:ext cx="6082761" cy="1421944"/>
          </a:xfrm>
          <a:prstGeom prst="rect">
            <a:avLst/>
          </a:prstGeom>
        </p:spPr>
      </p:pic>
    </p:spTree>
    <p:extLst>
      <p:ext uri="{BB962C8B-B14F-4D97-AF65-F5344CB8AC3E}">
        <p14:creationId xmlns:p14="http://schemas.microsoft.com/office/powerpoint/2010/main" val="198394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Correlation</a:t>
            </a:r>
          </a:p>
        </p:txBody>
      </p:sp>
      <p:sp>
        <p:nvSpPr>
          <p:cNvPr id="5" name="TextBox 4">
            <a:extLst>
              <a:ext uri="{FF2B5EF4-FFF2-40B4-BE49-F238E27FC236}">
                <a16:creationId xmlns:a16="http://schemas.microsoft.com/office/drawing/2014/main" id="{A137DE49-69DC-5A0C-EA95-8278D492F0B9}"/>
              </a:ext>
            </a:extLst>
          </p:cNvPr>
          <p:cNvSpPr txBox="1"/>
          <p:nvPr/>
        </p:nvSpPr>
        <p:spPr>
          <a:xfrm>
            <a:off x="794358" y="1305341"/>
            <a:ext cx="10603281" cy="4247317"/>
          </a:xfrm>
          <a:prstGeom prst="rect">
            <a:avLst/>
          </a:prstGeom>
          <a:noFill/>
        </p:spPr>
        <p:txBody>
          <a:bodyPr wrap="square">
            <a:spAutoFit/>
          </a:bodyPr>
          <a:lstStyle/>
          <a:p>
            <a:pPr algn="l"/>
            <a:r>
              <a:rPr lang="en-US" sz="3000" dirty="0"/>
              <a:t>There are two types of correlation:</a:t>
            </a:r>
          </a:p>
          <a:p>
            <a:pPr algn="l"/>
            <a:endParaRPr lang="en-US" sz="3000" dirty="0"/>
          </a:p>
          <a:p>
            <a:pPr algn="l"/>
            <a:r>
              <a:rPr lang="en-US" sz="3000" b="1" dirty="0">
                <a:solidFill>
                  <a:srgbClr val="00B050"/>
                </a:solidFill>
              </a:rPr>
              <a:t>Positive correlation</a:t>
            </a:r>
            <a:r>
              <a:rPr lang="en-US" sz="3000" dirty="0"/>
              <a:t>. This is when two variables move in the same direction. For example, as the price of a stock goes up, the number of shares traded also goes up.</a:t>
            </a:r>
          </a:p>
          <a:p>
            <a:pPr algn="l"/>
            <a:endParaRPr lang="en-US" sz="3000" dirty="0"/>
          </a:p>
          <a:p>
            <a:pPr algn="l"/>
            <a:r>
              <a:rPr lang="en-US" sz="3000" b="1" dirty="0">
                <a:solidFill>
                  <a:srgbClr val="FF0000"/>
                </a:solidFill>
              </a:rPr>
              <a:t>Negative correlation</a:t>
            </a:r>
            <a:r>
              <a:rPr lang="en-US" sz="3000" dirty="0"/>
              <a:t>. This is when two variables move in opposite directions. For example, as the price of a stock goes up, the number of shares traded goes down.</a:t>
            </a:r>
          </a:p>
        </p:txBody>
      </p:sp>
    </p:spTree>
    <p:extLst>
      <p:ext uri="{BB962C8B-B14F-4D97-AF65-F5344CB8AC3E}">
        <p14:creationId xmlns:p14="http://schemas.microsoft.com/office/powerpoint/2010/main" val="397201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Correlation</a:t>
            </a:r>
          </a:p>
        </p:txBody>
      </p:sp>
      <p:sp>
        <p:nvSpPr>
          <p:cNvPr id="5" name="TextBox 4">
            <a:extLst>
              <a:ext uri="{FF2B5EF4-FFF2-40B4-BE49-F238E27FC236}">
                <a16:creationId xmlns:a16="http://schemas.microsoft.com/office/drawing/2014/main" id="{A137DE49-69DC-5A0C-EA95-8278D492F0B9}"/>
              </a:ext>
            </a:extLst>
          </p:cNvPr>
          <p:cNvSpPr txBox="1"/>
          <p:nvPr/>
        </p:nvSpPr>
        <p:spPr>
          <a:xfrm>
            <a:off x="794358" y="1467342"/>
            <a:ext cx="10603281" cy="4247317"/>
          </a:xfrm>
          <a:prstGeom prst="rect">
            <a:avLst/>
          </a:prstGeom>
          <a:noFill/>
        </p:spPr>
        <p:txBody>
          <a:bodyPr wrap="square">
            <a:spAutoFit/>
          </a:bodyPr>
          <a:lstStyle/>
          <a:p>
            <a:pPr algn="l"/>
            <a:r>
              <a:rPr lang="en-US" sz="3000" b="1" dirty="0">
                <a:solidFill>
                  <a:srgbClr val="00B0F0"/>
                </a:solidFill>
              </a:rPr>
              <a:t>Correlation</a:t>
            </a:r>
            <a:r>
              <a:rPr lang="en-US" sz="3000" dirty="0"/>
              <a:t> is measured on a scale from </a:t>
            </a:r>
            <a:r>
              <a:rPr lang="en-US" sz="3000" b="1" dirty="0">
                <a:solidFill>
                  <a:srgbClr val="00B0F0"/>
                </a:solidFill>
              </a:rPr>
              <a:t>-1 to +1</a:t>
            </a:r>
            <a:r>
              <a:rPr lang="en-US" sz="3000" dirty="0"/>
              <a:t>. </a:t>
            </a:r>
          </a:p>
          <a:p>
            <a:pPr algn="l"/>
            <a:endParaRPr lang="en-US" sz="3000" dirty="0"/>
          </a:p>
          <a:p>
            <a:pPr algn="l"/>
            <a:r>
              <a:rPr lang="en-US" sz="3000" dirty="0"/>
              <a:t>A </a:t>
            </a:r>
            <a:r>
              <a:rPr lang="en-US" sz="3000" b="1" dirty="0">
                <a:solidFill>
                  <a:srgbClr val="FF0000"/>
                </a:solidFill>
              </a:rPr>
              <a:t>value of -1</a:t>
            </a:r>
            <a:r>
              <a:rPr lang="en-US" sz="3000" dirty="0"/>
              <a:t> means that the variables are perfectly </a:t>
            </a:r>
            <a:r>
              <a:rPr lang="en-US" sz="3000" b="1" dirty="0">
                <a:solidFill>
                  <a:srgbClr val="FF0000"/>
                </a:solidFill>
              </a:rPr>
              <a:t>negatively correlated</a:t>
            </a:r>
            <a:r>
              <a:rPr lang="en-US" sz="3000" dirty="0"/>
              <a:t>.</a:t>
            </a:r>
          </a:p>
          <a:p>
            <a:pPr algn="l"/>
            <a:endParaRPr lang="en-US" sz="3000" dirty="0"/>
          </a:p>
          <a:p>
            <a:pPr algn="l"/>
            <a:r>
              <a:rPr lang="en-US" sz="3000" dirty="0"/>
              <a:t>A </a:t>
            </a:r>
            <a:r>
              <a:rPr lang="en-US" sz="3000" b="1" dirty="0">
                <a:solidFill>
                  <a:srgbClr val="00B050"/>
                </a:solidFill>
              </a:rPr>
              <a:t>value of +1</a:t>
            </a:r>
            <a:r>
              <a:rPr lang="en-US" sz="3000" dirty="0"/>
              <a:t> means that the variables are perfectly </a:t>
            </a:r>
            <a:r>
              <a:rPr lang="en-US" sz="3000" b="1" dirty="0">
                <a:solidFill>
                  <a:srgbClr val="00B050"/>
                </a:solidFill>
              </a:rPr>
              <a:t>positively correlated</a:t>
            </a:r>
            <a:r>
              <a:rPr lang="en-US" sz="3000" dirty="0"/>
              <a:t>.</a:t>
            </a:r>
          </a:p>
          <a:p>
            <a:pPr algn="l"/>
            <a:endParaRPr lang="en-US" sz="3000" dirty="0"/>
          </a:p>
          <a:p>
            <a:pPr algn="l"/>
            <a:r>
              <a:rPr lang="en-US" sz="3000" dirty="0"/>
              <a:t>A </a:t>
            </a:r>
            <a:r>
              <a:rPr lang="en-US" sz="3000" b="1" dirty="0">
                <a:solidFill>
                  <a:srgbClr val="FFC000"/>
                </a:solidFill>
              </a:rPr>
              <a:t>value of 0</a:t>
            </a:r>
            <a:r>
              <a:rPr lang="en-US" sz="3000" dirty="0"/>
              <a:t> means that the variables are </a:t>
            </a:r>
            <a:r>
              <a:rPr lang="en-US" sz="3000" b="1" dirty="0">
                <a:solidFill>
                  <a:srgbClr val="FFC000"/>
                </a:solidFill>
              </a:rPr>
              <a:t>not correlated at all</a:t>
            </a:r>
            <a:r>
              <a:rPr lang="en-US" sz="3000" dirty="0"/>
              <a:t>.</a:t>
            </a:r>
          </a:p>
        </p:txBody>
      </p:sp>
    </p:spTree>
    <p:extLst>
      <p:ext uri="{BB962C8B-B14F-4D97-AF65-F5344CB8AC3E}">
        <p14:creationId xmlns:p14="http://schemas.microsoft.com/office/powerpoint/2010/main" val="281124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Correlation</a:t>
            </a:r>
          </a:p>
        </p:txBody>
      </p:sp>
      <p:graphicFrame>
        <p:nvGraphicFramePr>
          <p:cNvPr id="3" name="Table 5">
            <a:extLst>
              <a:ext uri="{FF2B5EF4-FFF2-40B4-BE49-F238E27FC236}">
                <a16:creationId xmlns:a16="http://schemas.microsoft.com/office/drawing/2014/main" id="{543D240F-7A4B-BF2D-64AD-7CF03B6E81D9}"/>
              </a:ext>
            </a:extLst>
          </p:cNvPr>
          <p:cNvGraphicFramePr>
            <a:graphicFrameLocks noGrp="1"/>
          </p:cNvGraphicFramePr>
          <p:nvPr>
            <p:extLst>
              <p:ext uri="{D42A27DB-BD31-4B8C-83A1-F6EECF244321}">
                <p14:modId xmlns:p14="http://schemas.microsoft.com/office/powerpoint/2010/main" val="3146548636"/>
              </p:ext>
            </p:extLst>
          </p:nvPr>
        </p:nvGraphicFramePr>
        <p:xfrm>
          <a:off x="3699129" y="1422857"/>
          <a:ext cx="4793739" cy="3246120"/>
        </p:xfrm>
        <a:graphic>
          <a:graphicData uri="http://schemas.openxmlformats.org/drawingml/2006/table">
            <a:tbl>
              <a:tblPr firstRow="1" bandRow="1">
                <a:tableStyleId>{7E9639D4-E3E2-4D34-9284-5A2195B3D0D7}</a:tableStyleId>
              </a:tblPr>
              <a:tblGrid>
                <a:gridCol w="1597913">
                  <a:extLst>
                    <a:ext uri="{9D8B030D-6E8A-4147-A177-3AD203B41FA5}">
                      <a16:colId xmlns:a16="http://schemas.microsoft.com/office/drawing/2014/main" val="2104260520"/>
                    </a:ext>
                  </a:extLst>
                </a:gridCol>
                <a:gridCol w="1597913">
                  <a:extLst>
                    <a:ext uri="{9D8B030D-6E8A-4147-A177-3AD203B41FA5}">
                      <a16:colId xmlns:a16="http://schemas.microsoft.com/office/drawing/2014/main" val="571873810"/>
                    </a:ext>
                  </a:extLst>
                </a:gridCol>
                <a:gridCol w="1597913">
                  <a:extLst>
                    <a:ext uri="{9D8B030D-6E8A-4147-A177-3AD203B41FA5}">
                      <a16:colId xmlns:a16="http://schemas.microsoft.com/office/drawing/2014/main" val="717427537"/>
                    </a:ext>
                  </a:extLst>
                </a:gridCol>
              </a:tblGrid>
              <a:tr h="342695">
                <a:tc>
                  <a:txBody>
                    <a:bodyPr/>
                    <a:lstStyle/>
                    <a:p>
                      <a:pPr algn="ctr"/>
                      <a:r>
                        <a:rPr lang="en-US" sz="2400" b="1" dirty="0">
                          <a:solidFill>
                            <a:srgbClr val="FF0000"/>
                          </a:solidFill>
                        </a:rPr>
                        <a:t>Price of Fuel</a:t>
                      </a:r>
                      <a:endParaRPr lang="en-PH" sz="2400" b="1"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00B0F0"/>
                          </a:solidFill>
                        </a:rPr>
                        <a:t>Price of Water</a:t>
                      </a:r>
                      <a:endParaRPr lang="en-PH" sz="2400" b="1" dirty="0">
                        <a:solidFill>
                          <a:srgbClr val="00B0F0"/>
                        </a:solidFill>
                      </a:endParaRP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rPr>
                        <a:t>Jeepney Fare</a:t>
                      </a:r>
                      <a:endParaRPr lang="en-PH" sz="2400" b="1" dirty="0">
                        <a:solidFill>
                          <a:srgbClr val="00B050"/>
                        </a:solidFill>
                      </a:endParaRPr>
                    </a:p>
                    <a:p>
                      <a:pPr algn="ctr"/>
                      <a:endParaRPr lang="en-PH" sz="2400" b="1" dirty="0">
                        <a:solidFill>
                          <a:srgbClr val="00B05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08425">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5</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2</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02888">
                <a:tc>
                  <a:txBody>
                    <a:bodyPr/>
                    <a:lstStyle/>
                    <a:p>
                      <a:pPr algn="ctr"/>
                      <a:r>
                        <a:rPr lang="en-US" sz="2100" dirty="0"/>
                        <a:t>2</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08425">
                <a:tc>
                  <a:txBody>
                    <a:bodyPr/>
                    <a:lstStyle/>
                    <a:p>
                      <a:pPr algn="ctr"/>
                      <a:r>
                        <a:rPr lang="en-US" sz="2100" dirty="0"/>
                        <a:t>3</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3</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5</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08425">
                <a:tc>
                  <a:txBody>
                    <a:bodyPr/>
                    <a:lstStyle/>
                    <a:p>
                      <a:pPr algn="ctr"/>
                      <a:r>
                        <a:rPr lang="en-US" sz="2100" dirty="0"/>
                        <a:t>4</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2</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4</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308425">
                <a:tc>
                  <a:txBody>
                    <a:bodyPr/>
                    <a:lstStyle/>
                    <a:p>
                      <a:pPr algn="ctr"/>
                      <a:r>
                        <a:rPr lang="en-US" sz="2100" dirty="0"/>
                        <a:t>5</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5</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bl>
          </a:graphicData>
        </a:graphic>
      </p:graphicFrame>
    </p:spTree>
    <p:extLst>
      <p:ext uri="{BB962C8B-B14F-4D97-AF65-F5344CB8AC3E}">
        <p14:creationId xmlns:p14="http://schemas.microsoft.com/office/powerpoint/2010/main" val="405482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Correlation</a:t>
            </a:r>
          </a:p>
        </p:txBody>
      </p:sp>
      <p:graphicFrame>
        <p:nvGraphicFramePr>
          <p:cNvPr id="3" name="Table 5">
            <a:extLst>
              <a:ext uri="{FF2B5EF4-FFF2-40B4-BE49-F238E27FC236}">
                <a16:creationId xmlns:a16="http://schemas.microsoft.com/office/drawing/2014/main" id="{543D240F-7A4B-BF2D-64AD-7CF03B6E81D9}"/>
              </a:ext>
            </a:extLst>
          </p:cNvPr>
          <p:cNvGraphicFramePr>
            <a:graphicFrameLocks noGrp="1"/>
          </p:cNvGraphicFramePr>
          <p:nvPr>
            <p:extLst>
              <p:ext uri="{D42A27DB-BD31-4B8C-83A1-F6EECF244321}">
                <p14:modId xmlns:p14="http://schemas.microsoft.com/office/powerpoint/2010/main" val="623611391"/>
              </p:ext>
            </p:extLst>
          </p:nvPr>
        </p:nvGraphicFramePr>
        <p:xfrm>
          <a:off x="2793999" y="1353007"/>
          <a:ext cx="6603999" cy="4023360"/>
        </p:xfrm>
        <a:graphic>
          <a:graphicData uri="http://schemas.openxmlformats.org/drawingml/2006/table">
            <a:tbl>
              <a:tblPr firstRow="1" bandRow="1">
                <a:tableStyleId>{7E9639D4-E3E2-4D34-9284-5A2195B3D0D7}</a:tableStyleId>
              </a:tblPr>
              <a:tblGrid>
                <a:gridCol w="1651000">
                  <a:extLst>
                    <a:ext uri="{9D8B030D-6E8A-4147-A177-3AD203B41FA5}">
                      <a16:colId xmlns:a16="http://schemas.microsoft.com/office/drawing/2014/main" val="2104260520"/>
                    </a:ext>
                  </a:extLst>
                </a:gridCol>
                <a:gridCol w="1598513">
                  <a:extLst>
                    <a:ext uri="{9D8B030D-6E8A-4147-A177-3AD203B41FA5}">
                      <a16:colId xmlns:a16="http://schemas.microsoft.com/office/drawing/2014/main" val="4068442662"/>
                    </a:ext>
                  </a:extLst>
                </a:gridCol>
                <a:gridCol w="1703486">
                  <a:extLst>
                    <a:ext uri="{9D8B030D-6E8A-4147-A177-3AD203B41FA5}">
                      <a16:colId xmlns:a16="http://schemas.microsoft.com/office/drawing/2014/main" val="571873810"/>
                    </a:ext>
                  </a:extLst>
                </a:gridCol>
                <a:gridCol w="1651000">
                  <a:extLst>
                    <a:ext uri="{9D8B030D-6E8A-4147-A177-3AD203B41FA5}">
                      <a16:colId xmlns:a16="http://schemas.microsoft.com/office/drawing/2014/main" val="717427537"/>
                    </a:ext>
                  </a:extLst>
                </a:gridCol>
              </a:tblGrid>
              <a:tr h="342695">
                <a:tc>
                  <a:txBody>
                    <a:bodyPr/>
                    <a:lstStyle/>
                    <a:p>
                      <a:pPr algn="ctr"/>
                      <a:endParaRPr lang="en-PH" sz="2400" b="1"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F0000"/>
                          </a:solidFill>
                        </a:rPr>
                        <a:t>Price of Fuel </a:t>
                      </a:r>
                      <a:endParaRPr lang="en-PH" sz="2400" b="1" dirty="0">
                        <a:solidFill>
                          <a:srgbClr val="FF0000"/>
                        </a:solidFill>
                      </a:endParaRPr>
                    </a:p>
                    <a:p>
                      <a:pPr algn="ctr"/>
                      <a:endParaRPr lang="en-PH" sz="2400" b="1"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00B0F0"/>
                          </a:solidFill>
                        </a:rPr>
                        <a:t>Price of Water</a:t>
                      </a:r>
                      <a:endParaRPr lang="en-PH" sz="2400" b="1" dirty="0">
                        <a:solidFill>
                          <a:srgbClr val="00B0F0"/>
                        </a:solidFill>
                      </a:endParaRP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rPr>
                        <a:t>Jeepney Fare </a:t>
                      </a:r>
                      <a:endParaRPr lang="en-PH" sz="2400" b="1" dirty="0">
                        <a:solidFill>
                          <a:srgbClr val="00B050"/>
                        </a:solidFill>
                      </a:endParaRPr>
                    </a:p>
                    <a:p>
                      <a:pPr algn="ctr"/>
                      <a:endParaRPr lang="en-PH" sz="2400" b="1" dirty="0">
                        <a:solidFill>
                          <a:srgbClr val="00B05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08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FF0000"/>
                          </a:solidFill>
                        </a:rPr>
                        <a:t>Price of Fuel</a:t>
                      </a:r>
                      <a:endParaRPr lang="en-PH"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0.77</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296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F0"/>
                          </a:solidFill>
                        </a:rPr>
                        <a:t>Price of Water</a:t>
                      </a:r>
                      <a:endParaRPr lang="en-PH" sz="2400" b="1" dirty="0">
                        <a:solidFill>
                          <a:srgbClr val="00B0F0"/>
                        </a:solidFill>
                      </a:endParaRPr>
                    </a:p>
                    <a:p>
                      <a:pPr algn="ctr"/>
                      <a:endParaRPr lang="en-PH"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-0.77</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08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rPr>
                        <a:t>Jeepney Fare</a:t>
                      </a:r>
                      <a:endParaRPr lang="en-PH" sz="24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100" dirty="0"/>
                        <a:t>0.77</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-0.77</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1</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bl>
          </a:graphicData>
        </a:graphic>
      </p:graphicFrame>
    </p:spTree>
    <p:extLst>
      <p:ext uri="{BB962C8B-B14F-4D97-AF65-F5344CB8AC3E}">
        <p14:creationId xmlns:p14="http://schemas.microsoft.com/office/powerpoint/2010/main" val="209874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CCDATS1L</a:t>
            </a:r>
            <a:endParaRPr lang="en-PH" dirty="0"/>
          </a:p>
        </p:txBody>
      </p:sp>
      <p:sp>
        <p:nvSpPr>
          <p:cNvPr id="2" name="Title 1">
            <a:extLst>
              <a:ext uri="{FF2B5EF4-FFF2-40B4-BE49-F238E27FC236}">
                <a16:creationId xmlns:a16="http://schemas.microsoft.com/office/drawing/2014/main" id="{E8FE4DC5-50CE-9CEE-1720-B3DB36475851}"/>
              </a:ext>
            </a:extLst>
          </p:cNvPr>
          <p:cNvSpPr>
            <a:spLocks noGrp="1"/>
          </p:cNvSpPr>
          <p:nvPr>
            <p:ph type="ctrTitle"/>
          </p:nvPr>
        </p:nvSpPr>
        <p:spPr>
          <a:xfrm>
            <a:off x="459205" y="329031"/>
            <a:ext cx="11273589" cy="718459"/>
          </a:xfrm>
        </p:spPr>
        <p:txBody>
          <a:bodyPr>
            <a:noAutofit/>
          </a:bodyPr>
          <a:lstStyle/>
          <a:p>
            <a:r>
              <a:rPr lang="en-PH" sz="5000" b="1" dirty="0"/>
              <a:t>Positive Correlation</a:t>
            </a:r>
          </a:p>
        </p:txBody>
      </p:sp>
      <p:graphicFrame>
        <p:nvGraphicFramePr>
          <p:cNvPr id="5" name="Table 4">
            <a:extLst>
              <a:ext uri="{FF2B5EF4-FFF2-40B4-BE49-F238E27FC236}">
                <a16:creationId xmlns:a16="http://schemas.microsoft.com/office/drawing/2014/main" id="{CC0195BD-4A54-B5EB-4AF6-FECF263BF042}"/>
              </a:ext>
            </a:extLst>
          </p:cNvPr>
          <p:cNvGraphicFramePr>
            <a:graphicFrameLocks noGrp="1"/>
          </p:cNvGraphicFramePr>
          <p:nvPr>
            <p:extLst>
              <p:ext uri="{D42A27DB-BD31-4B8C-83A1-F6EECF244321}">
                <p14:modId xmlns:p14="http://schemas.microsoft.com/office/powerpoint/2010/main" val="4259008317"/>
              </p:ext>
            </p:extLst>
          </p:nvPr>
        </p:nvGraphicFramePr>
        <p:xfrm>
          <a:off x="459204" y="1253340"/>
          <a:ext cx="5232404" cy="2711782"/>
        </p:xfrm>
        <a:graphic>
          <a:graphicData uri="http://schemas.openxmlformats.org/drawingml/2006/table">
            <a:tbl>
              <a:tblPr firstRow="1" bandRow="1">
                <a:tableStyleId>{7E9639D4-E3E2-4D34-9284-5A2195B3D0D7}</a:tableStyleId>
              </a:tblPr>
              <a:tblGrid>
                <a:gridCol w="2616202">
                  <a:extLst>
                    <a:ext uri="{9D8B030D-6E8A-4147-A177-3AD203B41FA5}">
                      <a16:colId xmlns:a16="http://schemas.microsoft.com/office/drawing/2014/main" val="2104260520"/>
                    </a:ext>
                  </a:extLst>
                </a:gridCol>
                <a:gridCol w="2616202">
                  <a:extLst>
                    <a:ext uri="{9D8B030D-6E8A-4147-A177-3AD203B41FA5}">
                      <a16:colId xmlns:a16="http://schemas.microsoft.com/office/drawing/2014/main" val="3317155875"/>
                    </a:ext>
                  </a:extLst>
                </a:gridCol>
              </a:tblGrid>
              <a:tr h="947173">
                <a:tc>
                  <a:txBody>
                    <a:bodyPr/>
                    <a:lstStyle/>
                    <a:p>
                      <a:pPr algn="ctr"/>
                      <a:r>
                        <a:rPr lang="en-US" sz="2500" b="1" dirty="0">
                          <a:solidFill>
                            <a:srgbClr val="FF0000"/>
                          </a:solidFill>
                        </a:rPr>
                        <a:t>Price of Fuel </a:t>
                      </a:r>
                      <a:endParaRPr lang="en-PH" sz="2500" b="1"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500" b="1" dirty="0">
                          <a:solidFill>
                            <a:srgbClr val="00B050"/>
                          </a:solidFill>
                        </a:rPr>
                        <a:t> Jeepney Fare </a:t>
                      </a:r>
                      <a:endParaRPr lang="en-PH" sz="2500" b="1" baseline="-25000" dirty="0">
                        <a:solidFill>
                          <a:srgbClr val="00B05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49210">
                <a:tc>
                  <a:txBody>
                    <a:bodyPr/>
                    <a:lstStyle/>
                    <a:p>
                      <a:pPr algn="ctr"/>
                      <a:r>
                        <a:rPr lang="en-US" sz="1500" dirty="0"/>
                        <a:t>1</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49210">
                <a:tc>
                  <a:txBody>
                    <a:bodyPr/>
                    <a:lstStyle/>
                    <a:p>
                      <a:pPr algn="ctr"/>
                      <a:r>
                        <a:rPr lang="en-US" sz="1500" dirty="0"/>
                        <a:t>2</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426109">
                <a:tc>
                  <a:txBody>
                    <a:bodyPr/>
                    <a:lstStyle/>
                    <a:p>
                      <a:pPr algn="ctr"/>
                      <a:r>
                        <a:rPr lang="en-US" sz="1500" dirty="0"/>
                        <a:t>3</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0">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4</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0">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5</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bl>
          </a:graphicData>
        </a:graphic>
      </p:graphicFrame>
      <p:grpSp>
        <p:nvGrpSpPr>
          <p:cNvPr id="6" name="Group 5">
            <a:extLst>
              <a:ext uri="{FF2B5EF4-FFF2-40B4-BE49-F238E27FC236}">
                <a16:creationId xmlns:a16="http://schemas.microsoft.com/office/drawing/2014/main" id="{094D27CE-FDD3-5CA5-A023-02442573E647}"/>
              </a:ext>
            </a:extLst>
          </p:cNvPr>
          <p:cNvGrpSpPr/>
          <p:nvPr/>
        </p:nvGrpSpPr>
        <p:grpSpPr>
          <a:xfrm>
            <a:off x="6096000" y="1253340"/>
            <a:ext cx="6026417" cy="4812646"/>
            <a:chOff x="852061" y="1401319"/>
            <a:chExt cx="9442430" cy="5781553"/>
          </a:xfrm>
        </p:grpSpPr>
        <p:sp>
          <p:nvSpPr>
            <p:cNvPr id="7" name="TextBox 6">
              <a:extLst>
                <a:ext uri="{FF2B5EF4-FFF2-40B4-BE49-F238E27FC236}">
                  <a16:creationId xmlns:a16="http://schemas.microsoft.com/office/drawing/2014/main" id="{C3CE0EA9-B6EA-9682-A9C1-08B16F1FE95D}"/>
                </a:ext>
              </a:extLst>
            </p:cNvPr>
            <p:cNvSpPr txBox="1"/>
            <p:nvPr/>
          </p:nvSpPr>
          <p:spPr>
            <a:xfrm>
              <a:off x="4472677" y="6683724"/>
              <a:ext cx="2441826" cy="499148"/>
            </a:xfrm>
            <a:prstGeom prst="rect">
              <a:avLst/>
            </a:prstGeom>
            <a:noFill/>
          </p:spPr>
          <p:txBody>
            <a:bodyPr wrap="none" rtlCol="0">
              <a:spAutoFit/>
            </a:bodyPr>
            <a:lstStyle/>
            <a:p>
              <a:r>
                <a:rPr lang="en-US" sz="2100" b="1" dirty="0">
                  <a:solidFill>
                    <a:srgbClr val="FF0000"/>
                  </a:solidFill>
                </a:rPr>
                <a:t>Price of Fuel</a:t>
              </a:r>
              <a:endParaRPr lang="en-PH" sz="2100" b="1" dirty="0">
                <a:solidFill>
                  <a:srgbClr val="FF0000"/>
                </a:solidFill>
              </a:endParaRPr>
            </a:p>
          </p:txBody>
        </p:sp>
        <p:sp>
          <p:nvSpPr>
            <p:cNvPr id="8" name="TextBox 7">
              <a:extLst>
                <a:ext uri="{FF2B5EF4-FFF2-40B4-BE49-F238E27FC236}">
                  <a16:creationId xmlns:a16="http://schemas.microsoft.com/office/drawing/2014/main" id="{6F0E581A-BD0C-7064-914C-AFA63701EDBD}"/>
                </a:ext>
              </a:extLst>
            </p:cNvPr>
            <p:cNvSpPr txBox="1"/>
            <p:nvPr/>
          </p:nvSpPr>
          <p:spPr>
            <a:xfrm rot="16200000">
              <a:off x="143438" y="3649807"/>
              <a:ext cx="1863962" cy="446715"/>
            </a:xfrm>
            <a:prstGeom prst="rect">
              <a:avLst/>
            </a:prstGeom>
            <a:noFill/>
          </p:spPr>
          <p:txBody>
            <a:bodyPr wrap="none" rtlCol="0">
              <a:spAutoFit/>
            </a:bodyPr>
            <a:lstStyle/>
            <a:p>
              <a:r>
                <a:rPr lang="en-US" sz="2100" b="1" dirty="0">
                  <a:solidFill>
                    <a:srgbClr val="00B050"/>
                  </a:solidFill>
                </a:rPr>
                <a:t>Jeepney Fare (Y)</a:t>
              </a:r>
              <a:endParaRPr lang="en-PH" sz="2100" b="1" dirty="0">
                <a:solidFill>
                  <a:srgbClr val="00B050"/>
                </a:solidFill>
              </a:endParaRPr>
            </a:p>
          </p:txBody>
        </p:sp>
        <p:graphicFrame>
          <p:nvGraphicFramePr>
            <p:cNvPr id="9" name="Chart 8">
              <a:extLst>
                <a:ext uri="{FF2B5EF4-FFF2-40B4-BE49-F238E27FC236}">
                  <a16:creationId xmlns:a16="http://schemas.microsoft.com/office/drawing/2014/main" id="{12AF2312-C495-7B99-54D5-E93CE6DF33EA}"/>
                </a:ext>
              </a:extLst>
            </p:cNvPr>
            <p:cNvGraphicFramePr/>
            <p:nvPr>
              <p:extLst>
                <p:ext uri="{D42A27DB-BD31-4B8C-83A1-F6EECF244321}">
                  <p14:modId xmlns:p14="http://schemas.microsoft.com/office/powerpoint/2010/main" val="3723168136"/>
                </p:ext>
              </p:extLst>
            </p:nvPr>
          </p:nvGraphicFramePr>
          <p:xfrm>
            <a:off x="1485680" y="1401319"/>
            <a:ext cx="8808811" cy="528240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218100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22FF19-6ECD-4B79-A412-9430824D2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1A3F1B-CE3A-47AB-9F84-47E786467973}">
  <ds:schemaRefs>
    <ds:schemaRef ds:uri="http://schemas.microsoft.com/sharepoint/v3/contenttype/forms"/>
  </ds:schemaRefs>
</ds:datastoreItem>
</file>

<file path=customXml/itemProps3.xml><?xml version="1.0" encoding="utf-8"?>
<ds:datastoreItem xmlns:ds="http://schemas.openxmlformats.org/officeDocument/2006/customXml" ds:itemID="{7ACF14CA-9E7F-410C-99DF-E0FAFDE78C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3277</TotalTime>
  <Words>1006</Words>
  <Application>Microsoft Macintosh PowerPoint</Application>
  <PresentationFormat>Widescreen</PresentationFormat>
  <Paragraphs>208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Correlation</vt:lpstr>
      <vt:lpstr>Visualizing Relationships</vt:lpstr>
      <vt:lpstr>PowerPoint Presentation</vt:lpstr>
      <vt:lpstr>Correlation</vt:lpstr>
      <vt:lpstr>Correlation</vt:lpstr>
      <vt:lpstr>Correlation</vt:lpstr>
      <vt:lpstr>Correlation</vt:lpstr>
      <vt:lpstr>Correlation</vt:lpstr>
      <vt:lpstr>Positive Correlation</vt:lpstr>
      <vt:lpstr>Negative Correlation</vt:lpstr>
      <vt:lpstr>No Correlation</vt:lpstr>
      <vt:lpstr>PowerPoint Presentation</vt:lpstr>
      <vt:lpstr>PowerPoint Presentation</vt:lpstr>
      <vt:lpstr>PowerPoint Presentation</vt:lpstr>
      <vt:lpstr>PowerPoint Presentation</vt:lpstr>
      <vt:lpstr>When describing relationships…</vt:lpstr>
      <vt:lpstr>Assumptions for Pearson Correlation</vt:lpstr>
      <vt:lpstr>Assumptions for Pearson Correlation</vt:lpstr>
      <vt:lpstr>Assumptions for Pearson Correlation</vt:lpstr>
      <vt:lpstr>Assumption: No Outliers</vt:lpstr>
      <vt:lpstr>Assumption: No Outliers</vt:lpstr>
      <vt:lpstr>Spearman’s rank-order correlation</vt:lpstr>
      <vt:lpstr>Spearman’s rank-order correlation</vt:lpstr>
      <vt:lpstr>Spearman’s rank-order correlation</vt:lpstr>
      <vt:lpstr>Spearman’s rank-order correlation</vt:lpstr>
      <vt:lpstr>Correlation does not imply causation</vt:lpstr>
      <vt:lpstr>Correlation does not imply causation</vt:lpstr>
      <vt:lpstr>Correlation that does not make any sense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679</cp:revision>
  <dcterms:created xsi:type="dcterms:W3CDTF">2022-05-11T03:47:05Z</dcterms:created>
  <dcterms:modified xsi:type="dcterms:W3CDTF">2023-10-17T05:04:41Z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