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ppt/changesInfos/changesInfo1.xml" ContentType="application/vnd.ms-powerpoint.changesinfo+xml"/>
  <Override PartName="/ppt/revisionInfo.xml" ContentType="application/vnd.ms-powerpoint.revisioninfo+xml"/>
  <Override PartName="/customXml/itemProps6.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5.xml" ContentType="application/vnd.openxmlformats-officedocument.customXmlProperties+xml"/>
  <Override PartName="/customXml/itemProps4.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11.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9"/>
    <p:sldMasterId id="2147483660" r:id="rId10"/>
  </p:sldMasterIdLst>
  <p:notesMasterIdLst>
    <p:notesMasterId r:id="rId44"/>
  </p:notesMasterIdLst>
  <p:sldIdLst>
    <p:sldId id="256" r:id="rId11"/>
    <p:sldId id="298" r:id="rId12"/>
    <p:sldId id="307" r:id="rId13"/>
    <p:sldId id="299" r:id="rId14"/>
    <p:sldId id="309" r:id="rId15"/>
    <p:sldId id="310" r:id="rId16"/>
    <p:sldId id="311" r:id="rId17"/>
    <p:sldId id="312" r:id="rId18"/>
    <p:sldId id="308" r:id="rId19"/>
    <p:sldId id="313" r:id="rId20"/>
    <p:sldId id="314" r:id="rId21"/>
    <p:sldId id="301" r:id="rId22"/>
    <p:sldId id="315" r:id="rId23"/>
    <p:sldId id="302" r:id="rId24"/>
    <p:sldId id="316" r:id="rId25"/>
    <p:sldId id="317" r:id="rId26"/>
    <p:sldId id="303" r:id="rId27"/>
    <p:sldId id="318" r:id="rId28"/>
    <p:sldId id="304" r:id="rId29"/>
    <p:sldId id="319" r:id="rId30"/>
    <p:sldId id="305" r:id="rId31"/>
    <p:sldId id="306" r:id="rId32"/>
    <p:sldId id="322" r:id="rId33"/>
    <p:sldId id="320" r:id="rId34"/>
    <p:sldId id="328" r:id="rId35"/>
    <p:sldId id="333" r:id="rId36"/>
    <p:sldId id="325" r:id="rId37"/>
    <p:sldId id="330" r:id="rId38"/>
    <p:sldId id="332" r:id="rId39"/>
    <p:sldId id="323" r:id="rId40"/>
    <p:sldId id="326" r:id="rId41"/>
    <p:sldId id="331" r:id="rId42"/>
    <p:sldId id="32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2760E-519C-44A9-AB41-BA6804DE313C}" v="2" dt="2021-01-28T08:43:09.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67" d="100"/>
          <a:sy n="67" d="100"/>
        </p:scale>
        <p:origin x="65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presProps" Target="presProps.xml"/><Relationship Id="rId53" Type="http://schemas.openxmlformats.org/officeDocument/2006/relationships/customXml" Target="../customXml/item11.xml"/><Relationship Id="rId5" Type="http://schemas.openxmlformats.org/officeDocument/2006/relationships/customXml" Target="../customXml/item5.xml"/><Relationship Id="rId10" Type="http://schemas.openxmlformats.org/officeDocument/2006/relationships/slideMaster" Target="slideMasters/slideMaster2.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notesMaster" Target="notesMasters/notesMaster1.xml"/><Relationship Id="rId52" Type="http://schemas.openxmlformats.org/officeDocument/2006/relationships/customXml" Target="../customXml/item10.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customXml" Target="../customXml/item9.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viewProps" Target="viewProps.xml"/><Relationship Id="rId20" Type="http://schemas.openxmlformats.org/officeDocument/2006/relationships/slide" Target="slides/slide10.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Imperial" userId="c5118018-74d5-4421-be4d-7197191e5b08" providerId="ADAL" clId="{05F56AE3-F231-428B-8CF6-449F1EFC6D1B}"/>
    <pc:docChg chg="undo custSel delSld modSld">
      <pc:chgData name="Joseph Marvin Imperial" userId="c5118018-74d5-4421-be4d-7197191e5b08" providerId="ADAL" clId="{05F56AE3-F231-428B-8CF6-449F1EFC6D1B}" dt="2020-12-08T01:22:32.841" v="514" actId="20577"/>
      <pc:docMkLst>
        <pc:docMk/>
      </pc:docMkLst>
      <pc:sldChg chg="modSp">
        <pc:chgData name="Joseph Marvin Imperial" userId="c5118018-74d5-4421-be4d-7197191e5b08" providerId="ADAL" clId="{05F56AE3-F231-428B-8CF6-449F1EFC6D1B}" dt="2020-12-05T05:09:32.616" v="35" actId="20577"/>
        <pc:sldMkLst>
          <pc:docMk/>
          <pc:sldMk cId="769809006" sldId="256"/>
        </pc:sldMkLst>
        <pc:spChg chg="mod">
          <ac:chgData name="Joseph Marvin Imperial" userId="c5118018-74d5-4421-be4d-7197191e5b08" providerId="ADAL" clId="{05F56AE3-F231-428B-8CF6-449F1EFC6D1B}" dt="2020-12-05T05:09:24.954" v="27" actId="20577"/>
          <ac:spMkLst>
            <pc:docMk/>
            <pc:sldMk cId="769809006" sldId="256"/>
            <ac:spMk id="14" creationId="{ACC57CA2-30CA-4DDD-A941-8B9CC393DAFA}"/>
          </ac:spMkLst>
        </pc:spChg>
        <pc:spChg chg="mod">
          <ac:chgData name="Joseph Marvin Imperial" userId="c5118018-74d5-4421-be4d-7197191e5b08" providerId="ADAL" clId="{05F56AE3-F231-428B-8CF6-449F1EFC6D1B}" dt="2020-12-05T05:09:32.616" v="35" actId="20577"/>
          <ac:spMkLst>
            <pc:docMk/>
            <pc:sldMk cId="769809006" sldId="256"/>
            <ac:spMk id="15" creationId="{31237222-F604-49F1-8989-AF06AF20EDD3}"/>
          </ac:spMkLst>
        </pc:spChg>
      </pc:sldChg>
    </pc:docChg>
  </pc:docChgLst>
  <pc:docChgLst>
    <pc:chgData name="Joseph Marvin Imperial" userId="c5118018-74d5-4421-be4d-7197191e5b08" providerId="ADAL" clId="{1C2C62FE-4C5E-4CC7-93C9-8C58B12593BB}"/>
    <pc:docChg chg="undo custSel addSld delSld modSld sldOrd">
      <pc:chgData name="Joseph Marvin Imperial" userId="c5118018-74d5-4421-be4d-7197191e5b08" providerId="ADAL" clId="{1C2C62FE-4C5E-4CC7-93C9-8C58B12593BB}" dt="2020-12-17T07:59:44.704" v="1968" actId="47"/>
      <pc:docMkLst>
        <pc:docMk/>
      </pc:docMkLst>
      <pc:sldChg chg="modSp">
        <pc:chgData name="Joseph Marvin Imperial" userId="c5118018-74d5-4421-be4d-7197191e5b08" providerId="ADAL" clId="{1C2C62FE-4C5E-4CC7-93C9-8C58B12593BB}" dt="2020-12-08T01:38:45.061" v="40" actId="404"/>
        <pc:sldMkLst>
          <pc:docMk/>
          <pc:sldMk cId="769809006" sldId="256"/>
        </pc:sldMkLst>
        <pc:spChg chg="mod">
          <ac:chgData name="Joseph Marvin Imperial" userId="c5118018-74d5-4421-be4d-7197191e5b08" providerId="ADAL" clId="{1C2C62FE-4C5E-4CC7-93C9-8C58B12593BB}" dt="2020-12-08T01:38:45.061" v="40" actId="404"/>
          <ac:spMkLst>
            <pc:docMk/>
            <pc:sldMk cId="769809006" sldId="256"/>
            <ac:spMk id="12" creationId="{3B95F0FF-3312-4F15-A3FC-1E4D0A0C4CA3}"/>
          </ac:spMkLst>
        </pc:spChg>
      </pc:sldChg>
    </pc:docChg>
  </pc:docChgLst>
  <pc:docChgLst>
    <pc:chgData name="Joseph Marvin R. Imperial" userId="c5118018-74d5-4421-be4d-7197191e5b08" providerId="ADAL" clId="{B492760E-519C-44A9-AB41-BA6804DE313C}"/>
    <pc:docChg chg="custSel modSld sldOrd">
      <pc:chgData name="Joseph Marvin R. Imperial" userId="c5118018-74d5-4421-be4d-7197191e5b08" providerId="ADAL" clId="{B492760E-519C-44A9-AB41-BA6804DE313C}" dt="2021-01-28T08:43:32.382" v="6" actId="478"/>
      <pc:docMkLst>
        <pc:docMk/>
      </pc:docMkLst>
      <pc:sldChg chg="addSp delSp">
        <pc:chgData name="Joseph Marvin R. Imperial" userId="c5118018-74d5-4421-be4d-7197191e5b08" providerId="ADAL" clId="{B492760E-519C-44A9-AB41-BA6804DE313C}" dt="2021-01-28T08:43:32.382" v="6" actId="478"/>
        <pc:sldMkLst>
          <pc:docMk/>
          <pc:sldMk cId="769809006" sldId="256"/>
        </pc:sldMkLst>
        <pc:inkChg chg="add del">
          <ac:chgData name="Joseph Marvin R. Imperial" userId="c5118018-74d5-4421-be4d-7197191e5b08" providerId="ADAL" clId="{B492760E-519C-44A9-AB41-BA6804DE313C}" dt="2021-01-28T08:43:32.382" v="6" actId="478"/>
          <ac:inkMkLst>
            <pc:docMk/>
            <pc:sldMk cId="769809006" sldId="256"/>
            <ac:inkMk id="3" creationId="{53237974-EF9E-4243-96C4-3982D1263135}"/>
          </ac:inkMkLst>
        </pc:inkChg>
      </pc:sldChg>
      <pc:sldChg chg="delSp">
        <pc:chgData name="Joseph Marvin R. Imperial" userId="c5118018-74d5-4421-be4d-7197191e5b08" providerId="ADAL" clId="{B492760E-519C-44A9-AB41-BA6804DE313C}" dt="2021-01-28T07:33:39.053" v="0" actId="478"/>
        <pc:sldMkLst>
          <pc:docMk/>
          <pc:sldMk cId="3265885226" sldId="299"/>
        </pc:sldMkLst>
        <pc:inkChg chg="del">
          <ac:chgData name="Joseph Marvin R. Imperial" userId="c5118018-74d5-4421-be4d-7197191e5b08" providerId="ADAL" clId="{B492760E-519C-44A9-AB41-BA6804DE313C}" dt="2021-01-28T07:33:39.053" v="0" actId="478"/>
          <ac:inkMkLst>
            <pc:docMk/>
            <pc:sldMk cId="3265885226" sldId="299"/>
            <ac:inkMk id="5" creationId="{67A98618-41D5-40BD-BCAC-5E1013B9D816}"/>
          </ac:inkMkLst>
        </pc:inkChg>
      </pc:sldChg>
      <pc:sldChg chg="delSp">
        <pc:chgData name="Joseph Marvin R. Imperial" userId="c5118018-74d5-4421-be4d-7197191e5b08" providerId="ADAL" clId="{B492760E-519C-44A9-AB41-BA6804DE313C}" dt="2021-01-28T07:33:44.574" v="2" actId="478"/>
        <pc:sldMkLst>
          <pc:docMk/>
          <pc:sldMk cId="770577474" sldId="308"/>
        </pc:sldMkLst>
        <pc:inkChg chg="del">
          <ac:chgData name="Joseph Marvin R. Imperial" userId="c5118018-74d5-4421-be4d-7197191e5b08" providerId="ADAL" clId="{B492760E-519C-44A9-AB41-BA6804DE313C}" dt="2021-01-28T07:33:44.574" v="2" actId="478"/>
          <ac:inkMkLst>
            <pc:docMk/>
            <pc:sldMk cId="770577474" sldId="308"/>
            <ac:inkMk id="4" creationId="{6711564C-8AE2-4114-858F-C926787FCEDA}"/>
          </ac:inkMkLst>
        </pc:inkChg>
      </pc:sldChg>
      <pc:sldChg chg="ord">
        <pc:chgData name="Joseph Marvin R. Imperial" userId="c5118018-74d5-4421-be4d-7197191e5b08" providerId="ADAL" clId="{B492760E-519C-44A9-AB41-BA6804DE313C}" dt="2021-01-28T08:31:49.821" v="4"/>
        <pc:sldMkLst>
          <pc:docMk/>
          <pc:sldMk cId="781389675" sldId="311"/>
        </pc:sldMkLst>
      </pc:sldChg>
      <pc:sldChg chg="delSp">
        <pc:chgData name="Joseph Marvin R. Imperial" userId="c5118018-74d5-4421-be4d-7197191e5b08" providerId="ADAL" clId="{B492760E-519C-44A9-AB41-BA6804DE313C}" dt="2021-01-28T07:33:41.771" v="1" actId="478"/>
        <pc:sldMkLst>
          <pc:docMk/>
          <pc:sldMk cId="4088665531" sldId="312"/>
        </pc:sldMkLst>
        <pc:inkChg chg="del">
          <ac:chgData name="Joseph Marvin R. Imperial" userId="c5118018-74d5-4421-be4d-7197191e5b08" providerId="ADAL" clId="{B492760E-519C-44A9-AB41-BA6804DE313C}" dt="2021-01-28T07:33:41.771" v="1" actId="478"/>
          <ac:inkMkLst>
            <pc:docMk/>
            <pc:sldMk cId="4088665531" sldId="312"/>
            <ac:inkMk id="2" creationId="{9D7489D2-E6E0-4557-822E-55F0433214E7}"/>
          </ac:inkMkLst>
        </pc:inkChg>
      </pc:sldChg>
      <pc:sldChg chg="delSp">
        <pc:chgData name="Joseph Marvin R. Imperial" userId="c5118018-74d5-4421-be4d-7197191e5b08" providerId="ADAL" clId="{B492760E-519C-44A9-AB41-BA6804DE313C}" dt="2021-01-28T07:35:09.572" v="3" actId="478"/>
        <pc:sldMkLst>
          <pc:docMk/>
          <pc:sldMk cId="3617028053" sldId="313"/>
        </pc:sldMkLst>
        <pc:inkChg chg="del">
          <ac:chgData name="Joseph Marvin R. Imperial" userId="c5118018-74d5-4421-be4d-7197191e5b08" providerId="ADAL" clId="{B492760E-519C-44A9-AB41-BA6804DE313C}" dt="2021-01-28T07:35:09.572" v="3" actId="478"/>
          <ac:inkMkLst>
            <pc:docMk/>
            <pc:sldMk cId="3617028053" sldId="313"/>
            <ac:inkMk id="5" creationId="{3195CE29-CD8C-406E-A41A-7F8BE98D0C47}"/>
          </ac:inkMkLst>
        </pc:inkChg>
      </pc:sldChg>
    </pc:docChg>
  </pc:docChgLst>
  <pc:docChgLst>
    <pc:chgData name="Joseph Marvin R. Imperial" userId="c5118018-74d5-4421-be4d-7197191e5b08" providerId="ADAL" clId="{4DF932C5-E65A-4828-803F-7C7A2F26B2CC}"/>
    <pc:docChg chg="undo custSel addSld delSld modSld sldOrd">
      <pc:chgData name="Joseph Marvin R. Imperial" userId="c5118018-74d5-4421-be4d-7197191e5b08" providerId="ADAL" clId="{4DF932C5-E65A-4828-803F-7C7A2F26B2CC}" dt="2021-01-18T09:39:54.511" v="819" actId="47"/>
      <pc:docMkLst>
        <pc:docMk/>
      </pc:docMkLst>
      <pc:sldChg chg="modSp">
        <pc:chgData name="Joseph Marvin R. Imperial" userId="c5118018-74d5-4421-be4d-7197191e5b08" providerId="ADAL" clId="{4DF932C5-E65A-4828-803F-7C7A2F26B2CC}" dt="2021-01-18T01:57:40.523" v="9" actId="1076"/>
        <pc:sldMkLst>
          <pc:docMk/>
          <pc:sldMk cId="769809006" sldId="256"/>
        </pc:sldMkLst>
        <pc:spChg chg="mod">
          <ac:chgData name="Joseph Marvin R. Imperial" userId="c5118018-74d5-4421-be4d-7197191e5b08" providerId="ADAL" clId="{4DF932C5-E65A-4828-803F-7C7A2F26B2CC}" dt="2021-01-18T01:57:40.523" v="9" actId="1076"/>
          <ac:spMkLst>
            <pc:docMk/>
            <pc:sldMk cId="769809006" sldId="256"/>
            <ac:spMk id="12" creationId="{3B95F0FF-3312-4F15-A3FC-1E4D0A0C4CA3}"/>
          </ac:spMkLst>
        </pc:spChg>
      </pc:sldChg>
      <pc:sldChg chg="addSp delSp modSp add">
        <pc:chgData name="Joseph Marvin R. Imperial" userId="c5118018-74d5-4421-be4d-7197191e5b08" providerId="ADAL" clId="{4DF932C5-E65A-4828-803F-7C7A2F26B2CC}" dt="2021-01-18T09:02:58.150" v="817" actId="1076"/>
        <pc:sldMkLst>
          <pc:docMk/>
          <pc:sldMk cId="642854865" sldId="298"/>
        </pc:sldMkLst>
        <pc:spChg chg="mod">
          <ac:chgData name="Joseph Marvin R. Imperial" userId="c5118018-74d5-4421-be4d-7197191e5b08" providerId="ADAL" clId="{4DF932C5-E65A-4828-803F-7C7A2F26B2CC}" dt="2021-01-18T09:02:56.014" v="816" actId="1076"/>
          <ac:spMkLst>
            <pc:docMk/>
            <pc:sldMk cId="642854865" sldId="298"/>
            <ac:spMk id="4" creationId="{28C817E3-359E-4233-8E70-195E2DD13525}"/>
          </ac:spMkLst>
        </pc:spChg>
        <pc:picChg chg="del">
          <ac:chgData name="Joseph Marvin R. Imperial" userId="c5118018-74d5-4421-be4d-7197191e5b08" providerId="ADAL" clId="{4DF932C5-E65A-4828-803F-7C7A2F26B2CC}" dt="2021-01-18T09:02:39.332" v="807" actId="478"/>
          <ac:picMkLst>
            <pc:docMk/>
            <pc:sldMk cId="642854865" sldId="298"/>
            <ac:picMk id="2" creationId="{720584E0-8767-4CE5-8488-E6FC9B0C7C9A}"/>
          </ac:picMkLst>
        </pc:picChg>
        <pc:picChg chg="add mod">
          <ac:chgData name="Joseph Marvin R. Imperial" userId="c5118018-74d5-4421-be4d-7197191e5b08" providerId="ADAL" clId="{4DF932C5-E65A-4828-803F-7C7A2F26B2CC}" dt="2021-01-18T09:02:58.150" v="817" actId="1076"/>
          <ac:picMkLst>
            <pc:docMk/>
            <pc:sldMk cId="642854865" sldId="298"/>
            <ac:picMk id="5" creationId="{5DA9053B-4BF1-416B-9D49-43FB9D4D790C}"/>
          </ac:picMkLst>
        </pc:picChg>
      </pc:sldChg>
    </pc:docChg>
  </pc:docChgLst>
  <pc:docChgLst>
    <pc:chgData name="Joseph Marvin R. Imperial" userId="c5118018-74d5-4421-be4d-7197191e5b08" providerId="ADAL" clId="{5B2932ED-9AB1-43FD-9293-B932D95071E9}"/>
    <pc:docChg chg="undo custSel addSld delSld modSld sldOrd">
      <pc:chgData name="Joseph Marvin R. Imperial" userId="c5118018-74d5-4421-be4d-7197191e5b08" providerId="ADAL" clId="{5B2932ED-9AB1-43FD-9293-B932D95071E9}" dt="2021-01-14T07:43:27.732" v="1377" actId="20577"/>
      <pc:docMkLst>
        <pc:docMk/>
      </pc:docMkLst>
      <pc:sldChg chg="modSp">
        <pc:chgData name="Joseph Marvin R. Imperial" userId="c5118018-74d5-4421-be4d-7197191e5b08" providerId="ADAL" clId="{5B2932ED-9AB1-43FD-9293-B932D95071E9}" dt="2021-01-11T00:44:51.836" v="32" actId="20577"/>
        <pc:sldMkLst>
          <pc:docMk/>
          <pc:sldMk cId="769809006" sldId="256"/>
        </pc:sldMkLst>
        <pc:spChg chg="mod">
          <ac:chgData name="Joseph Marvin R. Imperial" userId="c5118018-74d5-4421-be4d-7197191e5b08" providerId="ADAL" clId="{5B2932ED-9AB1-43FD-9293-B932D95071E9}" dt="2021-01-11T00:44:51.836" v="32" actId="20577"/>
          <ac:spMkLst>
            <pc:docMk/>
            <pc:sldMk cId="769809006" sldId="256"/>
            <ac:spMk id="12" creationId="{3B95F0FF-3312-4F15-A3FC-1E4D0A0C4C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07/10/2021</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07/10/2021</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07/10/2021</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578065"/>
            <a:ext cx="6224950" cy="954107"/>
          </a:xfrm>
          <a:prstGeom prst="rect">
            <a:avLst/>
          </a:prstGeom>
          <a:noFill/>
        </p:spPr>
        <p:txBody>
          <a:bodyPr wrap="square" rtlCol="0">
            <a:spAutoFit/>
          </a:bodyPr>
          <a:lstStyle/>
          <a:p>
            <a:pPr algn="ctr"/>
            <a:r>
              <a:rPr lang="en-PH" sz="2800" b="1" dirty="0">
                <a:solidFill>
                  <a:schemeClr val="bg1"/>
                </a:solidFill>
                <a:latin typeface="Abadi" panose="020B0604020104020204" pitchFamily="34" charset="0"/>
              </a:rPr>
              <a:t>Module 4 – Central Tendency, Variation, Normal Distribution</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a:solidFill>
                  <a:schemeClr val="tx1">
                    <a:lumMod val="95000"/>
                    <a:lumOff val="5000"/>
                  </a:schemeClr>
                </a:solidFill>
                <a:latin typeface="Book Antiqua" panose="02040602050305030304" pitchFamily="18" charset="0"/>
              </a:rPr>
              <a:t>Joseph Marvin R. Imperial</a:t>
            </a:r>
          </a:p>
          <a:p>
            <a:pPr algn="ctr"/>
            <a:r>
              <a:rPr lang="en-PH" sz="1600" dirty="0">
                <a:solidFill>
                  <a:schemeClr val="tx1">
                    <a:lumMod val="95000"/>
                    <a:lumOff val="5000"/>
                  </a:schemeClr>
                </a:solidFill>
                <a:latin typeface="Book Antiqua" panose="02040602050305030304" pitchFamily="18" charset="0"/>
              </a:rPr>
              <a:t>Faculty</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dirty="0">
                <a:solidFill>
                  <a:schemeClr val="tx1">
                    <a:lumMod val="95000"/>
                    <a:lumOff val="5000"/>
                  </a:schemeClr>
                </a:solidFill>
                <a:latin typeface="Book Antiqua" panose="02040602050305030304" pitchFamily="18" charset="0"/>
              </a:rPr>
              <a:t>Department of Computer Science</a:t>
            </a:r>
          </a:p>
          <a:p>
            <a:pPr algn="ctr"/>
            <a:r>
              <a:rPr lang="en-PH" sz="1600" dirty="0">
                <a:solidFill>
                  <a:schemeClr val="tx1">
                    <a:lumMod val="95000"/>
                    <a:lumOff val="5000"/>
                  </a:schemeClr>
                </a:solidFill>
                <a:latin typeface="Book Antiqua" panose="02040602050305030304" pitchFamily="18" charset="0"/>
              </a:rPr>
              <a:t>College of Computing and Information Technologies (CCIT)</a:t>
            </a:r>
          </a:p>
          <a:p>
            <a:pPr algn="ctr"/>
            <a:r>
              <a:rPr lang="en-PH" sz="1600" dirty="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Median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Intuitively, the median divides a population or sample into two roughly equal parts. </a:t>
            </a:r>
          </a:p>
        </p:txBody>
      </p:sp>
      <p:pic>
        <p:nvPicPr>
          <p:cNvPr id="2" name="Picture 1">
            <a:extLst>
              <a:ext uri="{FF2B5EF4-FFF2-40B4-BE49-F238E27FC236}">
                <a16:creationId xmlns:a16="http://schemas.microsoft.com/office/drawing/2014/main" id="{BD265069-4FFA-4F7A-9F73-77C98DD3F7F9}"/>
              </a:ext>
            </a:extLst>
          </p:cNvPr>
          <p:cNvPicPr>
            <a:picLocks noChangeAspect="1"/>
          </p:cNvPicPr>
          <p:nvPr/>
        </p:nvPicPr>
        <p:blipFill>
          <a:blip r:embed="rId2"/>
          <a:stretch>
            <a:fillRect/>
          </a:stretch>
        </p:blipFill>
        <p:spPr>
          <a:xfrm>
            <a:off x="838200" y="2098476"/>
            <a:ext cx="10515600" cy="1906068"/>
          </a:xfrm>
          <a:prstGeom prst="rect">
            <a:avLst/>
          </a:prstGeom>
        </p:spPr>
      </p:pic>
    </p:spTree>
    <p:extLst>
      <p:ext uri="{BB962C8B-B14F-4D97-AF65-F5344CB8AC3E}">
        <p14:creationId xmlns:p14="http://schemas.microsoft.com/office/powerpoint/2010/main" val="3617028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 sample median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5" name="Picture 4">
            <a:extLst>
              <a:ext uri="{FF2B5EF4-FFF2-40B4-BE49-F238E27FC236}">
                <a16:creationId xmlns:a16="http://schemas.microsoft.com/office/drawing/2014/main" id="{655407E1-B0AF-49A5-9DCB-4C3D88FF782F}"/>
              </a:ext>
            </a:extLst>
          </p:cNvPr>
          <p:cNvPicPr>
            <a:picLocks noChangeAspect="1"/>
          </p:cNvPicPr>
          <p:nvPr/>
        </p:nvPicPr>
        <p:blipFill rotWithShape="1">
          <a:blip r:embed="rId2"/>
          <a:srcRect t="47892"/>
          <a:stretch/>
        </p:blipFill>
        <p:spPr>
          <a:xfrm>
            <a:off x="1230923" y="2199068"/>
            <a:ext cx="9438320" cy="587629"/>
          </a:xfrm>
          <a:prstGeom prst="rect">
            <a:avLst/>
          </a:prstGeom>
        </p:spPr>
      </p:pic>
      <p:pic>
        <p:nvPicPr>
          <p:cNvPr id="6" name="Picture 5">
            <a:extLst>
              <a:ext uri="{FF2B5EF4-FFF2-40B4-BE49-F238E27FC236}">
                <a16:creationId xmlns:a16="http://schemas.microsoft.com/office/drawing/2014/main" id="{C23E5902-6D4E-4F11-BBD3-9B6443C0CCDA}"/>
              </a:ext>
            </a:extLst>
          </p:cNvPr>
          <p:cNvPicPr>
            <a:picLocks noChangeAspect="1"/>
          </p:cNvPicPr>
          <p:nvPr/>
        </p:nvPicPr>
        <p:blipFill rotWithShape="1">
          <a:blip r:embed="rId3"/>
          <a:srcRect t="65782"/>
          <a:stretch/>
        </p:blipFill>
        <p:spPr>
          <a:xfrm>
            <a:off x="1070743" y="3873426"/>
            <a:ext cx="9758679" cy="492974"/>
          </a:xfrm>
          <a:prstGeom prst="rect">
            <a:avLst/>
          </a:prstGeom>
        </p:spPr>
      </p:pic>
      <p:sp>
        <p:nvSpPr>
          <p:cNvPr id="14" name="Rectangle 13">
            <a:extLst>
              <a:ext uri="{FF2B5EF4-FFF2-40B4-BE49-F238E27FC236}">
                <a16:creationId xmlns:a16="http://schemas.microsoft.com/office/drawing/2014/main" id="{D0AD5797-58CF-4301-BCEE-965EE0DA9697}"/>
              </a:ext>
            </a:extLst>
          </p:cNvPr>
          <p:cNvSpPr/>
          <p:nvPr/>
        </p:nvSpPr>
        <p:spPr>
          <a:xfrm>
            <a:off x="838200" y="4477137"/>
            <a:ext cx="10820400" cy="1631216"/>
          </a:xfrm>
          <a:prstGeom prst="rect">
            <a:avLst/>
          </a:prstGeom>
        </p:spPr>
        <p:txBody>
          <a:bodyPr wrap="square">
            <a:spAutoFit/>
          </a:bodyPr>
          <a:lstStyle/>
          <a:p>
            <a:r>
              <a:rPr lang="en-US" sz="2000" dirty="0"/>
              <a:t>Because the number of classes is even, the median of the population of class sizes is the average of the two middlemost class sizes, which are circled. Therefore, the median is students </a:t>
            </a:r>
            <a:r>
              <a:rPr lang="en-PH" sz="2000" b="1" dirty="0">
                <a:cs typeface="Times New Roman" panose="02020603050405020304" pitchFamily="18" charset="0"/>
              </a:rPr>
              <a:t>(30 + 34)/2 = 32</a:t>
            </a:r>
            <a:r>
              <a:rPr lang="en-US" sz="2000" b="1" dirty="0">
                <a:cs typeface="Times New Roman" panose="02020603050405020304" pitchFamily="18" charset="0"/>
              </a:rPr>
              <a:t>.</a:t>
            </a:r>
          </a:p>
          <a:p>
            <a:endParaRPr lang="en-US" sz="2000" dirty="0"/>
          </a:p>
          <a:p>
            <a:r>
              <a:rPr lang="en-US" sz="2000" dirty="0"/>
              <a:t>Note that, although two of Chris’s classes have the same size, 30 students, each observation</a:t>
            </a:r>
          </a:p>
          <a:p>
            <a:r>
              <a:rPr lang="en-US" sz="2000" dirty="0"/>
              <a:t>is </a:t>
            </a:r>
            <a:r>
              <a:rPr lang="en-US" sz="2000" b="1" dirty="0"/>
              <a:t>listed separately </a:t>
            </a:r>
            <a:r>
              <a:rPr lang="en-US" sz="2000" dirty="0"/>
              <a:t>(that is, 30 is listed twice) when we arrange the observations in </a:t>
            </a:r>
            <a:r>
              <a:rPr lang="en-US" sz="2000" b="1" dirty="0"/>
              <a:t>increasing order</a:t>
            </a:r>
            <a:r>
              <a:rPr lang="en-US" sz="2000" dirty="0"/>
              <a:t>.</a:t>
            </a:r>
            <a:endParaRPr lang="en-PH" sz="2000" dirty="0"/>
          </a:p>
        </p:txBody>
      </p:sp>
      <p:sp>
        <p:nvSpPr>
          <p:cNvPr id="15" name="Rectangle 14">
            <a:extLst>
              <a:ext uri="{FF2B5EF4-FFF2-40B4-BE49-F238E27FC236}">
                <a16:creationId xmlns:a16="http://schemas.microsoft.com/office/drawing/2014/main" id="{10ACD440-1668-4412-A87C-B17AA4C99713}"/>
              </a:ext>
            </a:extLst>
          </p:cNvPr>
          <p:cNvSpPr/>
          <p:nvPr/>
        </p:nvSpPr>
        <p:spPr>
          <a:xfrm>
            <a:off x="838200" y="1461134"/>
            <a:ext cx="10820400" cy="707886"/>
          </a:xfrm>
          <a:prstGeom prst="rect">
            <a:avLst/>
          </a:prstGeom>
        </p:spPr>
        <p:txBody>
          <a:bodyPr wrap="square">
            <a:spAutoFit/>
          </a:bodyPr>
          <a:lstStyle/>
          <a:p>
            <a:r>
              <a:rPr lang="en-US" sz="2000" dirty="0"/>
              <a:t>For example, recall that Chris’s five classes have sizes 60, 41, 15, 30, and 34. To find the median</a:t>
            </a:r>
          </a:p>
          <a:p>
            <a:r>
              <a:rPr lang="en-US" sz="2000" dirty="0"/>
              <a:t>of the population of class sizes, we arrange the class sizes in increasing order as follows:</a:t>
            </a:r>
            <a:endParaRPr lang="en-PH" sz="2000" dirty="0"/>
          </a:p>
        </p:txBody>
      </p:sp>
      <p:sp>
        <p:nvSpPr>
          <p:cNvPr id="16" name="Rectangle 15">
            <a:extLst>
              <a:ext uri="{FF2B5EF4-FFF2-40B4-BE49-F238E27FC236}">
                <a16:creationId xmlns:a16="http://schemas.microsoft.com/office/drawing/2014/main" id="{FE41783F-BD66-48F4-95F5-F259ACE8E939}"/>
              </a:ext>
            </a:extLst>
          </p:cNvPr>
          <p:cNvSpPr/>
          <p:nvPr/>
        </p:nvSpPr>
        <p:spPr>
          <a:xfrm>
            <a:off x="838200" y="2815247"/>
            <a:ext cx="10820400" cy="1015663"/>
          </a:xfrm>
          <a:prstGeom prst="rect">
            <a:avLst/>
          </a:prstGeom>
        </p:spPr>
        <p:txBody>
          <a:bodyPr wrap="square">
            <a:spAutoFit/>
          </a:bodyPr>
          <a:lstStyle/>
          <a:p>
            <a:r>
              <a:rPr lang="en-US" sz="2000" dirty="0"/>
              <a:t>As another example, suppose that in the middle of the semester Chris decides to take an additional</a:t>
            </a:r>
          </a:p>
          <a:p>
            <a:r>
              <a:rPr lang="en-US" sz="2000" dirty="0"/>
              <a:t>class—a sprint class in individual exercise. If the individual exercise class has 30 students,</a:t>
            </a:r>
          </a:p>
          <a:p>
            <a:r>
              <a:rPr lang="en-US" sz="2000" dirty="0"/>
              <a:t>then the sizes of Chris’s six classes are (arranged in increasing order):</a:t>
            </a:r>
            <a:endParaRPr lang="en-PH" sz="2000" dirty="0"/>
          </a:p>
        </p:txBody>
      </p:sp>
    </p:spTree>
    <p:extLst>
      <p:ext uri="{BB962C8B-B14F-4D97-AF65-F5344CB8AC3E}">
        <p14:creationId xmlns:p14="http://schemas.microsoft.com/office/powerpoint/2010/main" val="221301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Mode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A third measure of the central tendency of a population or sample is the </a:t>
            </a:r>
            <a:r>
              <a:rPr lang="en-US" sz="2400" b="1" dirty="0"/>
              <a:t>mode</a:t>
            </a:r>
            <a:r>
              <a:rPr lang="en-US" sz="2400" dirty="0"/>
              <a:t>.</a:t>
            </a:r>
          </a:p>
        </p:txBody>
      </p:sp>
      <p:pic>
        <p:nvPicPr>
          <p:cNvPr id="2" name="Picture 1">
            <a:extLst>
              <a:ext uri="{FF2B5EF4-FFF2-40B4-BE49-F238E27FC236}">
                <a16:creationId xmlns:a16="http://schemas.microsoft.com/office/drawing/2014/main" id="{C724E599-C734-454C-9EEF-3C795F8FF4BA}"/>
              </a:ext>
            </a:extLst>
          </p:cNvPr>
          <p:cNvPicPr>
            <a:picLocks noChangeAspect="1"/>
          </p:cNvPicPr>
          <p:nvPr/>
        </p:nvPicPr>
        <p:blipFill>
          <a:blip r:embed="rId2"/>
          <a:stretch>
            <a:fillRect/>
          </a:stretch>
        </p:blipFill>
        <p:spPr>
          <a:xfrm>
            <a:off x="838200" y="2102537"/>
            <a:ext cx="10267950" cy="871017"/>
          </a:xfrm>
          <a:prstGeom prst="rect">
            <a:avLst/>
          </a:prstGeom>
        </p:spPr>
      </p:pic>
    </p:spTree>
    <p:extLst>
      <p:ext uri="{BB962C8B-B14F-4D97-AF65-F5344CB8AC3E}">
        <p14:creationId xmlns:p14="http://schemas.microsoft.com/office/powerpoint/2010/main" val="332422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Example: sample mode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For example, the mode of Chris’s six class sizes is </a:t>
            </a:r>
            <a:r>
              <a:rPr lang="en-US" sz="2400" b="1" dirty="0"/>
              <a:t>30</a:t>
            </a:r>
            <a:r>
              <a:rPr lang="en-US" sz="2400" dirty="0"/>
              <a:t>. This is because more classes (two) have a size of 30 than any other size. </a:t>
            </a:r>
          </a:p>
          <a:p>
            <a:pPr marL="0" indent="0">
              <a:buNone/>
            </a:pPr>
            <a:r>
              <a:rPr lang="en-US" sz="2400" dirty="0"/>
              <a:t>Sometimes the highest frequency occurs at more than one measurement. When this happens, two or more modes exist. When exactly two modes exist, we say the data are </a:t>
            </a:r>
            <a:r>
              <a:rPr lang="en-US" sz="2400" b="1" dirty="0"/>
              <a:t>bimodal </a:t>
            </a:r>
            <a:r>
              <a:rPr lang="en-US" sz="2400" dirty="0"/>
              <a:t>and may be reported as </a:t>
            </a:r>
            <a:r>
              <a:rPr lang="en-US" sz="2400" b="1" dirty="0"/>
              <a:t>{first mode, second mode} </a:t>
            </a:r>
            <a:r>
              <a:rPr lang="en-US" sz="2400" dirty="0"/>
              <a:t>or </a:t>
            </a:r>
            <a:r>
              <a:rPr lang="en-US" sz="2400" b="1" dirty="0"/>
              <a:t>(first mode + second mode)/2</a:t>
            </a:r>
            <a:r>
              <a:rPr lang="en-US" sz="2400" dirty="0"/>
              <a:t>.</a:t>
            </a:r>
          </a:p>
          <a:p>
            <a:pPr marL="0" indent="0">
              <a:buNone/>
            </a:pPr>
            <a:r>
              <a:rPr lang="en-US" sz="2400" dirty="0"/>
              <a:t>When more than two modes exist, we say the data are </a:t>
            </a:r>
            <a:r>
              <a:rPr lang="en-US" sz="2400" b="1" dirty="0"/>
              <a:t>multimodal</a:t>
            </a:r>
            <a:r>
              <a:rPr lang="en-US" sz="2400" dirty="0"/>
              <a:t>. </a:t>
            </a:r>
          </a:p>
          <a:p>
            <a:pPr marL="0" indent="0">
              <a:buNone/>
            </a:pPr>
            <a:r>
              <a:rPr lang="en-US" sz="2400" dirty="0"/>
              <a:t>If data are presented in classes (such as in a frequency or percent histogram), the class having the highest frequency or percent is called the </a:t>
            </a:r>
            <a:r>
              <a:rPr lang="en-US" sz="2400" b="1" dirty="0"/>
              <a:t>modal class</a:t>
            </a:r>
            <a:r>
              <a:rPr lang="en-US" sz="2400" dirty="0"/>
              <a:t>.</a:t>
            </a:r>
          </a:p>
        </p:txBody>
      </p:sp>
    </p:spTree>
    <p:extLst>
      <p:ext uri="{BB962C8B-B14F-4D97-AF65-F5344CB8AC3E}">
        <p14:creationId xmlns:p14="http://schemas.microsoft.com/office/powerpoint/2010/main" val="178416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Activity: 5-10 mins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Try finding the mean, mode, and median with any dataset you have using formulas from Google Sheets / Excel.</a:t>
            </a:r>
          </a:p>
          <a:p>
            <a:pPr marL="0" indent="0">
              <a:buNone/>
            </a:pPr>
            <a:r>
              <a:rPr lang="en-US" sz="2400" dirty="0"/>
              <a:t>By now, you can already do this.</a:t>
            </a:r>
          </a:p>
        </p:txBody>
      </p:sp>
    </p:spTree>
    <p:extLst>
      <p:ext uri="{BB962C8B-B14F-4D97-AF65-F5344CB8AC3E}">
        <p14:creationId xmlns:p14="http://schemas.microsoft.com/office/powerpoint/2010/main" val="50420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838200" y="212725"/>
            <a:ext cx="10515600" cy="1325563"/>
          </a:xfrm>
        </p:spPr>
        <p:txBody>
          <a:bodyPr/>
          <a:lstStyle/>
          <a:p>
            <a:r>
              <a:rPr lang="en-US" b="1" dirty="0">
                <a:latin typeface="+mn-lt"/>
              </a:rPr>
              <a:t>Comparing the mean, median, and mode</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326178"/>
            <a:ext cx="10515600" cy="4076700"/>
          </a:xfrm>
        </p:spPr>
        <p:txBody>
          <a:bodyPr>
            <a:normAutofit/>
          </a:bodyPr>
          <a:lstStyle/>
          <a:p>
            <a:pPr marL="0" indent="0">
              <a:buNone/>
            </a:pPr>
            <a:r>
              <a:rPr lang="en-US" sz="2400" dirty="0"/>
              <a:t>Often we construct a histogram for a sample to make inferences about the </a:t>
            </a:r>
            <a:r>
              <a:rPr lang="en-US" sz="2400" b="1" dirty="0"/>
              <a:t>shape</a:t>
            </a:r>
            <a:r>
              <a:rPr lang="en-US" sz="2400" dirty="0"/>
              <a:t> of the sampled population. </a:t>
            </a:r>
          </a:p>
          <a:p>
            <a:pPr marL="0" indent="0">
              <a:buNone/>
            </a:pPr>
            <a:r>
              <a:rPr lang="en-US" sz="2400" dirty="0"/>
              <a:t>When we do this, it can be useful to </a:t>
            </a:r>
            <a:r>
              <a:rPr lang="en-US" sz="2400" b="1" dirty="0"/>
              <a:t>smooth out </a:t>
            </a:r>
            <a:r>
              <a:rPr lang="en-US" sz="2400" dirty="0"/>
              <a:t>the histogram and use the resulting relative frequency curve to describe the shape of the population. Relative frequency curves can have many shapes. Three common shapes are illustrated below:</a:t>
            </a:r>
          </a:p>
        </p:txBody>
      </p:sp>
    </p:spTree>
    <p:extLst>
      <p:ext uri="{BB962C8B-B14F-4D97-AF65-F5344CB8AC3E}">
        <p14:creationId xmlns:p14="http://schemas.microsoft.com/office/powerpoint/2010/main" val="42009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620774" y="3428999"/>
            <a:ext cx="10515600" cy="2910853"/>
          </a:xfrm>
        </p:spPr>
        <p:txBody>
          <a:bodyPr>
            <a:normAutofit fontScale="85000" lnSpcReduction="10000"/>
          </a:bodyPr>
          <a:lstStyle/>
          <a:p>
            <a:r>
              <a:rPr lang="en-US" sz="2400" b="1" dirty="0"/>
              <a:t>Part (a)</a:t>
            </a:r>
            <a:r>
              <a:rPr lang="en-US" sz="2400" dirty="0"/>
              <a:t> - of this figure depicts a population described by a symmetrical relative frequency curve. For such a population, the mean (𝜇), median (</a:t>
            </a:r>
            <a:r>
              <a:rPr lang="en-US" sz="2400" i="1" dirty="0"/>
              <a:t>M</a:t>
            </a:r>
            <a:r>
              <a:rPr lang="en-US" sz="2400" i="1" baseline="-25000" dirty="0"/>
              <a:t>d</a:t>
            </a:r>
            <a:r>
              <a:rPr lang="en-US" sz="2400" dirty="0"/>
              <a:t>), and mode (</a:t>
            </a:r>
            <a:r>
              <a:rPr lang="en-US" sz="2400" i="1" dirty="0"/>
              <a:t>M</a:t>
            </a:r>
            <a:r>
              <a:rPr lang="en-US" sz="2400" i="1" baseline="-25000" dirty="0"/>
              <a:t>o</a:t>
            </a:r>
            <a:r>
              <a:rPr lang="en-US" sz="2400" dirty="0"/>
              <a:t>) are all equal. Note that in this case </a:t>
            </a:r>
            <a:r>
              <a:rPr lang="en-US" sz="2400" b="1" dirty="0"/>
              <a:t>all three of these quantities are located under the highest point of the curve</a:t>
            </a:r>
            <a:r>
              <a:rPr lang="en-US" sz="2400" dirty="0"/>
              <a:t>. It follows that when the frequency distribution of a sample of measurements is approximately </a:t>
            </a:r>
            <a:r>
              <a:rPr lang="en-US" sz="2400" b="1" dirty="0"/>
              <a:t>symmetrical</a:t>
            </a:r>
            <a:r>
              <a:rPr lang="en-US" sz="2400" dirty="0"/>
              <a:t>, then </a:t>
            </a:r>
            <a:r>
              <a:rPr lang="en-US" sz="2400" b="1" dirty="0"/>
              <a:t>the sample mean, median, and mode will be nearly the same</a:t>
            </a:r>
            <a:r>
              <a:rPr lang="en-US" sz="2400" dirty="0"/>
              <a:t>.</a:t>
            </a:r>
          </a:p>
          <a:p>
            <a:r>
              <a:rPr lang="en-US" sz="2400" b="1" dirty="0"/>
              <a:t>Part (b)</a:t>
            </a:r>
            <a:r>
              <a:rPr lang="en-US" sz="2400" dirty="0"/>
              <a:t> - depicts a population that is </a:t>
            </a:r>
            <a:r>
              <a:rPr lang="en-US" sz="2400" b="1" dirty="0"/>
              <a:t>skewed to the right</a:t>
            </a:r>
            <a:r>
              <a:rPr lang="en-US" sz="2400" dirty="0"/>
              <a:t>. Here the population mean is larger than the population median, and the population median is larger than the population mode</a:t>
            </a:r>
          </a:p>
          <a:p>
            <a:r>
              <a:rPr lang="en-US" sz="2400" b="1" dirty="0"/>
              <a:t>Part (c)</a:t>
            </a:r>
            <a:r>
              <a:rPr lang="en-US" sz="2400" dirty="0"/>
              <a:t> - depicts a population that is </a:t>
            </a:r>
            <a:r>
              <a:rPr lang="en-US" sz="2400" b="1" dirty="0"/>
              <a:t>skewed to the left</a:t>
            </a:r>
            <a:r>
              <a:rPr lang="en-US" sz="2400" dirty="0"/>
              <a:t>. Here the population mean is smaller than the population median, and the population median is smaller than the population mode.</a:t>
            </a:r>
            <a:endParaRPr lang="en-US" sz="1800" dirty="0"/>
          </a:p>
        </p:txBody>
      </p:sp>
      <p:sp>
        <p:nvSpPr>
          <p:cNvPr id="5" name="Title 4">
            <a:extLst>
              <a:ext uri="{FF2B5EF4-FFF2-40B4-BE49-F238E27FC236}">
                <a16:creationId xmlns:a16="http://schemas.microsoft.com/office/drawing/2014/main" id="{BE1A4ACE-EE32-4DFD-A8B4-942FE5EC55B2}"/>
              </a:ext>
            </a:extLst>
          </p:cNvPr>
          <p:cNvSpPr>
            <a:spLocks noGrp="1"/>
          </p:cNvSpPr>
          <p:nvPr>
            <p:ph type="title"/>
          </p:nvPr>
        </p:nvSpPr>
        <p:spPr/>
        <p:txBody>
          <a:bodyPr/>
          <a:lstStyle/>
          <a:p>
            <a:endParaRPr lang="en-PH"/>
          </a:p>
        </p:txBody>
      </p:sp>
      <p:pic>
        <p:nvPicPr>
          <p:cNvPr id="12" name="Picture 11">
            <a:extLst>
              <a:ext uri="{FF2B5EF4-FFF2-40B4-BE49-F238E27FC236}">
                <a16:creationId xmlns:a16="http://schemas.microsoft.com/office/drawing/2014/main" id="{11CBA249-0B78-4B86-A00B-0B183AA5C0D6}"/>
              </a:ext>
            </a:extLst>
          </p:cNvPr>
          <p:cNvPicPr>
            <a:picLocks noChangeAspect="1"/>
          </p:cNvPicPr>
          <p:nvPr/>
        </p:nvPicPr>
        <p:blipFill>
          <a:blip r:embed="rId2"/>
          <a:stretch>
            <a:fillRect/>
          </a:stretch>
        </p:blipFill>
        <p:spPr>
          <a:xfrm>
            <a:off x="1497622" y="235261"/>
            <a:ext cx="8761903" cy="2910853"/>
          </a:xfrm>
          <a:prstGeom prst="rect">
            <a:avLst/>
          </a:prstGeom>
        </p:spPr>
      </p:pic>
    </p:spTree>
    <p:extLst>
      <p:ext uri="{BB962C8B-B14F-4D97-AF65-F5344CB8AC3E}">
        <p14:creationId xmlns:p14="http://schemas.microsoft.com/office/powerpoint/2010/main" val="150401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Variation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 addition to estimating a population’s central tendency, it is important to estimate the </a:t>
            </a:r>
            <a:r>
              <a:rPr lang="en-US" sz="2400" b="1" dirty="0"/>
              <a:t>variation of the population’s individual values</a:t>
            </a:r>
            <a:r>
              <a:rPr lang="en-US" sz="2400" dirty="0"/>
              <a:t>.</a:t>
            </a:r>
          </a:p>
        </p:txBody>
      </p:sp>
      <p:pic>
        <p:nvPicPr>
          <p:cNvPr id="2" name="Picture 1">
            <a:extLst>
              <a:ext uri="{FF2B5EF4-FFF2-40B4-BE49-F238E27FC236}">
                <a16:creationId xmlns:a16="http://schemas.microsoft.com/office/drawing/2014/main" id="{94376510-154C-421F-8EDC-5E83E74BE198}"/>
              </a:ext>
            </a:extLst>
          </p:cNvPr>
          <p:cNvPicPr>
            <a:picLocks noChangeAspect="1"/>
          </p:cNvPicPr>
          <p:nvPr/>
        </p:nvPicPr>
        <p:blipFill>
          <a:blip r:embed="rId2"/>
          <a:stretch>
            <a:fillRect/>
          </a:stretch>
        </p:blipFill>
        <p:spPr>
          <a:xfrm>
            <a:off x="2621942" y="2387454"/>
            <a:ext cx="7198334" cy="3651213"/>
          </a:xfrm>
          <a:prstGeom prst="rect">
            <a:avLst/>
          </a:prstGeom>
        </p:spPr>
      </p:pic>
    </p:spTree>
    <p:extLst>
      <p:ext uri="{BB962C8B-B14F-4D97-AF65-F5344CB8AC3E}">
        <p14:creationId xmlns:p14="http://schemas.microsoft.com/office/powerpoint/2010/main" val="133127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Case study: variation of repair times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Each portrays the distribution of 20 repair times (in days) for personal computers at a major service center. Because the mean (and median and mode) of each distribution equals four days, the measures of central tendency do not indicate any difference between the American and National Service Centers. </a:t>
            </a:r>
          </a:p>
          <a:p>
            <a:pPr marL="0" indent="0">
              <a:buNone/>
            </a:pPr>
            <a:r>
              <a:rPr lang="en-US" sz="2400" dirty="0"/>
              <a:t>However, the repair times for the </a:t>
            </a:r>
            <a:r>
              <a:rPr lang="en-US" sz="2400" b="1" dirty="0"/>
              <a:t>American Service Center are clustered quite closely together</a:t>
            </a:r>
            <a:r>
              <a:rPr lang="en-US" sz="2400" dirty="0"/>
              <a:t>, whereas the </a:t>
            </a:r>
            <a:r>
              <a:rPr lang="en-US" sz="2400" b="1" dirty="0"/>
              <a:t>repair times for the National Service Center are spread farther apart </a:t>
            </a:r>
            <a:r>
              <a:rPr lang="en-US" sz="2400" dirty="0"/>
              <a:t>(the repair time might be as little as one day, but could also be as long as seven days). </a:t>
            </a:r>
          </a:p>
          <a:p>
            <a:pPr marL="0" indent="0">
              <a:buNone/>
            </a:pPr>
            <a:r>
              <a:rPr lang="en-US" sz="2400" dirty="0"/>
              <a:t>Therefore, </a:t>
            </a:r>
            <a:r>
              <a:rPr lang="en-US" sz="2400" b="1" dirty="0"/>
              <a:t>we need measures of variation to express how the two distributions differ</a:t>
            </a:r>
            <a:r>
              <a:rPr lang="en-US" sz="2400" dirty="0"/>
              <a:t>.</a:t>
            </a:r>
          </a:p>
        </p:txBody>
      </p:sp>
    </p:spTree>
    <p:extLst>
      <p:ext uri="{BB962C8B-B14F-4D97-AF65-F5344CB8AC3E}">
        <p14:creationId xmlns:p14="http://schemas.microsoft.com/office/powerpoint/2010/main" val="58274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Range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7"/>
            <a:ext cx="10515600" cy="4433887"/>
          </a:xfrm>
        </p:spPr>
        <p:txBody>
          <a:bodyPr>
            <a:normAutofit/>
          </a:bodyPr>
          <a:lstStyle/>
          <a:p>
            <a:pPr marL="0" indent="0">
              <a:buNone/>
            </a:pPr>
            <a:r>
              <a:rPr lang="en-US" sz="2400" dirty="0"/>
              <a:t>One way to measure the variation of a set of measurements is to calculate the </a:t>
            </a:r>
            <a:r>
              <a:rPr lang="en-US" sz="2400" b="1" dirty="0"/>
              <a:t>range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In Figure 3.13, the smallest and largest repair times for the American Service Center are three days and five days; therefore, the range is </a:t>
            </a:r>
            <a:r>
              <a:rPr lang="en-US" sz="2400" b="1" dirty="0"/>
              <a:t>5 - 3 = 2 days</a:t>
            </a:r>
            <a:r>
              <a:rPr lang="en-US" sz="2400" dirty="0"/>
              <a:t>. </a:t>
            </a:r>
          </a:p>
          <a:p>
            <a:pPr marL="0" indent="0">
              <a:buNone/>
            </a:pPr>
            <a:r>
              <a:rPr lang="en-US" sz="2400" dirty="0"/>
              <a:t>On the other hand, the range for the National Service Center is </a:t>
            </a:r>
            <a:r>
              <a:rPr lang="en-US" sz="2400" b="1" dirty="0"/>
              <a:t>7 - 1 = 6 days</a:t>
            </a:r>
            <a:r>
              <a:rPr lang="en-US" sz="2400" dirty="0"/>
              <a:t>. The National Service Center’s larger range indicates that this service center’s repair times exhibit more variation.</a:t>
            </a:r>
          </a:p>
        </p:txBody>
      </p:sp>
      <p:pic>
        <p:nvPicPr>
          <p:cNvPr id="2" name="Picture 1">
            <a:extLst>
              <a:ext uri="{FF2B5EF4-FFF2-40B4-BE49-F238E27FC236}">
                <a16:creationId xmlns:a16="http://schemas.microsoft.com/office/drawing/2014/main" id="{50FF6C29-F7CA-41DA-A542-537433CAB4B4}"/>
              </a:ext>
            </a:extLst>
          </p:cNvPr>
          <p:cNvPicPr>
            <a:picLocks noChangeAspect="1"/>
          </p:cNvPicPr>
          <p:nvPr/>
        </p:nvPicPr>
        <p:blipFill>
          <a:blip r:embed="rId2"/>
          <a:stretch>
            <a:fillRect/>
          </a:stretch>
        </p:blipFill>
        <p:spPr>
          <a:xfrm>
            <a:off x="1199539" y="2616993"/>
            <a:ext cx="9518284" cy="809625"/>
          </a:xfrm>
          <a:prstGeom prst="rect">
            <a:avLst/>
          </a:prstGeom>
        </p:spPr>
      </p:pic>
    </p:spTree>
    <p:extLst>
      <p:ext uri="{BB962C8B-B14F-4D97-AF65-F5344CB8AC3E}">
        <p14:creationId xmlns:p14="http://schemas.microsoft.com/office/powerpoint/2010/main" val="326752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Descriptive Statistics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Descriptive statistics describe variables in a number of ways. It also allow us to quantify precisely these descriptions of the data.</a:t>
            </a:r>
          </a:p>
        </p:txBody>
      </p:sp>
      <p:pic>
        <p:nvPicPr>
          <p:cNvPr id="2" name="Picture 1">
            <a:extLst>
              <a:ext uri="{FF2B5EF4-FFF2-40B4-BE49-F238E27FC236}">
                <a16:creationId xmlns:a16="http://schemas.microsoft.com/office/drawing/2014/main" id="{D9EEC12A-AE12-458B-BFBF-ACC059E391D4}"/>
              </a:ext>
            </a:extLst>
          </p:cNvPr>
          <p:cNvPicPr>
            <a:picLocks noChangeAspect="1"/>
          </p:cNvPicPr>
          <p:nvPr/>
        </p:nvPicPr>
        <p:blipFill>
          <a:blip r:embed="rId2"/>
          <a:stretch>
            <a:fillRect/>
          </a:stretch>
        </p:blipFill>
        <p:spPr>
          <a:xfrm>
            <a:off x="3233736" y="2385646"/>
            <a:ext cx="5414963" cy="3750498"/>
          </a:xfrm>
          <a:prstGeom prst="rect">
            <a:avLst/>
          </a:prstGeom>
        </p:spPr>
      </p:pic>
    </p:spTree>
    <p:extLst>
      <p:ext uri="{BB962C8B-B14F-4D97-AF65-F5344CB8AC3E}">
        <p14:creationId xmlns:p14="http://schemas.microsoft.com/office/powerpoint/2010/main" val="64285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Range</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7"/>
            <a:ext cx="10515600" cy="4433887"/>
          </a:xfrm>
        </p:spPr>
        <p:txBody>
          <a:bodyPr>
            <a:normAutofit/>
          </a:bodyPr>
          <a:lstStyle/>
          <a:p>
            <a:pPr marL="0" indent="0">
              <a:buNone/>
            </a:pPr>
            <a:r>
              <a:rPr lang="en-US" sz="2400" dirty="0"/>
              <a:t>In general, the range is not the best measure of a data set’s variation.</a:t>
            </a:r>
          </a:p>
          <a:p>
            <a:pPr marL="0" indent="0">
              <a:buNone/>
            </a:pPr>
            <a:r>
              <a:rPr lang="en-US" sz="2400" dirty="0"/>
              <a:t>In general, to fully describe a population’s variation, it is useful to estimate intervals that contain </a:t>
            </a:r>
            <a:r>
              <a:rPr lang="en-US" sz="2400" b="1" dirty="0"/>
              <a:t>different percentages </a:t>
            </a:r>
            <a:r>
              <a:rPr lang="en-US" sz="2400" dirty="0"/>
              <a:t>(for example, 70 percent, 95 percent, or almost 100 percent) of the individual population values.</a:t>
            </a:r>
          </a:p>
        </p:txBody>
      </p:sp>
    </p:spTree>
    <p:extLst>
      <p:ext uri="{BB962C8B-B14F-4D97-AF65-F5344CB8AC3E}">
        <p14:creationId xmlns:p14="http://schemas.microsoft.com/office/powerpoint/2010/main" val="379367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Variance and </a:t>
            </a:r>
            <a:r>
              <a:rPr lang="en-PH" b="1" dirty="0" err="1">
                <a:latin typeface="+mn-lt"/>
              </a:rPr>
              <a:t>STDev</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3429000"/>
            <a:ext cx="10515600" cy="2185987"/>
          </a:xfrm>
        </p:spPr>
        <p:txBody>
          <a:bodyPr>
            <a:normAutofit/>
          </a:bodyPr>
          <a:lstStyle/>
          <a:p>
            <a:pPr marL="0" indent="0">
              <a:buNone/>
            </a:pPr>
            <a:endParaRPr lang="en-US" sz="2400" dirty="0"/>
          </a:p>
        </p:txBody>
      </p:sp>
      <p:pic>
        <p:nvPicPr>
          <p:cNvPr id="6" name="Picture 5">
            <a:extLst>
              <a:ext uri="{FF2B5EF4-FFF2-40B4-BE49-F238E27FC236}">
                <a16:creationId xmlns:a16="http://schemas.microsoft.com/office/drawing/2014/main" id="{521E71D4-22B6-4DFD-BFDA-61FEA467DD35}"/>
              </a:ext>
            </a:extLst>
          </p:cNvPr>
          <p:cNvPicPr>
            <a:picLocks noChangeAspect="1"/>
          </p:cNvPicPr>
          <p:nvPr/>
        </p:nvPicPr>
        <p:blipFill>
          <a:blip r:embed="rId2"/>
          <a:stretch>
            <a:fillRect/>
          </a:stretch>
        </p:blipFill>
        <p:spPr>
          <a:xfrm>
            <a:off x="914400" y="1596762"/>
            <a:ext cx="10153650" cy="1551964"/>
          </a:xfrm>
          <a:prstGeom prst="rect">
            <a:avLst/>
          </a:prstGeom>
        </p:spPr>
      </p:pic>
    </p:spTree>
    <p:extLst>
      <p:ext uri="{BB962C8B-B14F-4D97-AF65-F5344CB8AC3E}">
        <p14:creationId xmlns:p14="http://schemas.microsoft.com/office/powerpoint/2010/main" val="205561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285749" y="163610"/>
            <a:ext cx="10515600" cy="1325563"/>
          </a:xfrm>
        </p:spPr>
        <p:txBody>
          <a:bodyPr/>
          <a:lstStyle/>
          <a:p>
            <a:r>
              <a:rPr lang="en-PH" b="1" dirty="0">
                <a:latin typeface="+mn-lt"/>
              </a:rPr>
              <a:t>Case study: Chris’ class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endParaRPr lang="en-US" sz="2400" dirty="0"/>
          </a:p>
        </p:txBody>
      </p:sp>
      <p:pic>
        <p:nvPicPr>
          <p:cNvPr id="2" name="Picture 1">
            <a:extLst>
              <a:ext uri="{FF2B5EF4-FFF2-40B4-BE49-F238E27FC236}">
                <a16:creationId xmlns:a16="http://schemas.microsoft.com/office/drawing/2014/main" id="{5DF0F0E7-59C9-4E85-AB19-B896572FC79D}"/>
              </a:ext>
            </a:extLst>
          </p:cNvPr>
          <p:cNvPicPr>
            <a:picLocks noChangeAspect="1"/>
          </p:cNvPicPr>
          <p:nvPr/>
        </p:nvPicPr>
        <p:blipFill>
          <a:blip r:embed="rId2"/>
          <a:stretch>
            <a:fillRect/>
          </a:stretch>
        </p:blipFill>
        <p:spPr>
          <a:xfrm>
            <a:off x="390524" y="1636517"/>
            <a:ext cx="9453820" cy="4610100"/>
          </a:xfrm>
          <a:prstGeom prst="rect">
            <a:avLst/>
          </a:prstGeom>
        </p:spPr>
      </p:pic>
      <p:pic>
        <p:nvPicPr>
          <p:cNvPr id="12" name="Picture 11">
            <a:extLst>
              <a:ext uri="{FF2B5EF4-FFF2-40B4-BE49-F238E27FC236}">
                <a16:creationId xmlns:a16="http://schemas.microsoft.com/office/drawing/2014/main" id="{5C667E48-1391-4FC0-817B-E5EB563AF28F}"/>
              </a:ext>
            </a:extLst>
          </p:cNvPr>
          <p:cNvPicPr>
            <a:picLocks noChangeAspect="1"/>
          </p:cNvPicPr>
          <p:nvPr/>
        </p:nvPicPr>
        <p:blipFill rotWithShape="1">
          <a:blip r:embed="rId3"/>
          <a:srcRect l="26991" b="38039"/>
          <a:stretch/>
        </p:blipFill>
        <p:spPr>
          <a:xfrm>
            <a:off x="7191376" y="28550"/>
            <a:ext cx="4714875" cy="1728788"/>
          </a:xfrm>
          <a:prstGeom prst="rect">
            <a:avLst/>
          </a:prstGeom>
        </p:spPr>
      </p:pic>
    </p:spTree>
    <p:extLst>
      <p:ext uri="{BB962C8B-B14F-4D97-AF65-F5344CB8AC3E}">
        <p14:creationId xmlns:p14="http://schemas.microsoft.com/office/powerpoint/2010/main" val="176153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Variance and </a:t>
            </a:r>
            <a:r>
              <a:rPr lang="en-PH" b="1" dirty="0" err="1">
                <a:latin typeface="+mn-lt"/>
              </a:rPr>
              <a:t>STDev</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19250"/>
            <a:ext cx="10515600" cy="3995737"/>
          </a:xfrm>
        </p:spPr>
        <p:txBody>
          <a:bodyPr>
            <a:normAutofit/>
          </a:bodyPr>
          <a:lstStyle/>
          <a:p>
            <a:pPr marL="0" indent="0">
              <a:buNone/>
            </a:pPr>
            <a:r>
              <a:rPr lang="en-US" sz="2400" dirty="0"/>
              <a:t>The more spread out the population measurements, the larger is the population variance, and the larger is the population standard deviation. And vice versa.</a:t>
            </a:r>
          </a:p>
          <a:p>
            <a:pPr marL="0" indent="0">
              <a:buNone/>
            </a:pPr>
            <a:endParaRPr lang="en-US" sz="2400" dirty="0"/>
          </a:p>
          <a:p>
            <a:pPr marL="0" indent="0">
              <a:buNone/>
            </a:pPr>
            <a:r>
              <a:rPr lang="en-US" sz="2400" dirty="0"/>
              <a:t>When a population is too large to measure all the population units, we estimate the population variance and the population standard deviation by the </a:t>
            </a:r>
            <a:r>
              <a:rPr lang="en-US" sz="2400" b="1" dirty="0"/>
              <a:t>sample variance</a:t>
            </a:r>
            <a:r>
              <a:rPr lang="en-US" sz="2400" dirty="0"/>
              <a:t> and the </a:t>
            </a:r>
            <a:r>
              <a:rPr lang="en-US" sz="2400" b="1" dirty="0"/>
              <a:t>sample standard deviation</a:t>
            </a:r>
            <a:r>
              <a:rPr lang="en-US" sz="2400" dirty="0"/>
              <a:t>.</a:t>
            </a:r>
          </a:p>
        </p:txBody>
      </p:sp>
    </p:spTree>
    <p:extLst>
      <p:ext uri="{BB962C8B-B14F-4D97-AF65-F5344CB8AC3E}">
        <p14:creationId xmlns:p14="http://schemas.microsoft.com/office/powerpoint/2010/main" val="4036177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Variance and </a:t>
            </a:r>
            <a:r>
              <a:rPr lang="en-PH" b="1" dirty="0" err="1">
                <a:latin typeface="+mn-lt"/>
              </a:rPr>
              <a:t>STDev</a:t>
            </a:r>
            <a:endParaRPr lang="en-PH" b="1" dirty="0">
              <a:latin typeface="+mn-lt"/>
            </a:endParaRP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12" name="Picture 11">
            <a:extLst>
              <a:ext uri="{FF2B5EF4-FFF2-40B4-BE49-F238E27FC236}">
                <a16:creationId xmlns:a16="http://schemas.microsoft.com/office/drawing/2014/main" id="{177D47C6-F5C0-4EAB-9DBA-5CDCA33A2547}"/>
              </a:ext>
            </a:extLst>
          </p:cNvPr>
          <p:cNvPicPr>
            <a:picLocks noChangeAspect="1"/>
          </p:cNvPicPr>
          <p:nvPr/>
        </p:nvPicPr>
        <p:blipFill>
          <a:blip r:embed="rId2"/>
          <a:stretch>
            <a:fillRect/>
          </a:stretch>
        </p:blipFill>
        <p:spPr>
          <a:xfrm>
            <a:off x="1019175" y="1509738"/>
            <a:ext cx="10153650" cy="2778814"/>
          </a:xfrm>
          <a:prstGeom prst="rect">
            <a:avLst/>
          </a:prstGeom>
        </p:spPr>
      </p:pic>
      <p:pic>
        <p:nvPicPr>
          <p:cNvPr id="2" name="Picture 1">
            <a:extLst>
              <a:ext uri="{FF2B5EF4-FFF2-40B4-BE49-F238E27FC236}">
                <a16:creationId xmlns:a16="http://schemas.microsoft.com/office/drawing/2014/main" id="{65D6F172-98E6-437B-9197-994A7B13DFB8}"/>
              </a:ext>
            </a:extLst>
          </p:cNvPr>
          <p:cNvPicPr>
            <a:picLocks noChangeAspect="1"/>
          </p:cNvPicPr>
          <p:nvPr/>
        </p:nvPicPr>
        <p:blipFill>
          <a:blip r:embed="rId3"/>
          <a:stretch>
            <a:fillRect/>
          </a:stretch>
        </p:blipFill>
        <p:spPr>
          <a:xfrm>
            <a:off x="1952625" y="4541520"/>
            <a:ext cx="6957695" cy="1728620"/>
          </a:xfrm>
          <a:prstGeom prst="rect">
            <a:avLst/>
          </a:prstGeom>
        </p:spPr>
      </p:pic>
    </p:spTree>
    <p:extLst>
      <p:ext uri="{BB962C8B-B14F-4D97-AF65-F5344CB8AC3E}">
        <p14:creationId xmlns:p14="http://schemas.microsoft.com/office/powerpoint/2010/main" val="618499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Variance vs Standard Deviation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19250"/>
            <a:ext cx="10515600" cy="3995737"/>
          </a:xfrm>
        </p:spPr>
        <p:txBody>
          <a:bodyPr>
            <a:normAutofit/>
          </a:bodyPr>
          <a:lstStyle/>
          <a:p>
            <a:r>
              <a:rPr lang="en-US" sz="2400" dirty="0"/>
              <a:t>Standard deviation looks at how spread out a group of numbers is from the mean, by looking at the square root of the variance.</a:t>
            </a:r>
          </a:p>
          <a:p>
            <a:r>
              <a:rPr lang="en-US" sz="2400" dirty="0"/>
              <a:t>The variance measures the average degree to which each point differs from the mean—the average of all data points.</a:t>
            </a:r>
          </a:p>
          <a:p>
            <a:r>
              <a:rPr lang="en-US" sz="2400" dirty="0"/>
              <a:t>Since, standard deviation is the square root of variance, </a:t>
            </a:r>
            <a:r>
              <a:rPr lang="en-US" sz="2400" b="1" dirty="0"/>
              <a:t>the value is in the same units as the mean</a:t>
            </a:r>
            <a:r>
              <a:rPr lang="en-US" sz="2400" dirty="0"/>
              <a:t>.</a:t>
            </a:r>
          </a:p>
          <a:p>
            <a:r>
              <a:rPr lang="en-US" sz="2400" dirty="0"/>
              <a:t>A normal distribution with mean = 10 and </a:t>
            </a:r>
            <a:r>
              <a:rPr lang="en-US" sz="2400" dirty="0" err="1"/>
              <a:t>sd</a:t>
            </a:r>
            <a:r>
              <a:rPr lang="en-US" sz="2400" dirty="0"/>
              <a:t> = 12 is exactly the same as a normal distribution with mean = 10 and variance = 144.</a:t>
            </a:r>
          </a:p>
        </p:txBody>
      </p:sp>
    </p:spTree>
    <p:extLst>
      <p:ext uri="{BB962C8B-B14F-4D97-AF65-F5344CB8AC3E}">
        <p14:creationId xmlns:p14="http://schemas.microsoft.com/office/powerpoint/2010/main" val="4217168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Notations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5" name="Content Placeholder 4">
            <a:extLst>
              <a:ext uri="{FF2B5EF4-FFF2-40B4-BE49-F238E27FC236}">
                <a16:creationId xmlns:a16="http://schemas.microsoft.com/office/drawing/2014/main" id="{5B68D896-6E5E-44FE-89AD-76517ADF02BE}"/>
              </a:ext>
            </a:extLst>
          </p:cNvPr>
          <p:cNvSpPr>
            <a:spLocks noGrp="1"/>
          </p:cNvSpPr>
          <p:nvPr>
            <p:ph idx="1"/>
          </p:nvPr>
        </p:nvSpPr>
        <p:spPr/>
        <p:txBody>
          <a:bodyPr/>
          <a:lstStyle/>
          <a:p>
            <a:endParaRPr lang="en-PH"/>
          </a:p>
        </p:txBody>
      </p:sp>
      <p:pic>
        <p:nvPicPr>
          <p:cNvPr id="3074" name="Picture 2" descr="Samples and Populations and the various sampling methods">
            <a:extLst>
              <a:ext uri="{FF2B5EF4-FFF2-40B4-BE49-F238E27FC236}">
                <a16:creationId xmlns:a16="http://schemas.microsoft.com/office/drawing/2014/main" id="{73AA8751-8B55-4841-B36F-E60FB09F1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968" y="1814658"/>
            <a:ext cx="8558213"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461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Activity: 5-10 mins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Try finding the standard deviation and variance with any dataset you have using formulas from Google Sheets / Excel manually and automatically.</a:t>
            </a:r>
          </a:p>
          <a:p>
            <a:pPr marL="0" indent="0">
              <a:buNone/>
            </a:pPr>
            <a:r>
              <a:rPr lang="en-US" sz="2400" dirty="0"/>
              <a:t>By now, you can already do this.</a:t>
            </a:r>
          </a:p>
        </p:txBody>
      </p:sp>
    </p:spTree>
    <p:extLst>
      <p:ext uri="{BB962C8B-B14F-4D97-AF65-F5344CB8AC3E}">
        <p14:creationId xmlns:p14="http://schemas.microsoft.com/office/powerpoint/2010/main" val="42860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Normal Distribution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normAutofit/>
          </a:bodyPr>
          <a:lstStyle/>
          <a:p>
            <a:pPr marL="0" indent="0">
              <a:buNone/>
            </a:pPr>
            <a:r>
              <a:rPr lang="en-US" sz="2400" dirty="0"/>
              <a:t>A normal distribution has a </a:t>
            </a:r>
            <a:r>
              <a:rPr lang="en-US" sz="2400" b="1" dirty="0"/>
              <a:t>bell-shaped density curve </a:t>
            </a:r>
            <a:r>
              <a:rPr lang="en-US" sz="2400" dirty="0"/>
              <a:t>described by its mean and standard deviation . The density curve is symmetrical, centered about its mean, with its spread determined by its standard deviation. </a:t>
            </a:r>
            <a:endParaRPr lang="en-PH" sz="2400" dirty="0"/>
          </a:p>
        </p:txBody>
      </p:sp>
    </p:spTree>
    <p:extLst>
      <p:ext uri="{BB962C8B-B14F-4D97-AF65-F5344CB8AC3E}">
        <p14:creationId xmlns:p14="http://schemas.microsoft.com/office/powerpoint/2010/main" val="4279153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17413B5A-CE2F-4DBF-A85C-CF46FD350838}"/>
              </a:ext>
            </a:extLst>
          </p:cNvPr>
          <p:cNvSpPr>
            <a:spLocks noGrp="1"/>
          </p:cNvSpPr>
          <p:nvPr>
            <p:ph idx="1"/>
          </p:nvPr>
        </p:nvSpPr>
        <p:spPr/>
        <p:txBody>
          <a:bodyPr/>
          <a:lstStyle/>
          <a:p>
            <a:endParaRPr lang="en-PH"/>
          </a:p>
        </p:txBody>
      </p:sp>
      <p:pic>
        <p:nvPicPr>
          <p:cNvPr id="12" name="Picture 2" descr="Key Properties of the Normal distribution | CFA Level 1 - AnalystPrep">
            <a:extLst>
              <a:ext uri="{FF2B5EF4-FFF2-40B4-BE49-F238E27FC236}">
                <a16:creationId xmlns:a16="http://schemas.microsoft.com/office/drawing/2014/main" id="{93DAEBFA-8739-4BA6-9733-0FF87F87AD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0" y="279510"/>
            <a:ext cx="8453595" cy="6154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39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Central Tendency</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 addition to describing the shape of the distribution of a sample or population of measurements, we also describe the data set’s </a:t>
            </a:r>
            <a:r>
              <a:rPr lang="en-US" sz="2400" b="1" dirty="0"/>
              <a:t>central tendency</a:t>
            </a:r>
            <a:r>
              <a:rPr lang="en-US" sz="2400" dirty="0"/>
              <a:t>. </a:t>
            </a:r>
          </a:p>
          <a:p>
            <a:pPr marL="0" indent="0">
              <a:buNone/>
            </a:pPr>
            <a:r>
              <a:rPr lang="en-US" sz="2400" dirty="0"/>
              <a:t>A measure of central tendency represents the </a:t>
            </a:r>
            <a:r>
              <a:rPr lang="en-US" sz="2400" b="1" dirty="0"/>
              <a:t>center or middle of the data</a:t>
            </a:r>
            <a:r>
              <a:rPr lang="en-US" sz="2400" dirty="0"/>
              <a:t>. Sometimes we think of a measure of central tendency as a typical value.</a:t>
            </a:r>
          </a:p>
          <a:p>
            <a:pPr marL="0" indent="0">
              <a:buNone/>
            </a:pPr>
            <a:endParaRPr lang="en-US" sz="2400" dirty="0"/>
          </a:p>
          <a:p>
            <a:pPr marL="457200" indent="-457200">
              <a:buAutoNum type="arabicPeriod"/>
            </a:pPr>
            <a:r>
              <a:rPr lang="en-US" sz="2400" dirty="0"/>
              <a:t>Mean</a:t>
            </a:r>
          </a:p>
          <a:p>
            <a:pPr marL="457200" indent="-457200">
              <a:buAutoNum type="arabicPeriod"/>
            </a:pPr>
            <a:r>
              <a:rPr lang="en-US" sz="2400" dirty="0"/>
              <a:t>Mode</a:t>
            </a:r>
          </a:p>
          <a:p>
            <a:pPr marL="457200" indent="-457200">
              <a:buAutoNum type="arabicPeriod"/>
            </a:pPr>
            <a:r>
              <a:rPr lang="en-US" sz="2400" dirty="0"/>
              <a:t>Median</a:t>
            </a:r>
          </a:p>
        </p:txBody>
      </p:sp>
    </p:spTree>
    <p:extLst>
      <p:ext uri="{BB962C8B-B14F-4D97-AF65-F5344CB8AC3E}">
        <p14:creationId xmlns:p14="http://schemas.microsoft.com/office/powerpoint/2010/main" val="4162395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Empirical Rule </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5562600" cy="4076700"/>
          </a:xfrm>
        </p:spPr>
        <p:txBody>
          <a:bodyPr>
            <a:normAutofit/>
          </a:bodyPr>
          <a:lstStyle/>
          <a:p>
            <a:pPr marL="0" indent="0">
              <a:buNone/>
            </a:pPr>
            <a:r>
              <a:rPr lang="en-US" sz="2400" dirty="0"/>
              <a:t>One type of relative frequency curve describing a population is the normal curve. </a:t>
            </a:r>
          </a:p>
          <a:p>
            <a:pPr marL="0" indent="0">
              <a:buNone/>
            </a:pPr>
            <a:r>
              <a:rPr lang="en-US" sz="2400" dirty="0"/>
              <a:t>The </a:t>
            </a:r>
            <a:r>
              <a:rPr lang="en-US" sz="2400" b="1" dirty="0"/>
              <a:t>normal curve </a:t>
            </a:r>
            <a:r>
              <a:rPr lang="en-US" sz="2400" dirty="0"/>
              <a:t>is a symmetrical, bell-shaped curve and is illustrated on the right.</a:t>
            </a:r>
          </a:p>
          <a:p>
            <a:pPr marL="0" indent="0">
              <a:buNone/>
            </a:pPr>
            <a:r>
              <a:rPr lang="en-US" sz="2400" b="1" dirty="0"/>
              <a:t>If a population is described by a normal curve, we say that the population is normally distributed</a:t>
            </a:r>
            <a:r>
              <a:rPr lang="en-US" sz="2400" dirty="0"/>
              <a:t>.</a:t>
            </a:r>
          </a:p>
        </p:txBody>
      </p:sp>
      <p:pic>
        <p:nvPicPr>
          <p:cNvPr id="2" name="Picture 1">
            <a:extLst>
              <a:ext uri="{FF2B5EF4-FFF2-40B4-BE49-F238E27FC236}">
                <a16:creationId xmlns:a16="http://schemas.microsoft.com/office/drawing/2014/main" id="{95DCE4BF-6B11-4264-8D3E-DFD9262CEDA9}"/>
              </a:ext>
            </a:extLst>
          </p:cNvPr>
          <p:cNvPicPr>
            <a:picLocks noChangeAspect="1"/>
          </p:cNvPicPr>
          <p:nvPr/>
        </p:nvPicPr>
        <p:blipFill>
          <a:blip r:embed="rId2"/>
          <a:stretch>
            <a:fillRect/>
          </a:stretch>
        </p:blipFill>
        <p:spPr>
          <a:xfrm>
            <a:off x="6996112" y="276225"/>
            <a:ext cx="4810125" cy="6038850"/>
          </a:xfrm>
          <a:prstGeom prst="rect">
            <a:avLst/>
          </a:prstGeom>
        </p:spPr>
      </p:pic>
    </p:spTree>
    <p:extLst>
      <p:ext uri="{BB962C8B-B14F-4D97-AF65-F5344CB8AC3E}">
        <p14:creationId xmlns:p14="http://schemas.microsoft.com/office/powerpoint/2010/main" val="297566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Empirical Rule </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A92BD6CE-6765-4269-945E-DF8467F6C081}"/>
              </a:ext>
            </a:extLst>
          </p:cNvPr>
          <p:cNvSpPr>
            <a:spLocks noGrp="1"/>
          </p:cNvSpPr>
          <p:nvPr>
            <p:ph idx="1"/>
          </p:nvPr>
        </p:nvSpPr>
        <p:spPr/>
        <p:txBody>
          <a:bodyPr/>
          <a:lstStyle/>
          <a:p>
            <a:endParaRPr lang="en-PH"/>
          </a:p>
        </p:txBody>
      </p:sp>
      <p:pic>
        <p:nvPicPr>
          <p:cNvPr id="7" name="Picture 6">
            <a:extLst>
              <a:ext uri="{FF2B5EF4-FFF2-40B4-BE49-F238E27FC236}">
                <a16:creationId xmlns:a16="http://schemas.microsoft.com/office/drawing/2014/main" id="{87B427D0-E1AE-47A2-B443-06D473D3CAFC}"/>
              </a:ext>
            </a:extLst>
          </p:cNvPr>
          <p:cNvPicPr>
            <a:picLocks noChangeAspect="1"/>
          </p:cNvPicPr>
          <p:nvPr/>
        </p:nvPicPr>
        <p:blipFill>
          <a:blip r:embed="rId2"/>
          <a:stretch>
            <a:fillRect/>
          </a:stretch>
        </p:blipFill>
        <p:spPr>
          <a:xfrm>
            <a:off x="838200" y="1540242"/>
            <a:ext cx="10515600" cy="2999386"/>
          </a:xfrm>
          <a:prstGeom prst="rect">
            <a:avLst/>
          </a:prstGeom>
        </p:spPr>
      </p:pic>
    </p:spTree>
    <p:extLst>
      <p:ext uri="{BB962C8B-B14F-4D97-AF65-F5344CB8AC3E}">
        <p14:creationId xmlns:p14="http://schemas.microsoft.com/office/powerpoint/2010/main" val="2442955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The Normal Distribution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6" name="Content Placeholder 5">
            <a:extLst>
              <a:ext uri="{FF2B5EF4-FFF2-40B4-BE49-F238E27FC236}">
                <a16:creationId xmlns:a16="http://schemas.microsoft.com/office/drawing/2014/main" id="{E583E780-6818-4A60-91A4-A7A2DD5DE26D}"/>
              </a:ext>
            </a:extLst>
          </p:cNvPr>
          <p:cNvSpPr>
            <a:spLocks noGrp="1"/>
          </p:cNvSpPr>
          <p:nvPr>
            <p:ph idx="1"/>
          </p:nvPr>
        </p:nvSpPr>
        <p:spPr>
          <a:xfrm>
            <a:off x="838200" y="1690689"/>
            <a:ext cx="10515600" cy="4486274"/>
          </a:xfrm>
        </p:spPr>
        <p:txBody>
          <a:bodyPr/>
          <a:lstStyle/>
          <a:p>
            <a:endParaRPr lang="en-PH" dirty="0"/>
          </a:p>
        </p:txBody>
      </p:sp>
      <p:pic>
        <p:nvPicPr>
          <p:cNvPr id="2" name="Picture 1">
            <a:extLst>
              <a:ext uri="{FF2B5EF4-FFF2-40B4-BE49-F238E27FC236}">
                <a16:creationId xmlns:a16="http://schemas.microsoft.com/office/drawing/2014/main" id="{E3F11D52-F17F-41F0-AD2A-14DDEDFE34E5}"/>
              </a:ext>
            </a:extLst>
          </p:cNvPr>
          <p:cNvPicPr>
            <a:picLocks noChangeAspect="1"/>
          </p:cNvPicPr>
          <p:nvPr/>
        </p:nvPicPr>
        <p:blipFill>
          <a:blip r:embed="rId2"/>
          <a:stretch>
            <a:fillRect/>
          </a:stretch>
        </p:blipFill>
        <p:spPr>
          <a:xfrm>
            <a:off x="2147887" y="1679722"/>
            <a:ext cx="8101013" cy="4338958"/>
          </a:xfrm>
          <a:prstGeom prst="rect">
            <a:avLst/>
          </a:prstGeom>
        </p:spPr>
      </p:pic>
    </p:spTree>
    <p:extLst>
      <p:ext uri="{BB962C8B-B14F-4D97-AF65-F5344CB8AC3E}">
        <p14:creationId xmlns:p14="http://schemas.microsoft.com/office/powerpoint/2010/main" val="1027788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Activity: 5-10 mins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Plotting a normal curve in Google Sheets using formulas.</a:t>
            </a:r>
          </a:p>
        </p:txBody>
      </p:sp>
    </p:spTree>
    <p:extLst>
      <p:ext uri="{BB962C8B-B14F-4D97-AF65-F5344CB8AC3E}">
        <p14:creationId xmlns:p14="http://schemas.microsoft.com/office/powerpoint/2010/main" val="59866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Mean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One important measure of central tendency for a population of measurements is the </a:t>
            </a:r>
            <a:r>
              <a:rPr lang="en-US" sz="2400" b="1" dirty="0"/>
              <a:t>population mean.</a:t>
            </a:r>
          </a:p>
          <a:p>
            <a:pPr marL="0" indent="0">
              <a:buNone/>
            </a:pPr>
            <a:r>
              <a:rPr lang="en-US" sz="2400" dirty="0"/>
              <a:t>The population mean, which is denoted 𝜇 and pronounced mew, is the </a:t>
            </a:r>
            <a:r>
              <a:rPr lang="en-US" sz="2400" b="1" dirty="0"/>
              <a:t>average of the population measurements</a:t>
            </a:r>
            <a:r>
              <a:rPr lang="en-US" sz="2400" dirty="0"/>
              <a:t>.</a:t>
            </a:r>
          </a:p>
          <a:p>
            <a:pPr marL="0" indent="0">
              <a:buNone/>
            </a:pPr>
            <a:endParaRPr lang="en-US" sz="2400" dirty="0"/>
          </a:p>
        </p:txBody>
      </p:sp>
      <p:pic>
        <p:nvPicPr>
          <p:cNvPr id="2" name="Picture 1">
            <a:extLst>
              <a:ext uri="{FF2B5EF4-FFF2-40B4-BE49-F238E27FC236}">
                <a16:creationId xmlns:a16="http://schemas.microsoft.com/office/drawing/2014/main" id="{D2B4BBC5-7B8E-4010-8C72-D505F0D246DB}"/>
              </a:ext>
            </a:extLst>
          </p:cNvPr>
          <p:cNvPicPr>
            <a:picLocks noChangeAspect="1"/>
          </p:cNvPicPr>
          <p:nvPr/>
        </p:nvPicPr>
        <p:blipFill>
          <a:blip r:embed="rId2"/>
          <a:stretch>
            <a:fillRect/>
          </a:stretch>
        </p:blipFill>
        <p:spPr>
          <a:xfrm>
            <a:off x="2324100" y="3339199"/>
            <a:ext cx="6457950" cy="2790138"/>
          </a:xfrm>
          <a:prstGeom prst="rect">
            <a:avLst/>
          </a:prstGeom>
        </p:spPr>
      </p:pic>
    </p:spTree>
    <p:extLst>
      <p:ext uri="{BB962C8B-B14F-4D97-AF65-F5344CB8AC3E}">
        <p14:creationId xmlns:p14="http://schemas.microsoft.com/office/powerpoint/2010/main" val="3265885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Population Parameters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538288"/>
            <a:ext cx="10515600" cy="4076700"/>
          </a:xfrm>
        </p:spPr>
        <p:txBody>
          <a:bodyPr>
            <a:normAutofit/>
          </a:bodyPr>
          <a:lstStyle/>
          <a:p>
            <a:pPr marL="0" indent="0">
              <a:buNone/>
            </a:pPr>
            <a:r>
              <a:rPr lang="en-US" sz="2400" dirty="0"/>
              <a:t>In order to understand how to estimate a population mean, we must realize that the population mean is a </a:t>
            </a:r>
            <a:r>
              <a:rPr lang="en-US" sz="2400" b="1" dirty="0"/>
              <a:t>population parameter</a:t>
            </a:r>
            <a:r>
              <a:rPr lang="en-US" sz="2400" dirty="0"/>
              <a:t>.</a:t>
            </a:r>
          </a:p>
          <a:p>
            <a:pPr marL="0" indent="0">
              <a:buNone/>
            </a:pPr>
            <a:r>
              <a:rPr lang="en-US" sz="2400" dirty="0"/>
              <a:t>A population parameter is a number calculated using the population measurements that </a:t>
            </a:r>
            <a:r>
              <a:rPr lang="en-US" sz="2400" b="1" dirty="0"/>
              <a:t>describes some aspect of the population</a:t>
            </a:r>
            <a:r>
              <a:rPr lang="en-US" sz="2400" dirty="0"/>
              <a:t>. That is, a population parameter is a descriptive measure of the population.</a:t>
            </a:r>
          </a:p>
        </p:txBody>
      </p:sp>
    </p:spTree>
    <p:extLst>
      <p:ext uri="{BB962C8B-B14F-4D97-AF65-F5344CB8AC3E}">
        <p14:creationId xmlns:p14="http://schemas.microsoft.com/office/powerpoint/2010/main" val="105529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Estimating Population Parameters</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6172200" y="1657350"/>
            <a:ext cx="5181600" cy="4076700"/>
          </a:xfrm>
        </p:spPr>
        <p:txBody>
          <a:bodyPr>
            <a:normAutofit/>
          </a:bodyPr>
          <a:lstStyle/>
          <a:p>
            <a:pPr marL="0" indent="0">
              <a:buNone/>
            </a:pPr>
            <a:r>
              <a:rPr lang="en-US" sz="2400" dirty="0"/>
              <a:t>The simplest way to estimate a population parameter is to make a </a:t>
            </a:r>
            <a:r>
              <a:rPr lang="en-US" sz="2400" b="1" dirty="0"/>
              <a:t>point estimate</a:t>
            </a:r>
            <a:r>
              <a:rPr lang="en-US" sz="2400" dirty="0"/>
              <a:t>, which is a one-number estimate of the value of the population parameter. </a:t>
            </a:r>
          </a:p>
          <a:p>
            <a:pPr marL="0" indent="0">
              <a:buNone/>
            </a:pPr>
            <a:r>
              <a:rPr lang="en-US" sz="2400" dirty="0"/>
              <a:t>It should it should be </a:t>
            </a:r>
            <a:r>
              <a:rPr lang="en-US" sz="2400" b="1" dirty="0"/>
              <a:t>an educated guess based on sample data</a:t>
            </a:r>
            <a:r>
              <a:rPr lang="en-US" sz="2400" dirty="0"/>
              <a:t>. </a:t>
            </a:r>
          </a:p>
          <a:p>
            <a:pPr marL="0" indent="0">
              <a:buNone/>
            </a:pPr>
            <a:r>
              <a:rPr lang="en-US" sz="2400" dirty="0"/>
              <a:t>One sensible way to find a point estimate of a population parameter is to use a </a:t>
            </a:r>
            <a:r>
              <a:rPr lang="en-US" sz="2400" b="1" dirty="0"/>
              <a:t>sample statistic</a:t>
            </a:r>
            <a:r>
              <a:rPr lang="en-US" sz="2400" dirty="0"/>
              <a:t>.</a:t>
            </a:r>
          </a:p>
        </p:txBody>
      </p:sp>
      <p:pic>
        <p:nvPicPr>
          <p:cNvPr id="1026" name="Picture 2" descr="1.2 - Samples &amp; Populations">
            <a:extLst>
              <a:ext uri="{FF2B5EF4-FFF2-40B4-BE49-F238E27FC236}">
                <a16:creationId xmlns:a16="http://schemas.microsoft.com/office/drawing/2014/main" id="{7B6BEBE3-0888-4313-9212-3258AA9F3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547813"/>
            <a:ext cx="536257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0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Statistic</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57350"/>
            <a:ext cx="10515600" cy="4076700"/>
          </a:xfrm>
        </p:spPr>
        <p:txBody>
          <a:bodyPr>
            <a:normAutofit/>
          </a:bodyPr>
          <a:lstStyle/>
          <a:p>
            <a:pPr marL="0" indent="0">
              <a:buNone/>
            </a:pPr>
            <a:r>
              <a:rPr lang="en-US" sz="2400" dirty="0"/>
              <a:t>A </a:t>
            </a:r>
            <a:r>
              <a:rPr lang="en-US" sz="2400" b="1" dirty="0"/>
              <a:t>sample statistic </a:t>
            </a:r>
            <a:r>
              <a:rPr lang="en-US" sz="2400" dirty="0"/>
              <a:t>is a number calculated using the sample measurements that </a:t>
            </a:r>
            <a:r>
              <a:rPr lang="en-US" sz="2400" b="1" dirty="0"/>
              <a:t>describes some aspect of the sample</a:t>
            </a:r>
            <a:r>
              <a:rPr lang="en-US" sz="2400" dirty="0"/>
              <a:t>. That is, a sample statistic is a descriptive measure of the sample.</a:t>
            </a:r>
          </a:p>
        </p:txBody>
      </p:sp>
    </p:spTree>
    <p:extLst>
      <p:ext uri="{BB962C8B-B14F-4D97-AF65-F5344CB8AC3E}">
        <p14:creationId xmlns:p14="http://schemas.microsoft.com/office/powerpoint/2010/main" val="78138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p:txBody>
          <a:bodyPr/>
          <a:lstStyle/>
          <a:p>
            <a:r>
              <a:rPr lang="en-PH" b="1" dirty="0">
                <a:latin typeface="+mn-lt"/>
              </a:rPr>
              <a:t>Sample Mean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8C817E3-359E-4233-8E70-195E2DD13525}"/>
                  </a:ext>
                </a:extLst>
              </p:cNvPr>
              <p:cNvSpPr>
                <a:spLocks noGrp="1"/>
              </p:cNvSpPr>
              <p:nvPr>
                <p:ph idx="1"/>
              </p:nvPr>
            </p:nvSpPr>
            <p:spPr>
              <a:xfrm>
                <a:off x="838200" y="1657350"/>
                <a:ext cx="10515600" cy="4076700"/>
              </a:xfrm>
            </p:spPr>
            <p:txBody>
              <a:bodyPr>
                <a:normAutofit/>
              </a:bodyPr>
              <a:lstStyle/>
              <a:p>
                <a:pPr marL="0" indent="0">
                  <a:buNone/>
                </a:pPr>
                <a:r>
                  <a:rPr lang="en-US" sz="2400" dirty="0"/>
                  <a:t>The sample statistic that we use to estimate the population mean is the </a:t>
                </a:r>
                <a:r>
                  <a:rPr lang="en-US" sz="2400" b="1" dirty="0"/>
                  <a:t>sample mean</a:t>
                </a:r>
                <a:r>
                  <a:rPr lang="en-US" sz="2400" dirty="0"/>
                  <a:t>, which is denoted as </a:t>
                </a:r>
                <a14:m>
                  <m:oMath xmlns:m="http://schemas.openxmlformats.org/officeDocument/2006/math">
                    <m:acc>
                      <m:accPr>
                        <m:chr m:val="̅"/>
                        <m:ctrlPr>
                          <a:rPr lang="en-PH" sz="2400" b="0" i="1" dirty="0" smtClean="0">
                            <a:latin typeface="Cambria Math" panose="02040503050406030204" pitchFamily="18" charset="0"/>
                          </a:rPr>
                        </m:ctrlPr>
                      </m:accPr>
                      <m:e>
                        <m:r>
                          <a:rPr lang="en-PH" sz="2400" b="0" i="1" dirty="0" smtClean="0">
                            <a:latin typeface="Cambria Math" panose="02040503050406030204" pitchFamily="18" charset="0"/>
                          </a:rPr>
                          <m:t>𝑥</m:t>
                        </m:r>
                      </m:e>
                    </m:acc>
                    <m:r>
                      <a:rPr lang="en-US" sz="2400" i="1" dirty="0" smtClean="0">
                        <a:latin typeface="Cambria Math" panose="02040503050406030204" pitchFamily="18" charset="0"/>
                      </a:rPr>
                      <m:t> </m:t>
                    </m:r>
                  </m:oMath>
                </a14:m>
                <a:r>
                  <a:rPr lang="en-US" sz="2400" dirty="0"/>
                  <a:t>(pronounced x bar) and is the average of the sample measurements.</a:t>
                </a:r>
              </a:p>
            </p:txBody>
          </p:sp>
        </mc:Choice>
        <mc:Fallback xmlns="">
          <p:sp>
            <p:nvSpPr>
              <p:cNvPr id="4" name="Content Placeholder 3">
                <a:extLst>
                  <a:ext uri="{FF2B5EF4-FFF2-40B4-BE49-F238E27FC236}">
                    <a16:creationId xmlns:a16="http://schemas.microsoft.com/office/drawing/2014/main" id="{28C817E3-359E-4233-8E70-195E2DD13525}"/>
                  </a:ext>
                </a:extLst>
              </p:cNvPr>
              <p:cNvSpPr>
                <a:spLocks noGrp="1" noRot="1" noChangeAspect="1" noMove="1" noResize="1" noEditPoints="1" noAdjustHandles="1" noChangeArrowheads="1" noChangeShapeType="1" noTextEdit="1"/>
              </p:cNvSpPr>
              <p:nvPr>
                <p:ph idx="1"/>
              </p:nvPr>
            </p:nvSpPr>
            <p:spPr>
              <a:xfrm>
                <a:off x="838200" y="1657350"/>
                <a:ext cx="10515600" cy="4076700"/>
              </a:xfrm>
              <a:blipFill>
                <a:blip r:embed="rId2"/>
                <a:stretch>
                  <a:fillRect l="-928" t="-2093"/>
                </a:stretch>
              </a:blipFill>
            </p:spPr>
            <p:txBody>
              <a:bodyPr/>
              <a:lstStyle/>
              <a:p>
                <a:r>
                  <a:rPr lang="en-PH">
                    <a:noFill/>
                  </a:rPr>
                  <a:t> </a:t>
                </a:r>
              </a:p>
            </p:txBody>
          </p:sp>
        </mc:Fallback>
      </mc:AlternateContent>
      <p:pic>
        <p:nvPicPr>
          <p:cNvPr id="12" name="Picture 11">
            <a:extLst>
              <a:ext uri="{FF2B5EF4-FFF2-40B4-BE49-F238E27FC236}">
                <a16:creationId xmlns:a16="http://schemas.microsoft.com/office/drawing/2014/main" id="{4F61A9C8-573B-4BFF-9532-5C3B79AAD655}"/>
              </a:ext>
            </a:extLst>
          </p:cNvPr>
          <p:cNvPicPr>
            <a:picLocks noChangeAspect="1"/>
          </p:cNvPicPr>
          <p:nvPr/>
        </p:nvPicPr>
        <p:blipFill>
          <a:blip r:embed="rId3"/>
          <a:stretch>
            <a:fillRect/>
          </a:stretch>
        </p:blipFill>
        <p:spPr>
          <a:xfrm>
            <a:off x="2047875" y="3109730"/>
            <a:ext cx="7886700" cy="1933575"/>
          </a:xfrm>
          <a:prstGeom prst="rect">
            <a:avLst/>
          </a:prstGeom>
        </p:spPr>
      </p:pic>
    </p:spTree>
    <p:extLst>
      <p:ext uri="{BB962C8B-B14F-4D97-AF65-F5344CB8AC3E}">
        <p14:creationId xmlns:p14="http://schemas.microsoft.com/office/powerpoint/2010/main" val="408866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dirty="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dirty="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Title 2">
            <a:extLst>
              <a:ext uri="{FF2B5EF4-FFF2-40B4-BE49-F238E27FC236}">
                <a16:creationId xmlns:a16="http://schemas.microsoft.com/office/drawing/2014/main" id="{1D9C307D-0745-439D-8A4E-9CE2D5F7FC1D}"/>
              </a:ext>
            </a:extLst>
          </p:cNvPr>
          <p:cNvSpPr>
            <a:spLocks noGrp="1"/>
          </p:cNvSpPr>
          <p:nvPr>
            <p:ph type="title"/>
          </p:nvPr>
        </p:nvSpPr>
        <p:spPr>
          <a:xfrm>
            <a:off x="168519" y="39517"/>
            <a:ext cx="10515600" cy="1325563"/>
          </a:xfrm>
        </p:spPr>
        <p:txBody>
          <a:bodyPr/>
          <a:lstStyle/>
          <a:p>
            <a:r>
              <a:rPr lang="en-PH" b="1" dirty="0">
                <a:latin typeface="+mn-lt"/>
              </a:rPr>
              <a:t>Example: sample mean</a:t>
            </a:r>
          </a:p>
        </p:txBody>
      </p:sp>
      <p:sp>
        <p:nvSpPr>
          <p:cNvPr id="10" name="TextBox 9">
            <a:extLst>
              <a:ext uri="{FF2B5EF4-FFF2-40B4-BE49-F238E27FC236}">
                <a16:creationId xmlns:a16="http://schemas.microsoft.com/office/drawing/2014/main" id="{1D6937E8-C867-4A29-A888-AEC3E01D99F9}"/>
              </a:ext>
            </a:extLst>
          </p:cNvPr>
          <p:cNvSpPr txBox="1"/>
          <p:nvPr/>
        </p:nvSpPr>
        <p:spPr>
          <a:xfrm>
            <a:off x="0" y="6490896"/>
            <a:ext cx="3622432" cy="338554"/>
          </a:xfrm>
          <a:prstGeom prst="rect">
            <a:avLst/>
          </a:prstGeom>
          <a:noFill/>
        </p:spPr>
        <p:txBody>
          <a:bodyPr wrap="square" rtlCol="0">
            <a:spAutoFit/>
          </a:bodyPr>
          <a:lstStyle/>
          <a:p>
            <a:r>
              <a:rPr lang="en-PH" sz="1600" dirty="0">
                <a:solidFill>
                  <a:schemeClr val="bg1"/>
                </a:solidFill>
                <a:latin typeface="Abadi" panose="020B0604020104020204" pitchFamily="34" charset="0"/>
                <a:cs typeface="Aharoni" panose="020B0604020202020204" pitchFamily="2" charset="-79"/>
              </a:rPr>
              <a:t>QUANTITATIVE METHODS</a:t>
            </a:r>
          </a:p>
        </p:txBody>
      </p:sp>
      <p:sp>
        <p:nvSpPr>
          <p:cNvPr id="11" name="TextBox 10">
            <a:extLst>
              <a:ext uri="{FF2B5EF4-FFF2-40B4-BE49-F238E27FC236}">
                <a16:creationId xmlns:a16="http://schemas.microsoft.com/office/drawing/2014/main" id="{31AAD546-0C99-4723-BC40-AFF0A870199B}"/>
              </a:ext>
            </a:extLst>
          </p:cNvPr>
          <p:cNvSpPr txBox="1"/>
          <p:nvPr/>
        </p:nvSpPr>
        <p:spPr>
          <a:xfrm>
            <a:off x="9243646" y="6490896"/>
            <a:ext cx="2948354" cy="338554"/>
          </a:xfrm>
          <a:prstGeom prst="rect">
            <a:avLst/>
          </a:prstGeom>
          <a:noFill/>
        </p:spPr>
        <p:txBody>
          <a:bodyPr wrap="square" rtlCol="0">
            <a:spAutoFit/>
          </a:bodyPr>
          <a:lstStyle/>
          <a:p>
            <a:pPr algn="r"/>
            <a:r>
              <a:rPr lang="en-US" sz="1600" dirty="0">
                <a:solidFill>
                  <a:schemeClr val="bg1"/>
                </a:solidFill>
                <a:latin typeface="Abadi" panose="020B0604020104020204" pitchFamily="34" charset="0"/>
              </a:rPr>
              <a:t>Course Code: CCQUAMET</a:t>
            </a:r>
            <a:endParaRPr lang="en-PH" sz="1600" dirty="0">
              <a:solidFill>
                <a:schemeClr val="bg1"/>
              </a:solidFill>
              <a:latin typeface="Abadi" panose="020B0604020104020204" pitchFamily="34" charset="0"/>
            </a:endParaRPr>
          </a:p>
        </p:txBody>
      </p:sp>
      <p:pic>
        <p:nvPicPr>
          <p:cNvPr id="5" name="Content Placeholder 4">
            <a:extLst>
              <a:ext uri="{FF2B5EF4-FFF2-40B4-BE49-F238E27FC236}">
                <a16:creationId xmlns:a16="http://schemas.microsoft.com/office/drawing/2014/main" id="{BF4B8C91-BC8D-4DB9-ADA2-1FF8C50DA477}"/>
              </a:ext>
            </a:extLst>
          </p:cNvPr>
          <p:cNvPicPr>
            <a:picLocks noGrp="1" noChangeAspect="1"/>
          </p:cNvPicPr>
          <p:nvPr>
            <p:ph idx="1"/>
          </p:nvPr>
        </p:nvPicPr>
        <p:blipFill>
          <a:blip r:embed="rId2"/>
          <a:stretch>
            <a:fillRect/>
          </a:stretch>
        </p:blipFill>
        <p:spPr>
          <a:xfrm>
            <a:off x="245819" y="4015852"/>
            <a:ext cx="7105694" cy="1994122"/>
          </a:xfrm>
          <a:prstGeom prst="rect">
            <a:avLst/>
          </a:prstGeom>
        </p:spPr>
      </p:pic>
      <p:pic>
        <p:nvPicPr>
          <p:cNvPr id="2" name="Picture 1">
            <a:extLst>
              <a:ext uri="{FF2B5EF4-FFF2-40B4-BE49-F238E27FC236}">
                <a16:creationId xmlns:a16="http://schemas.microsoft.com/office/drawing/2014/main" id="{5043E5F0-5A86-433B-A6D6-B491F706FAE7}"/>
              </a:ext>
            </a:extLst>
          </p:cNvPr>
          <p:cNvPicPr>
            <a:picLocks noChangeAspect="1"/>
          </p:cNvPicPr>
          <p:nvPr/>
        </p:nvPicPr>
        <p:blipFill>
          <a:blip r:embed="rId3"/>
          <a:stretch>
            <a:fillRect/>
          </a:stretch>
        </p:blipFill>
        <p:spPr>
          <a:xfrm>
            <a:off x="168519" y="1196111"/>
            <a:ext cx="7307506" cy="2717602"/>
          </a:xfrm>
          <a:prstGeom prst="rect">
            <a:avLst/>
          </a:prstGeom>
        </p:spPr>
      </p:pic>
      <p:sp>
        <p:nvSpPr>
          <p:cNvPr id="6" name="Rectangle 5">
            <a:extLst>
              <a:ext uri="{FF2B5EF4-FFF2-40B4-BE49-F238E27FC236}">
                <a16:creationId xmlns:a16="http://schemas.microsoft.com/office/drawing/2014/main" id="{EAEB3D63-965E-4313-AC77-F2D648A1EF3C}"/>
              </a:ext>
            </a:extLst>
          </p:cNvPr>
          <p:cNvSpPr/>
          <p:nvPr/>
        </p:nvSpPr>
        <p:spPr>
          <a:xfrm>
            <a:off x="7572373" y="1268652"/>
            <a:ext cx="4298707" cy="4770537"/>
          </a:xfrm>
          <a:prstGeom prst="rect">
            <a:avLst/>
          </a:prstGeom>
        </p:spPr>
        <p:txBody>
          <a:bodyPr wrap="square">
            <a:spAutoFit/>
          </a:bodyPr>
          <a:lstStyle/>
          <a:p>
            <a:r>
              <a:rPr lang="en-US" sz="2000" dirty="0"/>
              <a:t>This point estimate says we estimate that the </a:t>
            </a:r>
            <a:r>
              <a:rPr lang="en-US" sz="2000" b="1" dirty="0"/>
              <a:t>mean mileage </a:t>
            </a:r>
            <a:r>
              <a:rPr lang="en-US" sz="2000" dirty="0"/>
              <a:t>that would be obtained by all of the new midsize cars that will or could potentially be produced this year is </a:t>
            </a:r>
            <a:r>
              <a:rPr lang="en-US" sz="2000" b="1" dirty="0"/>
              <a:t>31.56 mpg</a:t>
            </a:r>
            <a:r>
              <a:rPr lang="en-US" sz="2000" dirty="0"/>
              <a:t>. Unless we are extremely lucky, however, there will be </a:t>
            </a:r>
            <a:r>
              <a:rPr lang="en-US" sz="2000" b="1" dirty="0"/>
              <a:t>sampling error. </a:t>
            </a:r>
          </a:p>
          <a:p>
            <a:endParaRPr lang="en-US" sz="2000" b="1" dirty="0"/>
          </a:p>
          <a:p>
            <a:r>
              <a:rPr lang="en-US" sz="2000" dirty="0"/>
              <a:t>That is, the point estimate 31.56 mpg,</a:t>
            </a:r>
          </a:p>
          <a:p>
            <a:r>
              <a:rPr lang="en-US" sz="2000" dirty="0"/>
              <a:t>which is the average of the sample of fifty randomly selected mileages, </a:t>
            </a:r>
            <a:r>
              <a:rPr lang="en-US" sz="2000" b="1" dirty="0"/>
              <a:t>will probably not exactly equal the population mean</a:t>
            </a:r>
            <a:r>
              <a:rPr lang="en-US" sz="2000" dirty="0"/>
              <a:t> </a:t>
            </a:r>
            <a:r>
              <a:rPr lang="en-US" sz="2000" b="1" dirty="0"/>
              <a:t>𝜇</a:t>
            </a:r>
            <a:r>
              <a:rPr lang="en-US" sz="2000" dirty="0"/>
              <a:t>, which is the average mileage that would be obtained by all cars.</a:t>
            </a:r>
            <a:endParaRPr lang="en-PH" sz="2000" dirty="0"/>
          </a:p>
        </p:txBody>
      </p:sp>
    </p:spTree>
    <p:extLst>
      <p:ext uri="{BB962C8B-B14F-4D97-AF65-F5344CB8AC3E}">
        <p14:creationId xmlns:p14="http://schemas.microsoft.com/office/powerpoint/2010/main" val="770577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t:contentTypeSchema xmlns:ct="http://schemas.microsoft.com/office/2006/metadata/contentType" xmlns:ma="http://schemas.microsoft.com/office/2006/metadata/properties/metaAttributes" ct:_="" ma:_="" ma:contentTypeName="Document" ma:contentTypeID="0x010100E447152859C8014E97EC9B577D7A1330" ma:contentTypeVersion="8" ma:contentTypeDescription="Create a new document." ma:contentTypeScope="" ma:versionID="7ec2cdc44b99861451da4bb9eb51bc90">
  <xsd:schema xmlns:xsd="http://www.w3.org/2001/XMLSchema" xmlns:xs="http://www.w3.org/2001/XMLSchema" xmlns:p="http://schemas.microsoft.com/office/2006/metadata/properties" xmlns:ns2="d8f4194d-84ab-46b7-ab9a-ae336d6d7a46" targetNamespace="http://schemas.microsoft.com/office/2006/metadata/properties" ma:root="true" ma:fieldsID="a7022cc2e62d956d38c8a04446352e20" ns2:_="">
    <xsd:import namespace="d8f4194d-84ab-46b7-ab9a-ae336d6d7a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4194d-84ab-46b7-ab9a-ae336d6d7a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10.xml><?xml version="1.0" encoding="utf-8"?>
<ds:datastoreItem xmlns:ds="http://schemas.openxmlformats.org/officeDocument/2006/customXml" ds:itemID="{C0951483-5A24-4693-94F7-B6BF8C01AD91}"/>
</file>

<file path=customXml/itemProps11.xml><?xml version="1.0" encoding="utf-8"?>
<ds:datastoreItem xmlns:ds="http://schemas.openxmlformats.org/officeDocument/2006/customXml" ds:itemID="{39D1FF6D-AE50-456C-84F9-DE67ECA870B0}"/>
</file>

<file path=customXml/itemProps2.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3.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4.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5.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6.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7.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8.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9.xml><?xml version="1.0" encoding="utf-8"?>
<ds:datastoreItem xmlns:ds="http://schemas.openxmlformats.org/officeDocument/2006/customXml" ds:itemID="{313B1F9F-9F23-4A91-A4B7-BD79AB7C19D4}"/>
</file>

<file path=docProps/app.xml><?xml version="1.0" encoding="utf-8"?>
<Properties xmlns="http://schemas.openxmlformats.org/officeDocument/2006/extended-properties" xmlns:vt="http://schemas.openxmlformats.org/officeDocument/2006/docPropsVTypes">
  <TotalTime>3497</TotalTime>
  <Words>2293</Words>
  <Application>Microsoft Office PowerPoint</Application>
  <PresentationFormat>Widescreen</PresentationFormat>
  <Paragraphs>238</Paragraphs>
  <Slides>33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Abadi</vt:lpstr>
      <vt:lpstr>Arial</vt:lpstr>
      <vt:lpstr>Book Antiqua</vt:lpstr>
      <vt:lpstr>Calibri</vt:lpstr>
      <vt:lpstr>Calibri Light</vt:lpstr>
      <vt:lpstr>Cambria Math</vt:lpstr>
      <vt:lpstr>Office Theme</vt:lpstr>
      <vt:lpstr>Storyboard Layouts</vt:lpstr>
      <vt:lpstr>PowerPoint Presentation</vt:lpstr>
      <vt:lpstr>Descriptive Statistics</vt:lpstr>
      <vt:lpstr>Central Tendency</vt:lpstr>
      <vt:lpstr>Population Mean</vt:lpstr>
      <vt:lpstr>Population Parameters</vt:lpstr>
      <vt:lpstr>Estimating Population Parameters</vt:lpstr>
      <vt:lpstr>Sample Statistic</vt:lpstr>
      <vt:lpstr>Sample Mean</vt:lpstr>
      <vt:lpstr>Example: sample mean</vt:lpstr>
      <vt:lpstr>Sample Median</vt:lpstr>
      <vt:lpstr>Example: sample median</vt:lpstr>
      <vt:lpstr>Sample Mode</vt:lpstr>
      <vt:lpstr>Example: sample mode</vt:lpstr>
      <vt:lpstr>Activity: 5-10 mins</vt:lpstr>
      <vt:lpstr>Comparing the mean, median, and mode</vt:lpstr>
      <vt:lpstr>PowerPoint Presentation</vt:lpstr>
      <vt:lpstr>Variation</vt:lpstr>
      <vt:lpstr>Case study: variation of repair times</vt:lpstr>
      <vt:lpstr>Range</vt:lpstr>
      <vt:lpstr>Range</vt:lpstr>
      <vt:lpstr>Population Variance and STDev</vt:lpstr>
      <vt:lpstr>Case study: Chris’ class</vt:lpstr>
      <vt:lpstr>Population Variance and STDev</vt:lpstr>
      <vt:lpstr>Sample Variance and STDev</vt:lpstr>
      <vt:lpstr>Variance vs Standard Deviation</vt:lpstr>
      <vt:lpstr>Notations</vt:lpstr>
      <vt:lpstr>Activity: 5-10 mins</vt:lpstr>
      <vt:lpstr>The Normal Distribution</vt:lpstr>
      <vt:lpstr>PowerPoint Presentation</vt:lpstr>
      <vt:lpstr>Empirical Rule </vt:lpstr>
      <vt:lpstr>Empirical Rule </vt:lpstr>
      <vt:lpstr>The Normal Distribution</vt:lpstr>
      <vt:lpstr>Activity: 5-10 mins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Joseph Imperial</cp:lastModifiedBy>
  <cp:revision>50</cp:revision>
  <dcterms:created xsi:type="dcterms:W3CDTF">2020-07-20T06:14:24Z</dcterms:created>
  <dcterms:modified xsi:type="dcterms:W3CDTF">2021-10-07T07:26:30Z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0x010100E447152859C8014E97EC9B577D7A1330</vt:lpwstr>
  </property>
</Properties>
</file>